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1" r:id="rId6"/>
    <p:sldId id="263" r:id="rId7"/>
    <p:sldId id="264" r:id="rId8"/>
    <p:sldId id="262" r:id="rId9"/>
    <p:sldId id="265" r:id="rId10"/>
    <p:sldId id="267" r:id="rId11"/>
    <p:sldId id="268" r:id="rId12"/>
    <p:sldId id="269" r:id="rId13"/>
    <p:sldId id="270" r:id="rId14"/>
    <p:sldId id="271" r:id="rId15"/>
    <p:sldId id="274" r:id="rId16"/>
    <p:sldId id="272" r:id="rId17"/>
    <p:sldId id="273" r:id="rId18"/>
    <p:sldId id="275" r:id="rId19"/>
    <p:sldId id="259" r:id="rId20"/>
    <p:sldId id="266" r:id="rId2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13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2480517"/>
            <a:ext cx="7117180" cy="11025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3583035"/>
            <a:ext cx="7117180" cy="64606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53C49-875E-4509-BFBD-257312B7E8B9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27819-3A8A-46B2-AA2F-616D07192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E92CB-7276-40CF-84DC-B2DFC3B803D0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C28FC-0B16-4CA6-BD1C-05519B184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2481436"/>
            <a:ext cx="7117178" cy="11016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3583036"/>
            <a:ext cx="7117178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7AF21-6695-4D52-A2EE-E37A4BA4D2A3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9EF55-9911-4385-B547-03481761EA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506794"/>
            <a:ext cx="7123080" cy="69335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3" y="1357312"/>
            <a:ext cx="3471277" cy="303847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357312"/>
            <a:ext cx="3469242" cy="3038477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D1650-577A-4234-9EC5-576FF3B13055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7CADE-1BE1-498D-AEA5-A04C58EC5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359695"/>
            <a:ext cx="3471277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3" y="1791892"/>
            <a:ext cx="3471277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1" y="1359695"/>
            <a:ext cx="3471275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1791892"/>
            <a:ext cx="3471275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3CFF0-BE43-494C-A060-F0446634E0CB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87DCD-209B-42BE-88EF-4824E7912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55A9F-0C53-4DFF-9AB5-A89DF89EE1B7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F5E29-8ADF-4443-A3CF-DDD3F078F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C0B83-F654-43AC-BCA1-514C53A6B243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7D04A-D6EB-4613-A614-001929F45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334566"/>
            <a:ext cx="2660650" cy="889396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5" y="334566"/>
            <a:ext cx="4279869" cy="406122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223962"/>
            <a:ext cx="2660650" cy="3171824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0ADCD-B39B-4B7B-8E51-C06B592BF3F1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593AD-EF10-4988-B568-930740D4B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746125"/>
            <a:ext cx="1846262" cy="1147763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040293"/>
            <a:ext cx="3297953" cy="834941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1875234"/>
            <a:ext cx="3297954" cy="189765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201134"/>
            <a:ext cx="3429000" cy="257175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7EFAD-0F12-42C7-9D02-E61D70FA0FFF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6B461-99AD-4906-94CD-53CDAF9102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355521"/>
            <a:ext cx="7123080" cy="303857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D206B-354A-4665-9E1A-7DA41EC2F900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78C2-7086-4459-B4B1-4DB81FC9B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506792"/>
            <a:ext cx="1472962" cy="388899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506793"/>
            <a:ext cx="5467557" cy="388899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5C38C-963E-4388-B094-F0805C92272A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C008D-E39E-42E4-A44E-1837C0CDB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3031932"/>
            <a:ext cx="1743945" cy="1431926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9" y="821483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30" y="212200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4296851"/>
            <a:ext cx="1909234" cy="895317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46282"/>
            <a:ext cx="1449107" cy="1257798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4" y="-121217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1" y="495554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2" y="-46282"/>
            <a:ext cx="1694467" cy="1257798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46281"/>
            <a:ext cx="1909234" cy="1279086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821482"/>
            <a:ext cx="1697544" cy="1431926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3855260"/>
            <a:ext cx="1137194" cy="1319797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2" y="3272184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3711574"/>
            <a:ext cx="1353860" cy="1431926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2" y="3592752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4" y="587991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4" y="3855260"/>
            <a:ext cx="1909233" cy="1431925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448396"/>
            <a:ext cx="793794" cy="939689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154884"/>
            <a:ext cx="1041276" cy="780957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8" y="1087984"/>
            <a:ext cx="1218253" cy="913690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1537445"/>
            <a:ext cx="1041276" cy="780957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1996226"/>
            <a:ext cx="721308" cy="540981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75732"/>
            <a:ext cx="1193676" cy="523361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75732"/>
            <a:ext cx="1029028" cy="344917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75732"/>
            <a:ext cx="590263" cy="459217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3" y="3241338"/>
            <a:ext cx="1396887" cy="1047665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2" y="4867474"/>
            <a:ext cx="1115939" cy="332827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8000" y="4806630"/>
            <a:ext cx="1237019" cy="393671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4806631"/>
            <a:ext cx="1211408" cy="393670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3706813"/>
            <a:ext cx="6111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4629427"/>
            <a:ext cx="778097" cy="56274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3868931"/>
            <a:ext cx="563524" cy="67317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361950"/>
            <a:ext cx="598488" cy="679450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9" y="627595"/>
            <a:ext cx="910817" cy="6831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4" y="1089195"/>
            <a:ext cx="772993" cy="5797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414463"/>
            <a:ext cx="609600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439762"/>
            <a:ext cx="521764" cy="39132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46282"/>
            <a:ext cx="910818" cy="563125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46281"/>
            <a:ext cx="473874" cy="459758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12725"/>
            <a:ext cx="1128712" cy="84613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562202"/>
            <a:ext cx="277280" cy="680994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546373"/>
            <a:ext cx="969734" cy="72730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995363"/>
            <a:ext cx="608013" cy="45561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4208463"/>
            <a:ext cx="738188" cy="55403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3" y="3931691"/>
            <a:ext cx="738345" cy="55375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3695700"/>
            <a:ext cx="738187" cy="55403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4249883"/>
            <a:ext cx="605634" cy="45422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2" y="3073382"/>
            <a:ext cx="553549" cy="41516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7" y="3793409"/>
            <a:ext cx="553549" cy="415162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3592751"/>
            <a:ext cx="503408" cy="415163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506413"/>
            <a:ext cx="7124700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355725"/>
            <a:ext cx="712470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4464050"/>
            <a:ext cx="2133600" cy="2730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D0E9E5-9694-4D45-ABCC-15EB1CA2496D}" type="datetimeFigureOut">
              <a:rPr lang="cs-CZ"/>
              <a:pPr>
                <a:defRPr/>
              </a:pPr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4464050"/>
            <a:ext cx="5256213" cy="2730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4464050"/>
            <a:ext cx="608012" cy="2730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D96685-38ED-47FC-8932-BB4229607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4090667"/>
            <a:ext cx="1909234" cy="1101501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2537206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2652073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2766373"/>
            <a:ext cx="306310" cy="22973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024063"/>
            <a:ext cx="468312" cy="35083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2374900"/>
            <a:ext cx="458787" cy="3444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9" y="2537207"/>
            <a:ext cx="352045" cy="2640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1936109"/>
            <a:ext cx="1360441" cy="1431926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4" y="1796562"/>
            <a:ext cx="1218253" cy="913690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9/Flag_of_the_Philippines.svg" TargetMode="External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jpeg"/><Relationship Id="rId4" Type="http://schemas.openxmlformats.org/officeDocument/2006/relationships/hyperlink" Target="http://upload.wikimedia.org/wikipedia/commons/c/cb/Flag_of_the_Czech_Republic.svg" TargetMode="External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d/Golden_Bull_of_Sicily.jpg" TargetMode="External"/><Relationship Id="rId3" Type="http://schemas.openxmlformats.org/officeDocument/2006/relationships/hyperlink" Target="http://upload.wikimedia.org/wikipedia/commons/b/b8/Vestonicka_venuse_edit.jpg" TargetMode="External"/><Relationship Id="rId7" Type="http://schemas.openxmlformats.org/officeDocument/2006/relationships/image" Target="../media/image22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11" Type="http://schemas.openxmlformats.org/officeDocument/2006/relationships/image" Target="../media/image24.jpeg"/><Relationship Id="rId5" Type="http://schemas.openxmlformats.org/officeDocument/2006/relationships/hyperlink" Target="http://upload.wikimedia.org/wikipedia/commons/e/ec/Mona_Lisa,_by_Leonardo_da_Vinci,_from_C2RMF_retouched.jpg" TargetMode="External"/><Relationship Id="rId10" Type="http://schemas.openxmlformats.org/officeDocument/2006/relationships/hyperlink" Target="http://upload.wikimedia.org/wikipedia/commons/6/6b/Lidov%C3%A9_noviny,_1893-12-16,_title_page.djvu" TargetMode="External"/><Relationship Id="rId4" Type="http://schemas.openxmlformats.org/officeDocument/2006/relationships/image" Target="../media/image20.jpeg"/><Relationship Id="rId9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upload.wikimedia.org/wikipedia/eo/0/0d/Ferda2.jpg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c/Gebrochene_Schriften.pn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png"/><Relationship Id="rId2" Type="http://schemas.openxmlformats.org/officeDocument/2006/relationships/hyperlink" Target="http://upload.wikimedia.org/wikipedia/commons/f/fe/900-158_Ahnentafel_Herzog_Ludwig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d/dd/Coat_of_Arms_of_Baldomero_Espartero,_Prince_of_Vergara.sv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upload.wikimedia.org/wikipedia/commons/6/6e/AHK_20_1913_reverse.jpg" TargetMode="External"/><Relationship Id="rId9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oup 43"/>
          <p:cNvGraphicFramePr>
            <a:graphicFrameLocks/>
          </p:cNvGraphicFramePr>
          <p:nvPr/>
        </p:nvGraphicFramePr>
        <p:xfrm>
          <a:off x="468313" y="1547813"/>
          <a:ext cx="8135937" cy="351155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 co dějepis? Úvod do studia historie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Klasická žákovská otázka uvádí leckdy opomíjenou látku na samotném počátku učiva celého předmětu. Právě v této prezentaci se má žákům dostat odpovědi.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19. 8. 2013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pic>
        <p:nvPicPr>
          <p:cNvPr id="13345" name="Obrázek 33" descr="loga soukrškolyvjpeg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93663"/>
            <a:ext cx="7993062" cy="145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2988" y="15636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endParaRPr lang="cs-CZ" sz="2400" smtClean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8175" y="2571750"/>
            <a:ext cx="5616575" cy="646113"/>
          </a:xfrm>
        </p:spPr>
        <p:txBody>
          <a:bodyPr/>
          <a:lstStyle/>
          <a:p>
            <a:r>
              <a:rPr lang="cs-CZ" sz="2800" smtClean="0">
                <a:solidFill>
                  <a:schemeClr val="tx1"/>
                </a:solidFill>
              </a:rPr>
              <a:t>ÚVOD DO STUDIA HISTORIE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795963" y="4592638"/>
            <a:ext cx="3097212" cy="3429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CO TO VLASTNĚ MÁME?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276350"/>
            <a:ext cx="8497888" cy="3598863"/>
          </a:xfrm>
        </p:spPr>
        <p:txBody>
          <a:bodyPr/>
          <a:lstStyle/>
          <a:p>
            <a:pPr marL="285750" indent="-285750">
              <a:buFont typeface="Arial" charset="0"/>
              <a:buChar char="•"/>
            </a:pPr>
            <a:r>
              <a:rPr lang="cs-CZ" sz="1500" smtClean="0">
                <a:solidFill>
                  <a:srgbClr val="FFFF00"/>
                </a:solidFill>
              </a:rPr>
              <a:t>máme dějepis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500" smtClean="0">
                <a:solidFill>
                  <a:srgbClr val="FFFF00"/>
                </a:solidFill>
              </a:rPr>
              <a:t>školní předmět, </a:t>
            </a:r>
            <a:r>
              <a:rPr lang="cs-CZ" sz="1500" smtClean="0">
                <a:solidFill>
                  <a:schemeClr val="tx1"/>
                </a:solidFill>
              </a:rPr>
              <a:t>který se na naší škole vyučuje třikrát týdně po 45 hodinách v prvním ročníku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500" smtClean="0">
                <a:solidFill>
                  <a:schemeClr val="tx1"/>
                </a:solidFill>
              </a:rPr>
              <a:t>náplní tohoto  předmětu je především (ale nikoli pouze!) </a:t>
            </a:r>
            <a:r>
              <a:rPr lang="cs-CZ" sz="1500" smtClean="0">
                <a:solidFill>
                  <a:srgbClr val="FFFF00"/>
                </a:solidFill>
              </a:rPr>
              <a:t>historie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500" smtClean="0">
                <a:solidFill>
                  <a:srgbClr val="FFFF00"/>
                </a:solidFill>
              </a:rPr>
              <a:t>co je to tedy ta historie?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500" smtClean="0">
                <a:solidFill>
                  <a:schemeClr val="tx1"/>
                </a:solidFill>
              </a:rPr>
              <a:t>něco, co se odehrálo v minulosti (byli jste malí – to bylo, dnes už jste velcí 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)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věda,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 zkoumající minulost a </a:t>
            </a: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SNAŽÍCÍ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 se poskytnout její pravdivý obraz, taktéž </a:t>
            </a: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historiografie 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(z latiny historia – minulost a z řečtiny grafein – psát, popisovat)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kdo má žaludek na to „hrabat se v historii“?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takovému podivínovi se říká </a:t>
            </a: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historik 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(historiograf) –</a:t>
            </a:r>
            <a:r>
              <a:rPr lang="cs-CZ" sz="1500" smtClean="0">
                <a:solidFill>
                  <a:srgbClr val="FFFF00"/>
                </a:solidFill>
                <a:sym typeface="Wingdings" pitchFamily="2" charset="2"/>
              </a:rPr>
              <a:t> </a:t>
            </a:r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cíl jeho práce je sice velmi obtížně dosažitelný (pokud vůbec), ale zároveň i krásný (viz dále)  </a:t>
            </a:r>
            <a:r>
              <a:rPr lang="cs-CZ" sz="1500" smtClean="0">
                <a:solidFill>
                  <a:schemeClr val="tx1"/>
                </a:solidFill>
              </a:rPr>
              <a:t> </a:t>
            </a:r>
            <a:r>
              <a:rPr lang="cs-CZ" sz="1500" smtClean="0">
                <a:solidFill>
                  <a:srgbClr val="FFFF00"/>
                </a:solidFill>
              </a:rPr>
              <a:t>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CO TO VLASTNĚ MÁME?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250825" y="4371975"/>
            <a:ext cx="8497888" cy="503238"/>
          </a:xfrm>
        </p:spPr>
        <p:txBody>
          <a:bodyPr/>
          <a:lstStyle/>
          <a:p>
            <a:r>
              <a:rPr lang="cs-CZ" sz="1500" smtClean="0">
                <a:solidFill>
                  <a:schemeClr val="tx1"/>
                </a:solidFill>
                <a:sym typeface="Wingdings" pitchFamily="2" charset="2"/>
              </a:rPr>
              <a:t> </a:t>
            </a:r>
            <a:r>
              <a:rPr lang="cs-CZ" sz="1500" smtClean="0">
                <a:solidFill>
                  <a:schemeClr val="tx1"/>
                </a:solidFill>
              </a:rPr>
              <a:t> </a:t>
            </a:r>
            <a:r>
              <a:rPr lang="cs-CZ" sz="1500" smtClean="0">
                <a:solidFill>
                  <a:srgbClr val="FFFF00"/>
                </a:solidFill>
              </a:rPr>
              <a:t> 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233363" y="1501775"/>
            <a:ext cx="2879725" cy="2925763"/>
            <a:chOff x="467544" y="1501241"/>
            <a:chExt cx="2880320" cy="2926633"/>
          </a:xfrm>
        </p:grpSpPr>
        <p:pic>
          <p:nvPicPr>
            <p:cNvPr id="16394" name="Picture 2" descr="dichotomie,dlouhý,drobný,dvojčlennost,krátký,kreslené postavičky,lidé,malý,osoby,protiklady,velký,vysoký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67544" y="1501241"/>
              <a:ext cx="2880320" cy="2592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Podnadpis 2"/>
            <p:cNvSpPr txBox="1">
              <a:spLocks/>
            </p:cNvSpPr>
            <p:nvPr/>
          </p:nvSpPr>
          <p:spPr>
            <a:xfrm>
              <a:off x="808927" y="4084872"/>
              <a:ext cx="1079723" cy="343002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historie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1763212" y="4075344"/>
              <a:ext cx="1584652" cy="341413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současnost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3492500" y="1497013"/>
            <a:ext cx="2576513" cy="3008312"/>
            <a:chOff x="4139952" y="1579810"/>
            <a:chExt cx="2577848" cy="3008355"/>
          </a:xfrm>
        </p:grpSpPr>
        <p:pic>
          <p:nvPicPr>
            <p:cNvPr id="16392" name="Picture 4" descr="knihy,osoby,školní potřeby,stoly,studenti,třídy,žáci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139952" y="1579810"/>
              <a:ext cx="2577848" cy="25778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4139952" y="4245260"/>
              <a:ext cx="2577848" cy="342905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cs-CZ" sz="18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odina dějepisu                v naší třídě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Wingdings" panose="05000000000000000000" pitchFamily="2" charset="2"/>
                </a:rPr>
                <a:t>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300788" y="1463675"/>
            <a:ext cx="2576512" cy="3054350"/>
            <a:chOff x="6300192" y="1463884"/>
            <a:chExt cx="2577848" cy="3054596"/>
          </a:xfrm>
        </p:grpSpPr>
        <p:pic>
          <p:nvPicPr>
            <p:cNvPr id="16390" name="Picture 6" descr="astronomers,astronomie,astronomové,astronomy,budoucnost,čarodějové,chytrý,dalekohledy,forecasting,forecasts,future,lidé,osoba,people,person,předpovědi,předpovídání,researchers,science,scientists,smart,technologie,technology,telescopes,věda,vědci,výzkumníci,wizard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300192" y="1463884"/>
              <a:ext cx="2538730" cy="26107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6300192" y="4175552"/>
              <a:ext cx="2577848" cy="342928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historik při práci – pravda je ve hvězdách 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Wingdings" panose="05000000000000000000" pitchFamily="2" charset="2"/>
                </a:rPr>
                <a:t>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1042988" y="2682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JAKÁ HISTORIE JE A JAKÁ NENÍ?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987425"/>
            <a:ext cx="8497888" cy="4156075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</a:rPr>
              <a:t>historie je věda společenská </a:t>
            </a:r>
            <a:r>
              <a:rPr lang="cs-CZ" sz="1400" smtClean="0">
                <a:solidFill>
                  <a:schemeClr val="tx1"/>
                </a:solidFill>
              </a:rPr>
              <a:t>(humanitní)</a:t>
            </a:r>
            <a:endParaRPr lang="cs-CZ" sz="1400" smtClean="0">
              <a:solidFill>
                <a:srgbClr val="FFFF00"/>
              </a:solidFill>
            </a:endParaRP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ve svém studiu se zaměřuje na </a:t>
            </a:r>
            <a:r>
              <a:rPr lang="cs-CZ" sz="1400" smtClean="0">
                <a:solidFill>
                  <a:srgbClr val="FFFF00"/>
                </a:solidFill>
              </a:rPr>
              <a:t>lidskou společnost</a:t>
            </a:r>
            <a:r>
              <a:rPr lang="cs-CZ" sz="1400" smtClean="0">
                <a:solidFill>
                  <a:schemeClr val="tx1"/>
                </a:solidFill>
              </a:rPr>
              <a:t>, všímá si jejího chování v průběhu času, snaží se je popsat, najít v něm určitá pravidla a vyvozovat z něj objektivní závěry   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někteří si lidé si </a:t>
            </a:r>
            <a:r>
              <a:rPr lang="cs-CZ" sz="1400" smtClean="0">
                <a:solidFill>
                  <a:srgbClr val="FFFF00"/>
                </a:solidFill>
              </a:rPr>
              <a:t>ZCELA MYLNĚ zužují zájem studia historie pouze na politické dějiny</a:t>
            </a:r>
            <a:r>
              <a:rPr lang="cs-CZ" sz="1400" smtClean="0">
                <a:solidFill>
                  <a:schemeClr val="tx1"/>
                </a:solidFill>
              </a:rPr>
              <a:t>, do historie však samozřejmě patří např. i dějiny kultury, dějiny sportu, dějiny vědních oborů atd. (jen je problém „nacpat“ je do dějepisného tematického plánu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)</a:t>
            </a:r>
            <a:r>
              <a:rPr lang="cs-CZ" sz="1400" smtClean="0">
                <a:solidFill>
                  <a:schemeClr val="tx1"/>
                </a:solidFill>
              </a:rPr>
              <a:t> </a:t>
            </a:r>
            <a:r>
              <a:rPr lang="cs-CZ" sz="1400" smtClean="0">
                <a:solidFill>
                  <a:srgbClr val="FFFF00"/>
                </a:solidFill>
              </a:rPr>
              <a:t> 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</a:rPr>
              <a:t>historie </a:t>
            </a:r>
            <a:r>
              <a:rPr lang="cs-CZ" sz="1400" u="sng" smtClean="0">
                <a:solidFill>
                  <a:srgbClr val="FFFF00"/>
                </a:solidFill>
              </a:rPr>
              <a:t>NENÍ</a:t>
            </a:r>
            <a:r>
              <a:rPr lang="cs-CZ" sz="1400" smtClean="0">
                <a:solidFill>
                  <a:srgbClr val="FFFF00"/>
                </a:solidFill>
              </a:rPr>
              <a:t> exaktní věda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na rozdíl od např. od fyzika či chemika, kteří mohou věci a jevy při popisování přesně změřit či zvážit, historik má v tomto úhlu pohledu úkol těžší – nemůže téměř nic říci s jistotou, mnoho věcí je otázkou názoru, který je ovlivněn mnoha faktory (doba vzniku, identifikace se společenskou skupinou, uznávání/neuznávání autorit, výchova atd.)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tento fakt však </a:t>
            </a: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rozhodně studium historie </a:t>
            </a:r>
            <a:r>
              <a:rPr lang="cs-CZ" sz="1400" u="sng" smtClean="0">
                <a:solidFill>
                  <a:srgbClr val="FFFF00"/>
                </a:solidFill>
                <a:sym typeface="Wingdings" pitchFamily="2" charset="2"/>
              </a:rPr>
              <a:t>nečiní</a:t>
            </a: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 nesmyslným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, naopak – samotná cesta za poznáním a </a:t>
            </a: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názorové střety vedené snahou zjistit pravdu přinášejí 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(stejně jako u ostatních věd) </a:t>
            </a: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řadu důležitých poznatků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    </a:t>
            </a:r>
            <a:r>
              <a:rPr lang="cs-CZ" sz="1400" smtClean="0">
                <a:solidFill>
                  <a:schemeClr val="tx1"/>
                </a:solidFill>
              </a:rPr>
              <a:t> </a:t>
            </a:r>
            <a:r>
              <a:rPr lang="cs-CZ" sz="1400" smtClean="0">
                <a:solidFill>
                  <a:srgbClr val="FFFF00"/>
                </a:solidFill>
              </a:rPr>
              <a:t>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JAKÁ HISTORIE JE A JAKÁ NENÍ?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7313" y="3703638"/>
            <a:ext cx="2303462" cy="1008062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b="1" smtClean="0">
                <a:solidFill>
                  <a:srgbClr val="FFFF00"/>
                </a:solidFill>
                <a:sym typeface="Wingdings" pitchFamily="2" charset="2"/>
              </a:rPr>
              <a:t>CHEMIK: </a:t>
            </a:r>
            <a:r>
              <a:rPr lang="cs-CZ" sz="1400" b="1" smtClean="0">
                <a:solidFill>
                  <a:schemeClr val="tx1"/>
                </a:solidFill>
                <a:sym typeface="Wingdings" pitchFamily="2" charset="2"/>
              </a:rPr>
              <a:t>„To máme dva vodíky a jeden kyslík – to je voda!“</a:t>
            </a:r>
            <a:r>
              <a:rPr lang="cs-CZ" sz="1400" b="1" smtClean="0">
                <a:solidFill>
                  <a:srgbClr val="FFFF00"/>
                </a:solidFill>
                <a:sym typeface="Wingdings" pitchFamily="2" charset="2"/>
              </a:rPr>
              <a:t> </a:t>
            </a:r>
            <a:endParaRPr lang="cs-CZ" sz="1400" smtClean="0">
              <a:solidFill>
                <a:srgbClr val="FFFF00"/>
              </a:solidFill>
            </a:endParaRPr>
          </a:p>
        </p:txBody>
      </p:sp>
      <p:pic>
        <p:nvPicPr>
          <p:cNvPr id="2050" name="Picture 2" descr="chemici,chemie,laboratoře,laboratorní pracovníci,lidé,lidé při práci,technologie,věda,vědci,zkumav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546225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2209800" y="1528763"/>
            <a:ext cx="2303463" cy="3167062"/>
            <a:chOff x="3100473" y="1563638"/>
            <a:chExt cx="2304256" cy="3168352"/>
          </a:xfrm>
        </p:grpSpPr>
        <p:pic>
          <p:nvPicPr>
            <p:cNvPr id="18444" name="Picture 4" descr="fyzika,Izák Newton,muži,Newton,osoby,slavní lidé,text,věda,vědci,zubní kámen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131840" y="1563638"/>
              <a:ext cx="2016224" cy="20162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5" name="Podnadpis 2"/>
            <p:cNvSpPr txBox="1">
              <a:spLocks/>
            </p:cNvSpPr>
            <p:nvPr/>
          </p:nvSpPr>
          <p:spPr bwMode="auto">
            <a:xfrm>
              <a:off x="3100473" y="3723878"/>
              <a:ext cx="2304256" cy="1008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285750" indent="-285750" defTabSz="457200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Font typeface="Arial" charset="0"/>
                <a:buChar char="•"/>
              </a:pP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Fyzik: </a:t>
              </a:r>
              <a:r>
                <a:rPr lang="cs-CZ" sz="1400" b="1">
                  <a:latin typeface="Verdana" pitchFamily="34" charset="0"/>
                  <a:sym typeface="Wingdings" pitchFamily="2" charset="2"/>
                </a:rPr>
                <a:t>„Jablko spadlo z 1 m výšky za 1 sekundu – to je 3,6 km/h!“</a:t>
              </a: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 </a:t>
              </a:r>
              <a:endParaRPr lang="cs-CZ" sz="1400">
                <a:solidFill>
                  <a:srgbClr val="FFFF00"/>
                </a:solidFill>
                <a:latin typeface="Verdana" pitchFamily="34" charset="0"/>
              </a:endParaRP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787900" y="1554163"/>
            <a:ext cx="2305050" cy="3154362"/>
            <a:chOff x="4788024" y="1553773"/>
            <a:chExt cx="2304256" cy="3155475"/>
          </a:xfrm>
        </p:grpSpPr>
        <p:pic>
          <p:nvPicPr>
            <p:cNvPr id="18442" name="Picture 6" descr="astronomers,astronomie,astronomové,astronomy,budoucnost,čarodějové,chytrý,dalekohledy,forecasting,forecasts,future,lidé,osoba,people,person,předpovědi,předpovídání,researchers,science,scientists,smart,technologie,technology,telescopes,věda,vědci,výzkumníci,wizard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788024" y="1553773"/>
              <a:ext cx="2019113" cy="2001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3" name="Podnadpis 2"/>
            <p:cNvSpPr txBox="1">
              <a:spLocks/>
            </p:cNvSpPr>
            <p:nvPr/>
          </p:nvSpPr>
          <p:spPr bwMode="auto">
            <a:xfrm>
              <a:off x="4788024" y="3701136"/>
              <a:ext cx="2304256" cy="1008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285750" indent="-285750" defTabSz="457200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Font typeface="Arial" charset="0"/>
                <a:buChar char="•"/>
              </a:pP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Historik 1: </a:t>
              </a:r>
              <a:r>
                <a:rPr lang="cs-CZ" sz="1400" b="1">
                  <a:latin typeface="Verdana" pitchFamily="34" charset="0"/>
                  <a:sym typeface="Wingdings" pitchFamily="2" charset="2"/>
                </a:rPr>
                <a:t>„Husité svým jednáním dělají čest naší historii, protože….“</a:t>
              </a: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 </a:t>
              </a:r>
              <a:endParaRPr lang="cs-CZ" sz="1400">
                <a:solidFill>
                  <a:srgbClr val="FFFF00"/>
                </a:solidFill>
                <a:latin typeface="Verdana" pitchFamily="34" charset="0"/>
              </a:endParaRPr>
            </a:p>
          </p:txBody>
        </p:sp>
      </p:grpSp>
      <p:cxnSp>
        <p:nvCxnSpPr>
          <p:cNvPr id="8" name="Přímá spojnice 7"/>
          <p:cNvCxnSpPr/>
          <p:nvPr/>
        </p:nvCxnSpPr>
        <p:spPr>
          <a:xfrm>
            <a:off x="4491038" y="1347788"/>
            <a:ext cx="42862" cy="3649662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6967538" y="1560513"/>
            <a:ext cx="2303462" cy="3122612"/>
            <a:chOff x="6967087" y="1561018"/>
            <a:chExt cx="2304256" cy="3121486"/>
          </a:xfrm>
        </p:grpSpPr>
        <p:pic>
          <p:nvPicPr>
            <p:cNvPr id="18440" name="Picture 6" descr="astronomers,astronomie,astronomové,astronomy,budoucnost,čarodějové,chytrý,dalekohledy,forecasting,forecasts,future,lidé,osoba,people,person,předpovědi,předpovídání,researchers,science,scientists,smart,technologie,technology,telescopes,věda,vědci,výzkumníci,wizard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flipH="1">
              <a:off x="7002971" y="1561018"/>
              <a:ext cx="2019113" cy="20017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1" name="Podnadpis 2"/>
            <p:cNvSpPr txBox="1">
              <a:spLocks/>
            </p:cNvSpPr>
            <p:nvPr/>
          </p:nvSpPr>
          <p:spPr bwMode="auto">
            <a:xfrm>
              <a:off x="6967087" y="3674392"/>
              <a:ext cx="2304256" cy="1008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285750" indent="-285750" defTabSz="457200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Font typeface="Arial" charset="0"/>
                <a:buChar char="•"/>
              </a:pP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Historik 2: </a:t>
              </a:r>
              <a:r>
                <a:rPr lang="cs-CZ" sz="1400" b="1">
                  <a:latin typeface="Verdana" pitchFamily="34" charset="0"/>
                  <a:sym typeface="Wingdings" pitchFamily="2" charset="2"/>
                </a:rPr>
                <a:t>„Husité svým jednáním jsou ostudou naší historie, protože….“</a:t>
              </a:r>
              <a:r>
                <a:rPr lang="cs-CZ" sz="1400" b="1">
                  <a:solidFill>
                    <a:srgbClr val="FFFF00"/>
                  </a:solidFill>
                  <a:latin typeface="Verdana" pitchFamily="34" charset="0"/>
                  <a:sym typeface="Wingdings" pitchFamily="2" charset="2"/>
                </a:rPr>
                <a:t> </a:t>
              </a:r>
              <a:endParaRPr lang="cs-CZ" sz="1400">
                <a:solidFill>
                  <a:srgbClr val="FFFF00"/>
                </a:solidFill>
                <a:latin typeface="Verdana" pitchFamily="34" charset="0"/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ctrTitle"/>
          </p:nvPr>
        </p:nvSpPr>
        <p:spPr>
          <a:xfrm>
            <a:off x="493713" y="339725"/>
            <a:ext cx="8135937" cy="814388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400" smtClean="0"/>
              <a:t>ČERNO</a:t>
            </a:r>
            <a:r>
              <a:rPr lang="cs-CZ" sz="2400" smtClean="0">
                <a:solidFill>
                  <a:schemeClr val="bg1"/>
                </a:solidFill>
              </a:rPr>
              <a:t>BÍLÉ </a:t>
            </a:r>
            <a:r>
              <a:rPr lang="cs-CZ" sz="2400" smtClean="0"/>
              <a:t>CHVÍLE NAŠÍ HISTORIE - CVIČENÍ</a:t>
            </a:r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293688" y="1131888"/>
            <a:ext cx="8496300" cy="2016125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</a:rPr>
              <a:t>na základě učiva ze Základní školy se pokuste najít v české historii okamžiky, nad kterými vedou historikové diskuse a popsat, </a:t>
            </a:r>
            <a:r>
              <a:rPr lang="cs-CZ" sz="1400" u="sng" smtClean="0">
                <a:solidFill>
                  <a:srgbClr val="FFFF00"/>
                </a:solidFill>
              </a:rPr>
              <a:t>v čem</a:t>
            </a:r>
            <a:r>
              <a:rPr lang="cs-CZ" sz="1400" smtClean="0">
                <a:solidFill>
                  <a:srgbClr val="FFFF00"/>
                </a:solidFill>
              </a:rPr>
              <a:t> se názory různí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první návrh: </a:t>
            </a:r>
            <a:r>
              <a:rPr lang="cs-CZ" sz="1400" smtClean="0">
                <a:solidFill>
                  <a:srgbClr val="FFFF00"/>
                </a:solidFill>
              </a:rPr>
              <a:t>Husitské hnutí v našich dějinách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druhý návrh: </a:t>
            </a:r>
            <a:r>
              <a:rPr lang="cs-CZ" sz="1400" smtClean="0">
                <a:solidFill>
                  <a:srgbClr val="FFFF00"/>
                </a:solidFill>
              </a:rPr>
              <a:t>Československo se podrobuje závěrům Mnichovské dohody v roce 1938 a přepouští pohraničí (především) Německu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třetí návrh: </a:t>
            </a:r>
            <a:r>
              <a:rPr lang="cs-CZ" sz="1400" smtClean="0">
                <a:solidFill>
                  <a:srgbClr val="FFFF00"/>
                </a:solidFill>
              </a:rPr>
              <a:t>Odsun sudetských Němců z Československa po skončení druhé světové války</a:t>
            </a:r>
            <a:r>
              <a:rPr lang="cs-CZ" sz="1400" smtClean="0">
                <a:solidFill>
                  <a:schemeClr val="tx1"/>
                </a:solidFill>
              </a:rPr>
              <a:t> </a:t>
            </a:r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250825" y="3363913"/>
            <a:ext cx="8569325" cy="1682750"/>
            <a:chOff x="110924" y="1267389"/>
            <a:chExt cx="8766262" cy="2456489"/>
          </a:xfrm>
        </p:grpSpPr>
        <p:sp>
          <p:nvSpPr>
            <p:cNvPr id="19" name="Podnadpis 2"/>
            <p:cNvSpPr txBox="1">
              <a:spLocks/>
            </p:cNvSpPr>
            <p:nvPr/>
          </p:nvSpPr>
          <p:spPr>
            <a:xfrm>
              <a:off x="110924" y="1267389"/>
              <a:ext cx="8766262" cy="2456489"/>
            </a:xfrm>
            <a:prstGeom prst="rect">
              <a:avLst/>
            </a:prstGeom>
            <a:solidFill>
              <a:schemeClr val="tx1"/>
            </a:solidFill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endPara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1421479" y="1290563"/>
              <a:ext cx="6158145" cy="1849319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DŮLEŽITÉ UPOZORNĚNÍ!</a:t>
              </a:r>
            </a:p>
            <a:p>
              <a:pPr algn="l" fontAlgn="auto">
                <a:spcAft>
                  <a:spcPts val="0"/>
                </a:spcAft>
                <a:defRPr/>
              </a:pP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Nejen v historii, ale i v životě platí, že vedeme-li diskusi                      </a:t>
              </a:r>
              <a:r>
                <a:rPr lang="cs-CZ" sz="1400" u="sng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 čestným protivníkem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, máme se snažit vidět předmět sporu rovněž i jeho očima. Můžeme tak ledacos pochopit a ledačemu se naučit.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2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1738" y="3576638"/>
            <a:ext cx="123507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863" y="3576638"/>
            <a:ext cx="123507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Podnadpis 2"/>
          <p:cNvSpPr txBox="1">
            <a:spLocks/>
          </p:cNvSpPr>
          <p:nvPr/>
        </p:nvSpPr>
        <p:spPr>
          <a:xfrm>
            <a:off x="454025" y="4652963"/>
            <a:ext cx="8175625" cy="557212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HLUPÁK NEZMĚNÍ SVŮJ NÁZOR, KDYŽ ZJISTÍ, ŽE SE ZMÝLIL!!!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bldLvl="2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NA CO TO HO TEDY MÁME?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276350"/>
            <a:ext cx="8497888" cy="3598863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800" smtClean="0">
                <a:solidFill>
                  <a:srgbClr val="FFFF00"/>
                </a:solidFill>
              </a:rPr>
              <a:t>význam studia historie </a:t>
            </a:r>
            <a:r>
              <a:rPr lang="cs-CZ" sz="1800" smtClean="0">
                <a:solidFill>
                  <a:schemeClr val="tx1"/>
                </a:solidFill>
              </a:rPr>
              <a:t>(k čemu je to dobré?)</a:t>
            </a:r>
            <a:endParaRPr lang="cs-CZ" sz="1800" smtClean="0">
              <a:solidFill>
                <a:srgbClr val="FFFF00"/>
              </a:solidFill>
            </a:endParaRP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poznání přítomnosti a náhled do budoucnosti </a:t>
            </a:r>
            <a:r>
              <a:rPr lang="cs-CZ" sz="1800" smtClean="0">
                <a:solidFill>
                  <a:schemeClr val="tx1"/>
                </a:solidFill>
              </a:rPr>
              <a:t>– ukazuje, proč vznikly současné poměry a co z nich vyplývá pro budoucnost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etická úloha</a:t>
            </a:r>
            <a:r>
              <a:rPr lang="cs-CZ" sz="1800" smtClean="0">
                <a:solidFill>
                  <a:schemeClr val="tx1"/>
                </a:solidFill>
              </a:rPr>
              <a:t> </a:t>
            </a:r>
            <a:r>
              <a:rPr lang="cs-CZ" sz="1800" smtClean="0">
                <a:solidFill>
                  <a:srgbClr val="FFFF00"/>
                </a:solidFill>
              </a:rPr>
              <a:t>historie </a:t>
            </a:r>
            <a:r>
              <a:rPr lang="cs-CZ" sz="1800" smtClean="0">
                <a:solidFill>
                  <a:schemeClr val="tx1"/>
                </a:solidFill>
              </a:rPr>
              <a:t>– učí nás, co bylo (je) a nebylo (není) správné, vede nás k tomu, že si utváříme vlastní žebříček hodnot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výchova k vlastenectví, respektu k ostatním </a:t>
            </a:r>
            <a:r>
              <a:rPr lang="cs-CZ" sz="1800" smtClean="0">
                <a:solidFill>
                  <a:schemeClr val="tx1"/>
                </a:solidFill>
              </a:rPr>
              <a:t>– učí nás vážit si kulturních hodnot a dějin našeho národa, současně je však i objektivně (nestranně) posuzovat a respektovat kulturu a historii národů ostatních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pomáhá ostatním vědním disciplínám </a:t>
            </a:r>
            <a:r>
              <a:rPr lang="cs-CZ" sz="1800" smtClean="0">
                <a:solidFill>
                  <a:schemeClr val="tx1"/>
                </a:solidFill>
              </a:rPr>
              <a:t>– zpracovává jejich historii, díky ní se vědy seznamují s vlastním vývojem</a:t>
            </a:r>
            <a:endParaRPr lang="cs-CZ" sz="18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ctrTitle"/>
          </p:nvPr>
        </p:nvSpPr>
        <p:spPr>
          <a:xfrm>
            <a:off x="974725" y="303213"/>
            <a:ext cx="7116763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NA CO HO TEDY MÁME?</a:t>
            </a:r>
          </a:p>
        </p:txBody>
      </p:sp>
      <p:sp>
        <p:nvSpPr>
          <p:cNvPr id="21506" name="Podnadpis 2"/>
          <p:cNvSpPr>
            <a:spLocks noGrp="1"/>
          </p:cNvSpPr>
          <p:nvPr>
            <p:ph type="subTitle" idx="1"/>
          </p:nvPr>
        </p:nvSpPr>
        <p:spPr>
          <a:xfrm>
            <a:off x="0" y="2662238"/>
            <a:ext cx="4491038" cy="509587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cs-CZ" sz="1400" b="1" smtClean="0">
                <a:solidFill>
                  <a:schemeClr val="tx1"/>
                </a:solidFill>
                <a:sym typeface="Wingdings" pitchFamily="2" charset="2"/>
              </a:rPr>
              <a:t>POZNÁNÍ MINULOSTI A NÁHLED DO BUDOUCNA </a:t>
            </a:r>
            <a:endParaRPr lang="cs-CZ" sz="1400" smtClean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491038" y="1347788"/>
            <a:ext cx="42862" cy="3649662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1288" y="3171825"/>
            <a:ext cx="8785225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9" name="Podnadpis 2"/>
          <p:cNvSpPr txBox="1">
            <a:spLocks/>
          </p:cNvSpPr>
          <p:nvPr/>
        </p:nvSpPr>
        <p:spPr bwMode="auto">
          <a:xfrm>
            <a:off x="4491038" y="2787650"/>
            <a:ext cx="449262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r>
              <a:rPr lang="cs-CZ" sz="1400" b="1">
                <a:latin typeface="Verdana" pitchFamily="34" charset="0"/>
                <a:sym typeface="Wingdings" pitchFamily="2" charset="2"/>
              </a:rPr>
              <a:t>ETICKÁ ÚLOHA </a:t>
            </a:r>
            <a:endParaRPr lang="cs-CZ" sz="1400">
              <a:latin typeface="Verdana" pitchFamily="34" charset="0"/>
            </a:endParaRPr>
          </a:p>
        </p:txBody>
      </p:sp>
      <p:sp>
        <p:nvSpPr>
          <p:cNvPr id="21510" name="Podnadpis 2"/>
          <p:cNvSpPr txBox="1">
            <a:spLocks/>
          </p:cNvSpPr>
          <p:nvPr/>
        </p:nvSpPr>
        <p:spPr bwMode="auto">
          <a:xfrm>
            <a:off x="0" y="4708525"/>
            <a:ext cx="4491038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r>
              <a:rPr lang="cs-CZ" sz="1400" b="1">
                <a:latin typeface="Verdana" pitchFamily="34" charset="0"/>
                <a:sym typeface="Wingdings" pitchFamily="2" charset="2"/>
              </a:rPr>
              <a:t> </a:t>
            </a:r>
            <a:endParaRPr lang="cs-CZ" sz="1400">
              <a:latin typeface="Verdana" pitchFamily="34" charset="0"/>
            </a:endParaRPr>
          </a:p>
        </p:txBody>
      </p:sp>
      <p:sp>
        <p:nvSpPr>
          <p:cNvPr id="21511" name="Podnadpis 2"/>
          <p:cNvSpPr txBox="1">
            <a:spLocks/>
          </p:cNvSpPr>
          <p:nvPr/>
        </p:nvSpPr>
        <p:spPr bwMode="auto">
          <a:xfrm>
            <a:off x="20638" y="4633913"/>
            <a:ext cx="4491037" cy="50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r>
              <a:rPr lang="cs-CZ" sz="1400" b="1">
                <a:latin typeface="Verdana" pitchFamily="34" charset="0"/>
                <a:sym typeface="Wingdings" pitchFamily="2" charset="2"/>
              </a:rPr>
              <a:t>VÝCHOVA K VLASTENCTVÍ, RESPEKT               K OSTATNÍM </a:t>
            </a:r>
            <a:endParaRPr lang="cs-CZ" sz="1400">
              <a:latin typeface="Verdana" pitchFamily="34" charset="0"/>
            </a:endParaRPr>
          </a:p>
        </p:txBody>
      </p:sp>
      <p:sp>
        <p:nvSpPr>
          <p:cNvPr id="21512" name="Podnadpis 2"/>
          <p:cNvSpPr txBox="1">
            <a:spLocks/>
          </p:cNvSpPr>
          <p:nvPr/>
        </p:nvSpPr>
        <p:spPr bwMode="auto">
          <a:xfrm>
            <a:off x="4533900" y="4718050"/>
            <a:ext cx="4491038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r>
              <a:rPr lang="cs-CZ" sz="1400" b="1">
                <a:latin typeface="Verdana" pitchFamily="34" charset="0"/>
                <a:sym typeface="Wingdings" pitchFamily="2" charset="2"/>
              </a:rPr>
              <a:t>POMOC OSTATNÍM VĚDNÍM DISCIPLÍNÁM </a:t>
            </a:r>
            <a:endParaRPr lang="cs-CZ" sz="1400">
              <a:latin typeface="Verdana" pitchFamily="34" charset="0"/>
            </a:endParaRPr>
          </a:p>
        </p:txBody>
      </p:sp>
      <p:pic>
        <p:nvPicPr>
          <p:cNvPr id="3074" name="Picture 2" descr="chemici,chemická laboratoř,laboratoře,lahvičky,lidé,muži,páni,pokusy,vědci,vybavení laboratoře,zkumav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3367088"/>
            <a:ext cx="1271588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aoblený obdélníkový popisek 11"/>
          <p:cNvSpPr/>
          <p:nvPr/>
        </p:nvSpPr>
        <p:spPr>
          <a:xfrm>
            <a:off x="6618288" y="3724275"/>
            <a:ext cx="2305050" cy="909638"/>
          </a:xfrm>
          <a:prstGeom prst="wedgeRoundRectCallout">
            <a:avLst>
              <a:gd name="adj1" fmla="val -83063"/>
              <a:gd name="adj2" fmla="val -47924"/>
              <a:gd name="adj3" fmla="val 16667"/>
            </a:avLst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rgbClr val="002060"/>
                </a:solidFill>
              </a:rPr>
              <a:t>Že </a:t>
            </a:r>
            <a:r>
              <a:rPr lang="cs-CZ" sz="1200" dirty="0" err="1">
                <a:solidFill>
                  <a:srgbClr val="002060"/>
                </a:solidFill>
              </a:rPr>
              <a:t>prej</a:t>
            </a:r>
            <a:r>
              <a:rPr lang="cs-CZ" sz="1200" dirty="0">
                <a:solidFill>
                  <a:srgbClr val="002060"/>
                </a:solidFill>
              </a:rPr>
              <a:t> penicilin je už od roku 1928 vynalezen. </a:t>
            </a:r>
            <a:r>
              <a:rPr lang="cs-CZ" sz="1200" dirty="0" err="1">
                <a:solidFill>
                  <a:srgbClr val="002060"/>
                </a:solidFill>
              </a:rPr>
              <a:t>Prej</a:t>
            </a:r>
            <a:r>
              <a:rPr lang="cs-CZ" sz="1200" dirty="0">
                <a:solidFill>
                  <a:srgbClr val="002060"/>
                </a:solidFill>
              </a:rPr>
              <a:t> </a:t>
            </a:r>
            <a:r>
              <a:rPr lang="cs-CZ" sz="1200" dirty="0" err="1">
                <a:solidFill>
                  <a:srgbClr val="002060"/>
                </a:solidFill>
              </a:rPr>
              <a:t>nějakej</a:t>
            </a:r>
            <a:r>
              <a:rPr lang="cs-CZ" sz="1200" dirty="0">
                <a:solidFill>
                  <a:srgbClr val="002060"/>
                </a:solidFill>
              </a:rPr>
              <a:t> Fleming… Tak sem </a:t>
            </a:r>
            <a:r>
              <a:rPr lang="cs-CZ" sz="1200" dirty="0" err="1">
                <a:solidFill>
                  <a:srgbClr val="002060"/>
                </a:solidFill>
              </a:rPr>
              <a:t>druhej</a:t>
            </a:r>
            <a:r>
              <a:rPr lang="cs-CZ" sz="1200" dirty="0">
                <a:solidFill>
                  <a:srgbClr val="002060"/>
                </a:solidFill>
              </a:rPr>
              <a:t> – no  a co???</a:t>
            </a:r>
            <a:endParaRPr lang="cs-CZ" sz="1200" dirty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12750" y="3270250"/>
            <a:ext cx="1765300" cy="1363663"/>
            <a:chOff x="1363317" y="3274617"/>
            <a:chExt cx="1764906" cy="1363397"/>
          </a:xfrm>
        </p:grpSpPr>
        <p:pic>
          <p:nvPicPr>
            <p:cNvPr id="21526" name="Picture 4" descr="dohody,komunikace,koncepty,obchody,podání rukou,potřesení,potřesení rukou,pozdravy,představení,přípravy,ruce,setkání,zdravení"/>
            <p:cNvPicPr>
              <a:picLocks noChangeAspect="1" noChangeArrowheads="1"/>
            </p:cNvPicPr>
            <p:nvPr/>
          </p:nvPicPr>
          <p:blipFill>
            <a:blip r:embed="rId3"/>
            <a:srcRect b="22749"/>
            <a:stretch>
              <a:fillRect/>
            </a:stretch>
          </p:blipFill>
          <p:spPr bwMode="auto">
            <a:xfrm>
              <a:off x="1363317" y="3274617"/>
              <a:ext cx="1764906" cy="13633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527" name="Picture 6" descr="File:Flag of the Czech Republic.sv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475656" y="3366673"/>
              <a:ext cx="366867" cy="244425"/>
            </a:xfrm>
            <a:prstGeom prst="rect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</p:pic>
        <p:pic>
          <p:nvPicPr>
            <p:cNvPr id="21528" name="Picture 8" descr="File:Flag of the Philippines.sv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/>
            <a:srcRect r="16132"/>
            <a:stretch>
              <a:fillRect/>
            </a:stretch>
          </p:blipFill>
          <p:spPr bwMode="auto">
            <a:xfrm>
              <a:off x="2654753" y="3366673"/>
              <a:ext cx="409310" cy="264656"/>
            </a:xfrm>
            <a:prstGeom prst="rect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</p:pic>
      </p:grpSp>
      <p:pic>
        <p:nvPicPr>
          <p:cNvPr id="26" name="Picture 10" descr="dámy,lezení,lidé,lidé při práci,metafory,podnikatelky,stoupání na žebříku společnosti,žebříky,ženy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99063" y="1377950"/>
            <a:ext cx="1271587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láček 14"/>
          <p:cNvSpPr/>
          <p:nvPr/>
        </p:nvSpPr>
        <p:spPr>
          <a:xfrm>
            <a:off x="6769100" y="1203325"/>
            <a:ext cx="2089150" cy="1323975"/>
          </a:xfrm>
          <a:prstGeom prst="cloudCallout">
            <a:avLst>
              <a:gd name="adj1" fmla="val -84027"/>
              <a:gd name="adj2" fmla="val -12839"/>
            </a:avLst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rgbClr val="002060"/>
                </a:solidFill>
              </a:rPr>
              <a:t>Ještě, že jsem odhodila tu slušnost! S ní už bych výš nevylezla!</a:t>
            </a:r>
            <a:endParaRPr lang="cs-CZ" sz="1200" dirty="0">
              <a:solidFill>
                <a:srgbClr val="002060"/>
              </a:solidFill>
            </a:endParaRPr>
          </a:p>
        </p:txBody>
      </p:sp>
      <p:pic>
        <p:nvPicPr>
          <p:cNvPr id="3084" name="Picture 12" descr="emoce,gesta,karikatury,lidé,nesouhlas,Screen Beans®,zlost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0988" y="1439863"/>
            <a:ext cx="85090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4" descr="emoce,gesta,karikatury,kopání,kopat,lidé,Screen Beans®,zlost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800225" y="1439863"/>
            <a:ext cx="849313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8" name="Picture 16" descr="akademikové,chlapci,dívky,Hebrejští,Izrael,lidé v práci,menory,muži,osoby,povolání,školy,studenti,učebny,učení,učitelé,vzdělání,žáci,zaměstnání,ženy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276600" y="1450975"/>
            <a:ext cx="831850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Podnadpis 2"/>
          <p:cNvSpPr txBox="1">
            <a:spLocks/>
          </p:cNvSpPr>
          <p:nvPr/>
        </p:nvSpPr>
        <p:spPr>
          <a:xfrm>
            <a:off x="817563" y="1038225"/>
            <a:ext cx="2592387" cy="341313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Vývoj kvalitního učitele</a:t>
            </a:r>
            <a:endParaRPr lang="cs-CZ" sz="1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Podnadpis 2"/>
          <p:cNvSpPr txBox="1">
            <a:spLocks/>
          </p:cNvSpPr>
          <p:nvPr/>
        </p:nvSpPr>
        <p:spPr>
          <a:xfrm>
            <a:off x="280988" y="2419350"/>
            <a:ext cx="831850" cy="215900"/>
          </a:xfrm>
          <a:prstGeom prst="rect">
            <a:avLst/>
          </a:prstGeom>
          <a:ln>
            <a:solidFill>
              <a:srgbClr val="FFFF00"/>
            </a:solidFill>
          </a:ln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dětství</a:t>
            </a:r>
            <a:endParaRPr lang="cs-CZ" sz="1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Podnadpis 2"/>
          <p:cNvSpPr txBox="1">
            <a:spLocks/>
          </p:cNvSpPr>
          <p:nvPr/>
        </p:nvSpPr>
        <p:spPr>
          <a:xfrm>
            <a:off x="1787525" y="2427288"/>
            <a:ext cx="831850" cy="215900"/>
          </a:xfrm>
          <a:prstGeom prst="rect">
            <a:avLst/>
          </a:prstGeom>
          <a:ln>
            <a:solidFill>
              <a:srgbClr val="FFFF00"/>
            </a:solidFill>
          </a:ln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mládí</a:t>
            </a:r>
            <a:endParaRPr lang="cs-CZ" sz="1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Podnadpis 2"/>
          <p:cNvSpPr txBox="1">
            <a:spLocks/>
          </p:cNvSpPr>
          <p:nvPr/>
        </p:nvSpPr>
        <p:spPr>
          <a:xfrm>
            <a:off x="3224213" y="2411413"/>
            <a:ext cx="935037" cy="215900"/>
          </a:xfrm>
          <a:prstGeom prst="rect">
            <a:avLst/>
          </a:prstGeom>
          <a:ln>
            <a:solidFill>
              <a:srgbClr val="FFFF00"/>
            </a:solidFill>
          </a:ln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dospělost</a:t>
            </a:r>
            <a:endParaRPr lang="cs-CZ" sz="1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2246313" y="3363913"/>
            <a:ext cx="2181225" cy="1174750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SČFP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Svaz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česko-filipínského přátelství</a:t>
            </a:r>
            <a:endParaRPr lang="cs-CZ" sz="1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31" grpId="0" animBg="1"/>
      <p:bldP spid="32" grpId="0" animBg="1"/>
      <p:bldP spid="33" grpId="0" animBg="1"/>
      <p:bldP spid="34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PORCOVÁNÍ DĚJIN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276350"/>
            <a:ext cx="8497888" cy="2159000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800" smtClean="0">
                <a:solidFill>
                  <a:srgbClr val="FFFF00"/>
                </a:solidFill>
              </a:rPr>
              <a:t>dělení historie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světové (obecné) dějiny </a:t>
            </a:r>
            <a:r>
              <a:rPr lang="cs-CZ" sz="1800" smtClean="0">
                <a:solidFill>
                  <a:schemeClr val="tx1"/>
                </a:solidFill>
              </a:rPr>
              <a:t>– dějiny všech lokalit mimo dějiny vlastního národa, případně státu (pozor – to není totéž!!!)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národní dějiny </a:t>
            </a:r>
            <a:r>
              <a:rPr lang="cs-CZ" sz="1800" smtClean="0">
                <a:solidFill>
                  <a:schemeClr val="tx1"/>
                </a:solidFill>
              </a:rPr>
              <a:t>– dějiny vlastního národa či státu, jehož je (byl) součástí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smtClean="0">
                <a:solidFill>
                  <a:srgbClr val="FFFF00"/>
                </a:solidFill>
              </a:rPr>
              <a:t>místní a regionální dějiny </a:t>
            </a:r>
            <a:r>
              <a:rPr lang="cs-CZ" sz="1800" smtClean="0">
                <a:solidFill>
                  <a:schemeClr val="tx1"/>
                </a:solidFill>
              </a:rPr>
              <a:t>– dějiny obcí a regionů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268288" y="3665538"/>
            <a:ext cx="8569325" cy="1268412"/>
            <a:chOff x="110924" y="1565808"/>
            <a:chExt cx="8766262" cy="1849886"/>
          </a:xfrm>
        </p:grpSpPr>
        <p:sp>
          <p:nvSpPr>
            <p:cNvPr id="5" name="Podnadpis 2"/>
            <p:cNvSpPr txBox="1">
              <a:spLocks/>
            </p:cNvSpPr>
            <p:nvPr/>
          </p:nvSpPr>
          <p:spPr>
            <a:xfrm>
              <a:off x="110924" y="1565808"/>
              <a:ext cx="8766262" cy="1849886"/>
            </a:xfrm>
            <a:prstGeom prst="rect">
              <a:avLst/>
            </a:prstGeom>
            <a:solidFill>
              <a:schemeClr val="tx1"/>
            </a:solidFill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endPara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1426350" y="1565808"/>
              <a:ext cx="6158145" cy="1849886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POZOR!</a:t>
              </a:r>
            </a:p>
            <a:p>
              <a:pPr fontAlgn="auto">
                <a:spcAft>
                  <a:spcPts val="0"/>
                </a:spcAft>
                <a:defRPr/>
              </a:pP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Třebaže jsme si dějiny takto rozdělili, je třeba mít neustále na paměti, že se </a:t>
              </a:r>
              <a:r>
                <a:rPr lang="cs-CZ" sz="1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tyto části neustále prolínají a vzájemně ovlivňují, 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 to jak směrem shora dolů, tak i zespodu nahoru!!!</a:t>
              </a:r>
              <a:r>
                <a:rPr lang="cs-CZ" sz="1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7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088" y="3763963"/>
            <a:ext cx="123507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4913" y="3763963"/>
            <a:ext cx="123507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PORCOVÁNÍ DĚJIN - CVIČENÍ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276350"/>
            <a:ext cx="8497888" cy="503238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800" smtClean="0">
                <a:solidFill>
                  <a:srgbClr val="FFFF00"/>
                </a:solidFill>
              </a:rPr>
              <a:t>najděte příklady, jakým způsobem ovlivní dějiny malé obce vyhlášení světové války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800" smtClean="0">
                <a:solidFill>
                  <a:srgbClr val="FFFF00"/>
                </a:solidFill>
              </a:rPr>
              <a:t>pokuste se rovněž najít příklad (třeba i smyšlený), kdy událost zdánlivě obecního významu ovlivní světové dějiny   </a:t>
            </a:r>
          </a:p>
        </p:txBody>
      </p:sp>
      <p:grpSp>
        <p:nvGrpSpPr>
          <p:cNvPr id="23555" name="Skupina 9"/>
          <p:cNvGrpSpPr>
            <a:grpSpLocks/>
          </p:cNvGrpSpPr>
          <p:nvPr/>
        </p:nvGrpSpPr>
        <p:grpSpPr bwMode="auto">
          <a:xfrm>
            <a:off x="1066800" y="2781300"/>
            <a:ext cx="1425575" cy="1971675"/>
            <a:chOff x="1067363" y="2781182"/>
            <a:chExt cx="1424333" cy="1971175"/>
          </a:xfrm>
        </p:grpSpPr>
        <p:pic>
          <p:nvPicPr>
            <p:cNvPr id="23562" name="Picture 3"/>
            <p:cNvPicPr>
              <a:picLocks noChangeAspect="1" noChangeArrowheads="1"/>
            </p:cNvPicPr>
            <p:nvPr/>
          </p:nvPicPr>
          <p:blipFill>
            <a:blip r:embed="rId2"/>
            <a:srcRect l="13222" t="10542" r="8932" b="8659"/>
            <a:stretch>
              <a:fillRect/>
            </a:stretch>
          </p:blipFill>
          <p:spPr bwMode="auto">
            <a:xfrm>
              <a:off x="1067363" y="2781182"/>
              <a:ext cx="1424333" cy="1971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Ovál 8"/>
            <p:cNvSpPr/>
            <p:nvPr/>
          </p:nvSpPr>
          <p:spPr>
            <a:xfrm>
              <a:off x="1259284" y="3309686"/>
              <a:ext cx="575760" cy="28885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3556" name="Skupina 10"/>
          <p:cNvGrpSpPr>
            <a:grpSpLocks/>
          </p:cNvGrpSpPr>
          <p:nvPr/>
        </p:nvGrpSpPr>
        <p:grpSpPr bwMode="auto">
          <a:xfrm>
            <a:off x="3779838" y="2762250"/>
            <a:ext cx="1368425" cy="1971675"/>
            <a:chOff x="3851920" y="2774837"/>
            <a:chExt cx="1368152" cy="1971175"/>
          </a:xfrm>
        </p:grpSpPr>
        <p:pic>
          <p:nvPicPr>
            <p:cNvPr id="23560" name="Picture 2"/>
            <p:cNvPicPr>
              <a:picLocks noChangeAspect="1" noChangeArrowheads="1"/>
            </p:cNvPicPr>
            <p:nvPr/>
          </p:nvPicPr>
          <p:blipFill>
            <a:blip r:embed="rId3"/>
            <a:srcRect l="8223" t="8728" r="14764" b="8054"/>
            <a:stretch>
              <a:fillRect/>
            </a:stretch>
          </p:blipFill>
          <p:spPr bwMode="auto">
            <a:xfrm>
              <a:off x="3851920" y="2774837"/>
              <a:ext cx="1368152" cy="1971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Ovál 13"/>
            <p:cNvSpPr/>
            <p:nvPr/>
          </p:nvSpPr>
          <p:spPr>
            <a:xfrm>
              <a:off x="4497903" y="3166851"/>
              <a:ext cx="687251" cy="28726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3557" name="Skupina 11"/>
          <p:cNvGrpSpPr>
            <a:grpSpLocks/>
          </p:cNvGrpSpPr>
          <p:nvPr/>
        </p:nvGrpSpPr>
        <p:grpSpPr bwMode="auto">
          <a:xfrm>
            <a:off x="6530975" y="2865438"/>
            <a:ext cx="1524000" cy="1905000"/>
            <a:chOff x="6156176" y="2807924"/>
            <a:chExt cx="1522678" cy="1905000"/>
          </a:xfrm>
        </p:grpSpPr>
        <p:pic>
          <p:nvPicPr>
            <p:cNvPr id="23558" name="Picture 5" descr="ilustrační obrázek"/>
            <p:cNvPicPr>
              <a:picLocks noChangeAspect="1" noChangeArrowheads="1"/>
            </p:cNvPicPr>
            <p:nvPr/>
          </p:nvPicPr>
          <p:blipFill>
            <a:blip r:embed="rId4"/>
            <a:srcRect r="54324"/>
            <a:stretch>
              <a:fillRect/>
            </a:stretch>
          </p:blipFill>
          <p:spPr bwMode="auto">
            <a:xfrm>
              <a:off x="6156176" y="2807924"/>
              <a:ext cx="1522678" cy="1905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Ovál 15"/>
            <p:cNvSpPr/>
            <p:nvPr/>
          </p:nvSpPr>
          <p:spPr>
            <a:xfrm>
              <a:off x="6628841" y="4011249"/>
              <a:ext cx="751822" cy="433387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ctrTitle"/>
          </p:nvPr>
        </p:nvSpPr>
        <p:spPr>
          <a:xfrm>
            <a:off x="1042988" y="4841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3200" smtClean="0"/>
              <a:t>S KÝM SE HISTORIE KAMARÁDÍ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2500313"/>
            <a:ext cx="8497887" cy="2519362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800" smtClean="0">
                <a:solidFill>
                  <a:srgbClr val="FFFF00"/>
                </a:solidFill>
              </a:rPr>
              <a:t>Co tu dělá takovýto citát?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jde o slova anglického básníka z 15. století, která se stala inspirací ke světoznámé knize Ernesta Hemingwaye Komu zvoní hrana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výborně se hodí i k naší látce – třebaže to vědci k vlastní škodě často ignorují (či na to alespoň při vzájemných sporech zapomínají), </a:t>
            </a:r>
            <a:r>
              <a:rPr lang="cs-CZ" sz="1400" smtClean="0">
                <a:solidFill>
                  <a:srgbClr val="FFFF00"/>
                </a:solidFill>
              </a:rPr>
              <a:t>ani žádná vědní disciplína neexistuje jen sama o sobě, celá věda je jeden kompaktní celek, </a:t>
            </a:r>
            <a:r>
              <a:rPr lang="cs-CZ" sz="1400" smtClean="0">
                <a:solidFill>
                  <a:schemeClr val="tx1"/>
                </a:solidFill>
              </a:rPr>
              <a:t>vzájemně propojený, jedna disciplína je často odkázána na pomoc druhé a naopak, máme-li dospět ke správnému cíli – poznání skutečnosti – pak </a:t>
            </a:r>
            <a:r>
              <a:rPr lang="cs-CZ" sz="1400" u="sng" smtClean="0">
                <a:solidFill>
                  <a:srgbClr val="FFFF00"/>
                </a:solidFill>
              </a:rPr>
              <a:t>všechny vědy bez ohledu na svou specifičnost musí mezi sebou spolupracovat!!!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750" y="1308100"/>
            <a:ext cx="8135938" cy="1079500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„Žádný člověk není ostrov sám pro sebe; každý je kus nějakého kontinentu, část nějaké </a:t>
            </a:r>
            <a:r>
              <a:rPr lang="cs-CZ" dirty="0">
                <a:solidFill>
                  <a:srgbClr val="002060"/>
                </a:solidFill>
              </a:rPr>
              <a:t>pevniny“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John </a:t>
            </a:r>
            <a:r>
              <a:rPr lang="cs-CZ" dirty="0" err="1">
                <a:solidFill>
                  <a:srgbClr val="002060"/>
                </a:solidFill>
              </a:rPr>
              <a:t>Donne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ctrTitle"/>
          </p:nvPr>
        </p:nvSpPr>
        <p:spPr>
          <a:xfrm>
            <a:off x="1042988" y="2682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400" smtClean="0"/>
              <a:t>S KÝM SE HISTORIE KAMARÁDÍ - CVIČENÍ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987425"/>
            <a:ext cx="8497887" cy="2520950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200" smtClean="0">
                <a:solidFill>
                  <a:srgbClr val="FFFF00"/>
                </a:solidFill>
              </a:rPr>
              <a:t>pokuste se najít ke každé vědní disciplíně společné otázky (problémy), ve které může řešit spolu s historií 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200" smtClean="0">
                <a:solidFill>
                  <a:srgbClr val="FFFF00"/>
                </a:solidFill>
              </a:rPr>
              <a:t>filosofie </a:t>
            </a:r>
            <a:r>
              <a:rPr lang="cs-CZ" sz="1200" smtClean="0">
                <a:solidFill>
                  <a:schemeClr val="tx1"/>
                </a:solidFill>
              </a:rPr>
              <a:t>(hledá odpovědi na nejzákladnější otázky naší existence, „proč tu jsme“, „jak poznáváme svět“, „existuje jen jedna pravda?“ atd.)</a:t>
            </a:r>
          </a:p>
          <a:p>
            <a:pPr marL="1200150" lvl="2" indent="-285750" algn="just">
              <a:buClr>
                <a:schemeClr val="tx1"/>
              </a:buClr>
              <a:buFont typeface="Wingdings" pitchFamily="2" charset="2"/>
              <a:buChar char="ü"/>
            </a:pPr>
            <a:r>
              <a:rPr lang="cs-CZ" sz="1200" smtClean="0">
                <a:solidFill>
                  <a:schemeClr val="tx1"/>
                </a:solidFill>
              </a:rPr>
              <a:t>otázky smyslu lidských dějin (např. opakují se dějiny?), etické otázky dějin atd. =</a:t>
            </a:r>
            <a:r>
              <a:rPr lang="cs-CZ" sz="1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˃ </a:t>
            </a:r>
            <a:r>
              <a:rPr lang="cs-CZ" sz="1200" smtClean="0">
                <a:solidFill>
                  <a:schemeClr val="tx1"/>
                </a:solidFill>
                <a:cs typeface="Times New Roman" pitchFamily="18" charset="0"/>
              </a:rPr>
              <a:t>dnes se v nemalé míře filosofii věnujeme (tzv. filosofie dějin)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200" smtClean="0">
                <a:solidFill>
                  <a:srgbClr val="FFFF00"/>
                </a:solidFill>
              </a:rPr>
              <a:t>geografie</a:t>
            </a:r>
          </a:p>
          <a:p>
            <a:pPr marL="1200150" lvl="2" indent="-285750" algn="just">
              <a:buClr>
                <a:schemeClr val="tx1"/>
              </a:buClr>
              <a:buFont typeface="Wingdings" pitchFamily="2" charset="2"/>
              <a:buChar char="ü"/>
            </a:pPr>
            <a:r>
              <a:rPr lang="cs-CZ" sz="1200" smtClean="0">
                <a:solidFill>
                  <a:schemeClr val="tx1"/>
                </a:solidFill>
              </a:rPr>
              <a:t>dějiny se odehrávají v určitých lokalitách (časoprostorovost), chování lidí je (do určité míry) závislé na přírodních podmínkách, rovněž i na kulturní vyspělosti, existuje o tzv. historická geografie atd.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200" smtClean="0">
                <a:solidFill>
                  <a:srgbClr val="FFFF00"/>
                </a:solidFill>
              </a:rPr>
              <a:t>lingvistika </a:t>
            </a:r>
            <a:r>
              <a:rPr lang="cs-CZ" sz="1200" smtClean="0">
                <a:solidFill>
                  <a:schemeClr val="tx1"/>
                </a:solidFill>
              </a:rPr>
              <a:t>(studium jazyků)</a:t>
            </a:r>
          </a:p>
          <a:p>
            <a:pPr marL="1200150" lvl="2" indent="-285750" algn="just">
              <a:buClr>
                <a:schemeClr val="tx1"/>
              </a:buClr>
              <a:buFont typeface="Wingdings" pitchFamily="2" charset="2"/>
              <a:buChar char="ü"/>
            </a:pPr>
            <a:r>
              <a:rPr lang="cs-CZ" sz="1200" smtClean="0">
                <a:solidFill>
                  <a:schemeClr val="tx1"/>
                </a:solidFill>
              </a:rPr>
              <a:t>znalost cizích jazyků je nutná při studiu dokumentů, znalost vývoje vlastního jazyka např. při datování pramenů atd.</a:t>
            </a:r>
          </a:p>
          <a:p>
            <a:pPr marL="285750" indent="-285750" algn="just">
              <a:buClr>
                <a:schemeClr val="tx1"/>
              </a:buClr>
              <a:buFont typeface="Arial" charset="0"/>
              <a:buChar char="•"/>
            </a:pPr>
            <a:r>
              <a:rPr lang="cs-CZ" sz="1200" smtClean="0">
                <a:solidFill>
                  <a:srgbClr val="FFFF00"/>
                </a:solidFill>
              </a:rPr>
              <a:t>nyní se pokuste sami vyjmenovat ještě alespoň tři vědní disciplíny, s nimiž historie úzce spolupracuje a své tvrzení podpořit příkladem</a:t>
            </a: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200" smtClean="0">
                <a:solidFill>
                  <a:schemeClr val="tx1"/>
                </a:solidFill>
              </a:rPr>
              <a:t>jde prakticky o všechny, na něž si vzpomenete (viz předchozí snímek) – takže i např. chemie (rozbor nálezů pro určení stáří), biologie (vývoj člověka), matematika (výpočty) atd.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ctrTitle"/>
          </p:nvPr>
        </p:nvSpPr>
        <p:spPr>
          <a:xfrm>
            <a:off x="1042988" y="339725"/>
            <a:ext cx="7118350" cy="814388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MINERÁLNÍ HISTORICKÉ PRAMENY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1131888"/>
            <a:ext cx="8856662" cy="2519362"/>
          </a:xfrm>
        </p:spPr>
        <p:txBody>
          <a:bodyPr rtlCol="0">
            <a:noAutofit/>
          </a:bodyPr>
          <a:lstStyle/>
          <a:p>
            <a:pPr marL="285750" indent="-285750" fontAlgn="auto"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>
                <a:solidFill>
                  <a:srgbClr val="FFFF00"/>
                </a:solidFill>
              </a:rPr>
              <a:t>historický pramen má s tím minerálním něco společného – občas historika pěkně prožene </a:t>
            </a:r>
            <a:r>
              <a:rPr lang="cs-CZ" sz="1400" dirty="0" smtClean="0">
                <a:solidFill>
                  <a:srgbClr val="FFFF00"/>
                </a:solidFill>
                <a:sym typeface="Wingdings" panose="05000000000000000000" pitchFamily="2" charset="2"/>
              </a:rPr>
              <a:t></a:t>
            </a:r>
            <a:r>
              <a:rPr lang="cs-CZ" sz="1400" dirty="0" smtClean="0">
                <a:solidFill>
                  <a:srgbClr val="FFFF00"/>
                </a:solidFill>
              </a:rPr>
              <a:t>  </a:t>
            </a:r>
          </a:p>
          <a:p>
            <a:pPr marL="742950" lvl="1" indent="-285750" algn="just" fontAlgn="auto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jedná se o materiály, z nichž historikové čerpají své poznatky</a:t>
            </a:r>
          </a:p>
          <a:p>
            <a:pPr marL="342900" indent="-342900" algn="just" fontAlgn="auto"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>
                <a:solidFill>
                  <a:srgbClr val="FFFF00"/>
                </a:solidFill>
              </a:rPr>
              <a:t>d</a:t>
            </a:r>
            <a:r>
              <a:rPr lang="cs-CZ" sz="1400" dirty="0" smtClean="0">
                <a:solidFill>
                  <a:srgbClr val="FFFF00"/>
                </a:solidFill>
              </a:rPr>
              <a:t>ělení pramenů </a:t>
            </a:r>
            <a:r>
              <a:rPr lang="cs-CZ" sz="1400" dirty="0" smtClean="0">
                <a:solidFill>
                  <a:schemeClr val="tx1"/>
                </a:solidFill>
              </a:rPr>
              <a:t>(jedno z řady)</a:t>
            </a:r>
          </a:p>
          <a:p>
            <a:pPr marL="800100" lvl="1" indent="-342900" algn="just" fontAlgn="auto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cs-CZ" sz="1400" dirty="0">
                <a:solidFill>
                  <a:srgbClr val="FFFF00"/>
                </a:solidFill>
              </a:rPr>
              <a:t>n</a:t>
            </a:r>
            <a:r>
              <a:rPr lang="cs-CZ" sz="1400" dirty="0" smtClean="0">
                <a:solidFill>
                  <a:srgbClr val="FFFF00"/>
                </a:solidFill>
              </a:rPr>
              <a:t>epsané</a:t>
            </a:r>
          </a:p>
          <a:p>
            <a:pPr marL="1257300" lvl="2" indent="-342900" algn="just" fontAlgn="auto">
              <a:buClr>
                <a:schemeClr val="tx1"/>
              </a:buClr>
              <a:buFont typeface="Wingdings" panose="05000000000000000000" pitchFamily="2" charset="2"/>
              <a:buChar char="ü"/>
              <a:defRPr/>
            </a:pPr>
            <a:r>
              <a:rPr lang="cs-CZ" dirty="0" smtClean="0">
                <a:solidFill>
                  <a:srgbClr val="FFFF00"/>
                </a:solidFill>
              </a:rPr>
              <a:t>ústní </a:t>
            </a:r>
            <a:r>
              <a:rPr lang="cs-CZ" dirty="0" smtClean="0">
                <a:solidFill>
                  <a:schemeClr val="tx1"/>
                </a:solidFill>
              </a:rPr>
              <a:t>– např. vyprávění pamětníků, pověsti</a:t>
            </a:r>
            <a:endParaRPr lang="cs-CZ" dirty="0" smtClean="0">
              <a:solidFill>
                <a:srgbClr val="FFFF00"/>
              </a:solidFill>
            </a:endParaRPr>
          </a:p>
          <a:p>
            <a:pPr marL="1257300" lvl="2" indent="-342900" algn="just" fontAlgn="auto">
              <a:buClr>
                <a:schemeClr val="tx1"/>
              </a:buClr>
              <a:buFont typeface="Wingdings" panose="05000000000000000000" pitchFamily="2" charset="2"/>
              <a:buChar char="ü"/>
              <a:defRPr/>
            </a:pPr>
            <a:r>
              <a:rPr lang="cs-CZ" dirty="0">
                <a:solidFill>
                  <a:srgbClr val="FFFF00"/>
                </a:solidFill>
              </a:rPr>
              <a:t>h</a:t>
            </a:r>
            <a:r>
              <a:rPr lang="cs-CZ" dirty="0" smtClean="0">
                <a:solidFill>
                  <a:srgbClr val="FFFF00"/>
                </a:solidFill>
              </a:rPr>
              <a:t>motné – </a:t>
            </a:r>
            <a:r>
              <a:rPr lang="cs-CZ" dirty="0" smtClean="0">
                <a:solidFill>
                  <a:schemeClr val="tx1"/>
                </a:solidFill>
              </a:rPr>
              <a:t>např. </a:t>
            </a: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rcheologické nálezy</a:t>
            </a:r>
            <a:endParaRPr lang="cs-CZ" dirty="0" smtClean="0">
              <a:solidFill>
                <a:srgbClr val="FFFF00"/>
              </a:solidFill>
            </a:endParaRPr>
          </a:p>
          <a:p>
            <a:pPr marL="1257300" lvl="2" indent="-342900" algn="just" fontAlgn="auto">
              <a:buClr>
                <a:schemeClr val="tx1"/>
              </a:buClr>
              <a:buFont typeface="Wingdings" panose="05000000000000000000" pitchFamily="2" charset="2"/>
              <a:buChar char="ü"/>
              <a:defRPr/>
            </a:pPr>
            <a:r>
              <a:rPr lang="cs-CZ" dirty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FFFF00"/>
                </a:solidFill>
              </a:rPr>
              <a:t>brazové – </a:t>
            </a:r>
            <a:r>
              <a:rPr lang="cs-CZ" dirty="0" smtClean="0">
                <a:solidFill>
                  <a:schemeClr val="tx1"/>
                </a:solidFill>
              </a:rPr>
              <a:t>malby, kresby, fotografie, videozáznamy</a:t>
            </a:r>
            <a:endParaRPr lang="cs-CZ" dirty="0" smtClean="0">
              <a:solidFill>
                <a:srgbClr val="FFFF00"/>
              </a:solidFill>
            </a:endParaRPr>
          </a:p>
          <a:p>
            <a:pPr marL="800100" lvl="1" indent="-342900" algn="just" fontAlgn="auto"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cs-CZ" sz="1400" dirty="0">
                <a:solidFill>
                  <a:srgbClr val="FFFF00"/>
                </a:solidFill>
              </a:rPr>
              <a:t>p</a:t>
            </a:r>
            <a:r>
              <a:rPr lang="cs-CZ" sz="1400" dirty="0" smtClean="0">
                <a:solidFill>
                  <a:srgbClr val="FFFF00"/>
                </a:solidFill>
              </a:rPr>
              <a:t>sané – </a:t>
            </a:r>
            <a:r>
              <a:rPr lang="cs-CZ" sz="1400" dirty="0" smtClean="0">
                <a:solidFill>
                  <a:schemeClr val="tx1"/>
                </a:solidFill>
              </a:rPr>
              <a:t>např. úřední listiny, kroniky, dopisy, dobové noviny a časopisy </a:t>
            </a:r>
            <a:r>
              <a:rPr lang="cs-CZ" sz="1400" dirty="0">
                <a:solidFill>
                  <a:schemeClr val="tx1"/>
                </a:solidFill>
              </a:rPr>
              <a:t>a</a:t>
            </a:r>
            <a:r>
              <a:rPr lang="cs-CZ" sz="1400" dirty="0" smtClean="0">
                <a:solidFill>
                  <a:schemeClr val="tx1"/>
                </a:solidFill>
              </a:rPr>
              <a:t>td.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258888" y="915988"/>
            <a:ext cx="230505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220663" y="3840163"/>
            <a:ext cx="8569325" cy="1266825"/>
            <a:chOff x="110924" y="1565808"/>
            <a:chExt cx="8766262" cy="1849886"/>
          </a:xfrm>
        </p:grpSpPr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110924" y="1565808"/>
              <a:ext cx="8766262" cy="1849886"/>
            </a:xfrm>
            <a:prstGeom prst="rect">
              <a:avLst/>
            </a:prstGeom>
            <a:solidFill>
              <a:schemeClr val="tx1"/>
            </a:solidFill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endPara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1426350" y="1565808"/>
              <a:ext cx="6158145" cy="1849886"/>
            </a:xfrm>
            <a:prstGeom prst="rect">
              <a:avLst/>
            </a:prstGeom>
          </p:spPr>
          <p:txBody>
            <a:bodyPr/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cs-CZ" sz="1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POZOR!</a:t>
              </a:r>
            </a:p>
            <a:p>
              <a:pPr fontAlgn="auto">
                <a:spcAft>
                  <a:spcPts val="0"/>
                </a:spcAft>
                <a:defRPr/>
              </a:pP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Při studiu pramenů </a:t>
              </a:r>
              <a:r>
                <a:rPr lang="cs-CZ" sz="1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je zcela klíčové umět rozeznat jejich věrohodnost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(zda nejde o podvrhy, zda mluví pravdu </a:t>
              </a:r>
              <a:r>
                <a:rPr lang="cs-CZ" sz="14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r>
                <a:rPr lang="cs-CZ" sz="14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td.). Proto se nikdy nelze spoléhat jen na jeden pramen, </a:t>
              </a:r>
              <a:r>
                <a:rPr lang="cs-CZ" sz="1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fakta je nutno ověřovat z více zdrojů!  </a:t>
              </a:r>
              <a:endParaRPr lang="cs-CZ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9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3" y="3937000"/>
            <a:ext cx="1235075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Dopravní znač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8875" y="3937000"/>
            <a:ext cx="1235075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ctrTitle"/>
          </p:nvPr>
        </p:nvSpPr>
        <p:spPr>
          <a:xfrm>
            <a:off x="250825" y="339725"/>
            <a:ext cx="8642350" cy="814388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MINERÁLNÍ HISTORICKÉ PRAMENY - CVIČENÍ</a:t>
            </a:r>
          </a:p>
        </p:txBody>
      </p:sp>
      <p:sp>
        <p:nvSpPr>
          <p:cNvPr id="27650" name="Podnadpis 2"/>
          <p:cNvSpPr>
            <a:spLocks noGrp="1"/>
          </p:cNvSpPr>
          <p:nvPr>
            <p:ph type="subTitle" idx="1"/>
          </p:nvPr>
        </p:nvSpPr>
        <p:spPr>
          <a:xfrm>
            <a:off x="179388" y="1131888"/>
            <a:ext cx="8856662" cy="2519362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</a:rPr>
              <a:t>popište následující schéma dělení historických pramenů na základě těchto obrázků   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85750" y="915988"/>
            <a:ext cx="2303463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68313" y="1563688"/>
            <a:ext cx="8207375" cy="79216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002060"/>
                </a:solidFill>
              </a:rPr>
              <a:t>HISTORICKÉ PRAMENY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4500" y="2643188"/>
            <a:ext cx="3551238" cy="79216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3800" y="2643188"/>
            <a:ext cx="3671888" cy="79216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3800" y="3587750"/>
            <a:ext cx="3671888" cy="1360488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1325" y="3590925"/>
            <a:ext cx="1090613" cy="1360488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84338" y="3590925"/>
            <a:ext cx="1092200" cy="1360488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03538" y="3600450"/>
            <a:ext cx="1092200" cy="1360488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20" name="Přímá spojnice se šipkou 19"/>
          <p:cNvCxnSpPr>
            <a:stCxn id="11" idx="2"/>
          </p:cNvCxnSpPr>
          <p:nvPr/>
        </p:nvCxnSpPr>
        <p:spPr>
          <a:xfrm flipH="1">
            <a:off x="2411413" y="2355850"/>
            <a:ext cx="2160587" cy="287338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1" idx="2"/>
            <a:endCxn id="13" idx="0"/>
          </p:cNvCxnSpPr>
          <p:nvPr/>
        </p:nvCxnSpPr>
        <p:spPr>
          <a:xfrm>
            <a:off x="4572000" y="2355850"/>
            <a:ext cx="2268538" cy="287338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2" idx="2"/>
          </p:cNvCxnSpPr>
          <p:nvPr/>
        </p:nvCxnSpPr>
        <p:spPr>
          <a:xfrm flipH="1">
            <a:off x="1016000" y="3435350"/>
            <a:ext cx="1203325" cy="171450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2" idx="2"/>
            <a:endCxn id="19" idx="0"/>
          </p:cNvCxnSpPr>
          <p:nvPr/>
        </p:nvCxnSpPr>
        <p:spPr>
          <a:xfrm>
            <a:off x="2219325" y="3435350"/>
            <a:ext cx="1230313" cy="165100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2" idx="2"/>
            <a:endCxn id="18" idx="0"/>
          </p:cNvCxnSpPr>
          <p:nvPr/>
        </p:nvCxnSpPr>
        <p:spPr>
          <a:xfrm>
            <a:off x="2219325" y="3435350"/>
            <a:ext cx="11113" cy="15557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6851650" y="3429000"/>
            <a:ext cx="9525" cy="155575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528638" y="4587875"/>
            <a:ext cx="909637" cy="30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rgbClr val="002060"/>
                </a:solidFill>
              </a:rPr>
              <a:t>ústní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84888" y="2765425"/>
            <a:ext cx="1511300" cy="54451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psané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460500" y="2765425"/>
            <a:ext cx="1511300" cy="54451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nepsané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76413" y="4587875"/>
            <a:ext cx="908050" cy="30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rgbClr val="002060"/>
                </a:solidFill>
              </a:rPr>
              <a:t>hmotné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995613" y="4625975"/>
            <a:ext cx="908050" cy="30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rgbClr val="002060"/>
                </a:solidFill>
              </a:rPr>
              <a:t>obrazové</a:t>
            </a:r>
            <a:endParaRPr lang="cs-CZ" sz="1200" dirty="0">
              <a:solidFill>
                <a:srgbClr val="002060"/>
              </a:solidFill>
            </a:endParaRPr>
          </a:p>
        </p:txBody>
      </p:sp>
      <p:pic>
        <p:nvPicPr>
          <p:cNvPr id="27670" name="Picture 2" descr="starší,fotolia,dědečkové,šťastný,nezávislý,portréty,usměvavý,nadčasový"/>
          <p:cNvPicPr>
            <a:picLocks noChangeAspect="1" noChangeArrowheads="1"/>
          </p:cNvPicPr>
          <p:nvPr/>
        </p:nvPicPr>
        <p:blipFill>
          <a:blip r:embed="rId2"/>
          <a:srcRect l="20120" t="56" r="18086" b="32555"/>
          <a:stretch>
            <a:fillRect/>
          </a:stretch>
        </p:blipFill>
        <p:spPr bwMode="auto">
          <a:xfrm>
            <a:off x="577850" y="3703638"/>
            <a:ext cx="811213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1" name="Picture 4" descr="File:Vestonicka venuse edit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79613" y="3662363"/>
            <a:ext cx="473075" cy="925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2" name="Picture 6" descr="File:Mona Lisa, by Leonardo da Vinci, from C2RMF retouched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00388" y="3719513"/>
            <a:ext cx="628650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3" name="Picture 7"/>
          <p:cNvPicPr>
            <a:picLocks noChangeAspect="1" noChangeArrowheads="1"/>
          </p:cNvPicPr>
          <p:nvPr/>
        </p:nvPicPr>
        <p:blipFill>
          <a:blip r:embed="rId7"/>
          <a:srcRect l="11710" t="13251" r="16496" b="2393"/>
          <a:stretch>
            <a:fillRect/>
          </a:stretch>
        </p:blipFill>
        <p:spPr bwMode="auto">
          <a:xfrm>
            <a:off x="5435600" y="3646488"/>
            <a:ext cx="793750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4" name="Picture 9" descr="File:Golden Bull of Sicily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 l="21118" t="7520" r="12662" b="2042"/>
          <a:stretch>
            <a:fillRect/>
          </a:stretch>
        </p:blipFill>
        <p:spPr bwMode="auto">
          <a:xfrm>
            <a:off x="6543675" y="3654425"/>
            <a:ext cx="636588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75" name="Picture 13" descr="File:Lidové noviny, 1893-12-16, title page.djvu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451725" y="3646488"/>
            <a:ext cx="771525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ctrTitle"/>
          </p:nvPr>
        </p:nvSpPr>
        <p:spPr>
          <a:xfrm>
            <a:off x="1042988" y="268288"/>
            <a:ext cx="7118350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POMOCNÉ VĚDY HISTORICKÉ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1058863"/>
            <a:ext cx="5800725" cy="4013200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</a:rPr>
              <a:t>historik musí být tak trochu „Ferda mravenec“ </a:t>
            </a: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 (leckterý je i brouk Pytlík), protože při svém při studiu historických pramenů musí ovládat i více než devatero řemesel, to chce práce všeho druhu!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právě proto existují tzv. pomocné vědy historické, pokud je historik ovládá, mnoho záhad se mu povede rozluštit</a:t>
            </a:r>
          </a:p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mezi tyto vědy patří např.: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heraldika 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– zabývá se studiem znaků a erbů (rodových, ale i jiných)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numismatika - </a:t>
            </a:r>
            <a:r>
              <a:rPr lang="cs-CZ" sz="1400" smtClean="0">
                <a:solidFill>
                  <a:schemeClr val="tx1"/>
                </a:solidFill>
                <a:sym typeface="Wingdings" pitchFamily="2" charset="2"/>
              </a:rPr>
              <a:t>zabývá se vývojem a případně sbíráním platidel (peněz)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rgbClr val="FFFF00"/>
                </a:solidFill>
                <a:sym typeface="Wingdings" pitchFamily="2" charset="2"/>
              </a:rPr>
              <a:t>paleografie –</a:t>
            </a:r>
            <a:r>
              <a:rPr lang="cs-CZ" sz="1400" smtClean="0">
                <a:solidFill>
                  <a:srgbClr val="FFFF00"/>
                </a:solidFill>
              </a:rPr>
              <a:t> </a:t>
            </a:r>
            <a:r>
              <a:rPr lang="cs-CZ" sz="1400" smtClean="0">
                <a:solidFill>
                  <a:schemeClr val="tx1"/>
                </a:solidFill>
              </a:rPr>
              <a:t>studuje vývoj písma, číslic a dalších grafických znaků</a:t>
            </a:r>
          </a:p>
          <a:p>
            <a:pPr marL="742950" lvl="1" indent="-285750" algn="l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rgbClr val="FFFF00"/>
                </a:solidFill>
              </a:rPr>
              <a:t>genealogie – </a:t>
            </a:r>
            <a:r>
              <a:rPr lang="cs-CZ" sz="1400" smtClean="0">
                <a:solidFill>
                  <a:schemeClr val="tx1"/>
                </a:solidFill>
              </a:rPr>
              <a:t>studuje příbuzenské vztahy mezi jedinci, mj. se věnuje i dnes velmi populárním rodokmenům</a:t>
            </a:r>
            <a:endParaRPr lang="cs-CZ" sz="1400" smtClean="0">
              <a:solidFill>
                <a:srgbClr val="FFFF00"/>
              </a:solidFill>
            </a:endParaRPr>
          </a:p>
          <a:p>
            <a:pPr marL="742950" lvl="1" indent="-285750" algn="just">
              <a:buClr>
                <a:schemeClr val="tx1"/>
              </a:buClr>
              <a:buFont typeface="Wingdings" pitchFamily="2" charset="2"/>
              <a:buChar char="Ø"/>
            </a:pPr>
            <a:endParaRPr lang="cs-CZ" sz="1400" smtClean="0">
              <a:solidFill>
                <a:schemeClr val="tx1"/>
              </a:solidFill>
            </a:endParaRPr>
          </a:p>
        </p:txBody>
      </p:sp>
      <p:pic>
        <p:nvPicPr>
          <p:cNvPr id="28675" name="Picture 2" descr="Dosiero:Ferda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42384" t="31709" b="28726"/>
          <a:stretch>
            <a:fillRect/>
          </a:stretch>
        </p:blipFill>
        <p:spPr bwMode="auto">
          <a:xfrm>
            <a:off x="6559550" y="1563688"/>
            <a:ext cx="2312988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6196013" y="3768725"/>
            <a:ext cx="3095625" cy="3429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istorikové z Ferdova ústavu věd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ctrTitle"/>
          </p:nvPr>
        </p:nvSpPr>
        <p:spPr>
          <a:xfrm>
            <a:off x="323850" y="268288"/>
            <a:ext cx="8424863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POMOCNÉ VĚDY HISTORICKÉ - CVIČENÍ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191375" y="3940175"/>
            <a:ext cx="1458913" cy="341313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heraldika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9" name="Picture 2" descr="File:900-158 Ahnentafel Herzog Ludwi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1643" r="2155" b="2246"/>
          <a:stretch>
            <a:fillRect/>
          </a:stretch>
        </p:blipFill>
        <p:spPr bwMode="auto">
          <a:xfrm>
            <a:off x="4548188" y="2187575"/>
            <a:ext cx="1938337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 descr="File:AHK 20 1913 revers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7663" y="2422525"/>
            <a:ext cx="20399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9701" name="Skupina 5"/>
          <p:cNvGrpSpPr>
            <a:grpSpLocks/>
          </p:cNvGrpSpPr>
          <p:nvPr/>
        </p:nvGrpSpPr>
        <p:grpSpPr bwMode="auto">
          <a:xfrm>
            <a:off x="7019925" y="2135188"/>
            <a:ext cx="1800225" cy="1633537"/>
            <a:chOff x="251520" y="1563638"/>
            <a:chExt cx="2494287" cy="2206910"/>
          </a:xfrm>
        </p:grpSpPr>
        <p:sp>
          <p:nvSpPr>
            <p:cNvPr id="4" name="Obdélník 3"/>
            <p:cNvSpPr/>
            <p:nvPr/>
          </p:nvSpPr>
          <p:spPr>
            <a:xfrm>
              <a:off x="251520" y="1563638"/>
              <a:ext cx="2494287" cy="220691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29708" name="Picture 10" descr="File:Coat of Arms of Baldomero Espartero, Prince of Vergara.sv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51520" y="1563638"/>
              <a:ext cx="2494287" cy="22069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9702" name="Picture 12" descr="File:Gebrochene Schriften.pn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11450" y="2292350"/>
            <a:ext cx="14763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395288" y="1131888"/>
            <a:ext cx="8497887" cy="503237"/>
          </a:xfrm>
        </p:spPr>
        <p:txBody>
          <a:bodyPr/>
          <a:lstStyle/>
          <a:p>
            <a:pPr marL="285750" indent="-285750">
              <a:buClr>
                <a:schemeClr val="tx1"/>
              </a:buClr>
              <a:buFont typeface="Arial" charset="0"/>
              <a:buChar char="•"/>
            </a:pPr>
            <a:r>
              <a:rPr lang="cs-CZ" sz="1600" smtClean="0">
                <a:solidFill>
                  <a:srgbClr val="FFFF00"/>
                </a:solidFill>
              </a:rPr>
              <a:t>ke každému z obrázků při</a:t>
            </a:r>
            <a:r>
              <a:rPr lang="cs-CZ" sz="1600" smtClean="0">
                <a:solidFill>
                  <a:srgbClr val="FFFF00"/>
                </a:solidFill>
                <a:latin typeface="Arial" charset="0"/>
              </a:rPr>
              <a:t>ř</a:t>
            </a:r>
            <a:r>
              <a:rPr lang="cs-CZ" sz="1600" smtClean="0">
                <a:solidFill>
                  <a:srgbClr val="FFFF00"/>
                </a:solidFill>
              </a:rPr>
              <a:t>aďte jednu z pomocných věd historických </a:t>
            </a:r>
          </a:p>
          <a:p>
            <a:pPr lvl="1" algn="just">
              <a:buClr>
                <a:schemeClr val="tx1"/>
              </a:buClr>
            </a:pPr>
            <a:endParaRPr lang="cs-CZ" sz="1200" smtClean="0">
              <a:solidFill>
                <a:schemeClr val="tx1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4548188" y="3948113"/>
            <a:ext cx="1944687" cy="3429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genealogie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95288" y="3940175"/>
            <a:ext cx="1944687" cy="341313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numismatika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2476500" y="3940175"/>
            <a:ext cx="1944688" cy="341313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paleografie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 build="p"/>
      <p:bldP spid="15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ctrTitle"/>
          </p:nvPr>
        </p:nvSpPr>
        <p:spPr>
          <a:xfrm>
            <a:off x="323850" y="268288"/>
            <a:ext cx="8424863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ZÁVĚR? OMYL – ZAČÁTEK CESTY!</a:t>
            </a:r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395288" y="1492250"/>
            <a:ext cx="8497887" cy="503238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cs-CZ" sz="1600" smtClean="0">
                <a:solidFill>
                  <a:srgbClr val="FFFF00"/>
                </a:solidFill>
              </a:rPr>
              <a:t>Tak teď už víš, „Na co dějepis?“. Až se příště naučíš počítat století, tak se na něj vrhneme!!! </a:t>
            </a:r>
          </a:p>
          <a:p>
            <a:pPr lvl="1" algn="just">
              <a:buClr>
                <a:schemeClr val="tx1"/>
              </a:buClr>
            </a:pPr>
            <a:endParaRPr lang="cs-CZ" sz="1200" smtClean="0">
              <a:solidFill>
                <a:schemeClr val="tx1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 bwMode="auto">
          <a:xfrm>
            <a:off x="215900" y="4371975"/>
            <a:ext cx="84963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r>
              <a:rPr lang="cs-CZ" sz="1600">
                <a:latin typeface="Verdana" pitchFamily="34" charset="0"/>
              </a:rPr>
              <a:t>DĚKUJI ZA POZORNOST.</a:t>
            </a:r>
            <a:r>
              <a:rPr lang="cs-CZ" sz="1600">
                <a:solidFill>
                  <a:srgbClr val="FFFF00"/>
                </a:solidFill>
                <a:latin typeface="Verdana" pitchFamily="34" charset="0"/>
              </a:rPr>
              <a:t> </a:t>
            </a:r>
          </a:p>
          <a:p>
            <a:pPr lvl="1" algn="just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2" pitchFamily="18" charset="2"/>
              <a:buNone/>
            </a:pPr>
            <a:endParaRPr lang="cs-CZ" sz="1200">
              <a:latin typeface="Verdana" pitchFamily="34" charset="0"/>
            </a:endParaRP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3132138" y="2211388"/>
            <a:ext cx="2663825" cy="1987550"/>
            <a:chOff x="3131840" y="2211710"/>
            <a:chExt cx="2664296" cy="1986584"/>
          </a:xfrm>
        </p:grpSpPr>
        <p:pic>
          <p:nvPicPr>
            <p:cNvPr id="30725" name="Picture 2" descr="bankovní lupiči,bankovní úředníci,banky,brokovnice,dámy,důstojníci ostrahy,lidé,lidé při práci,loupeže,lupiči,muži,páni,pokladníci,přepadení,pušky,střelné zbraně,úředníci,výkon práva,zbraně,ženy,zločiny"/>
            <p:cNvPicPr>
              <a:picLocks noChangeAspect="1" noChangeArrowheads="1"/>
            </p:cNvPicPr>
            <p:nvPr/>
          </p:nvPicPr>
          <p:blipFill>
            <a:blip r:embed="rId2"/>
            <a:srcRect t="16574" r="2794" b="16200"/>
            <a:stretch>
              <a:fillRect/>
            </a:stretch>
          </p:blipFill>
          <p:spPr bwMode="auto">
            <a:xfrm>
              <a:off x="3131840" y="2355726"/>
              <a:ext cx="2664296" cy="18425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Zaoblený obdélníkový popisek 6"/>
            <p:cNvSpPr/>
            <p:nvPr/>
          </p:nvSpPr>
          <p:spPr>
            <a:xfrm>
              <a:off x="3852692" y="2211710"/>
              <a:ext cx="1511567" cy="575982"/>
            </a:xfrm>
            <a:prstGeom prst="wedgeRoundRectCallout">
              <a:avLst>
                <a:gd name="adj1" fmla="val 54233"/>
                <a:gd name="adj2" fmla="val 64325"/>
                <a:gd name="adj3" fmla="val 16667"/>
              </a:avLst>
            </a:prstGeom>
            <a:solidFill>
              <a:schemeClr val="tx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200" dirty="0">
                  <a:solidFill>
                    <a:srgbClr val="002060"/>
                  </a:solidFill>
                </a:rPr>
                <a:t>Dějepis nebo život!!!</a:t>
              </a:r>
              <a:endParaRPr lang="cs-CZ" sz="1200" dirty="0">
                <a:solidFill>
                  <a:srgbClr val="002060"/>
                </a:solidFill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ctrTitle"/>
          </p:nvPr>
        </p:nvSpPr>
        <p:spPr>
          <a:xfrm>
            <a:off x="971550" y="268288"/>
            <a:ext cx="7116763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ZDROJE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987425"/>
            <a:ext cx="8497888" cy="4032250"/>
          </a:xfrm>
        </p:spPr>
        <p:txBody>
          <a:bodyPr rtlCol="0">
            <a:no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ZWETTLER, Otto; ČAPKA, František. </a:t>
            </a:r>
            <a:r>
              <a:rPr lang="cs-CZ" sz="950" i="1" dirty="0">
                <a:solidFill>
                  <a:schemeClr val="tx1"/>
                </a:solidFill>
              </a:rPr>
              <a:t>Úvod do studia dějepisu a technika historikovy práce</a:t>
            </a:r>
            <a:r>
              <a:rPr lang="cs-CZ" sz="950" dirty="0">
                <a:solidFill>
                  <a:schemeClr val="tx1"/>
                </a:solidFill>
              </a:rPr>
              <a:t>. Brno: Masarykova univerzita, 1996, ISBN 80-210-1366-4</a:t>
            </a:r>
            <a:r>
              <a:rPr lang="cs-CZ" sz="950" dirty="0" smtClean="0">
                <a:solidFill>
                  <a:schemeClr val="tx1"/>
                </a:solidFill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http://office.microsoft.com/cs-cz/images/results.aspx?qu=mal%C3%BD&amp;ex=1#ai:MC900078704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http://office.microsoft.com/cs-cz/images/results.aspx?qu=%C5%BE%C3%A1k+kniha&amp;ex=1#ai:MC900343343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i="1" dirty="0">
                <a:solidFill>
                  <a:schemeClr val="tx1"/>
                </a:solidFill>
              </a:rPr>
              <a:t>WWW: http://</a:t>
            </a:r>
            <a:r>
              <a:rPr lang="en-US" sz="950" i="1" dirty="0" smtClean="0">
                <a:solidFill>
                  <a:schemeClr val="tx1"/>
                </a:solidFill>
              </a:rPr>
              <a:t>office.microsoft.com/cs-cz/images/results.aspx?qu=v%C4%9Bdec&amp;ex=1#ai:MC900053284</a:t>
            </a:r>
            <a:endParaRPr lang="cs-CZ" sz="950" i="1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i="1" dirty="0" smtClean="0">
                <a:solidFill>
                  <a:schemeClr val="tx1"/>
                </a:solidFill>
              </a:rPr>
              <a:t>|</a:t>
            </a:r>
            <a:r>
              <a:rPr lang="en-US" sz="950" i="1" dirty="0">
                <a:solidFill>
                  <a:schemeClr val="tx1"/>
                </a:solidFill>
              </a:rPr>
              <a:t>AUTOR NEUVEDEN. MS Office [</a:t>
            </a:r>
            <a:r>
              <a:rPr lang="en-US" sz="950" dirty="0">
                <a:solidFill>
                  <a:schemeClr val="tx1"/>
                </a:solidFill>
              </a:rPr>
              <a:t>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http://office.microsoft.com/cs-cz/images/results.aspx?qu=v%C4%9Bdec&amp;ex=1#ai:MC900186164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http://office.microsoft.com/cs-cz/images/results.aspx?qu=fyzik&amp;ex=1#ai:MC900379063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http://office.microsoft.com/cs-cz/images/results.aspx?qu=V%C4%9ADEC&amp;ex=1#ai:MC900287501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upload.wikimedia.org/wikipedia/commons/thumb/9/99/Flag_of_the_Philippines.svg/800px-Flag_of_the_Philippines.svg.png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commons.wikimedia.org/wiki/File:Flag_of_the_Czech_Republic.svg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http://office.microsoft.com/cs-cz/images/results.aspx?qu=%C5%BEeb%C5%99%C3%ADk&amp;ex=1#ai:MC900312570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http://office.microsoft.com/cs-cz/images/results.aspx?qu=zlobit&amp;ex=1#ai:MC900078807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http://office.microsoft.com/cs-cz/axinstall.aspx?Return=cs-cz/images/results.aspx%3Fqu%3Dzlobit%26ex%3D1%23ai%3AMC900078823%7C&amp;Parameter=copy%26Download%3DMC900078823%26ext%3DWMF&amp;CTT=98&amp;c=0 </a:t>
            </a:r>
            <a:r>
              <a:rPr lang="en-US" sz="950" dirty="0" smtClean="0">
                <a:solidFill>
                  <a:schemeClr val="tx1"/>
                </a:solidFill>
              </a:rPr>
              <a:t>  </a:t>
            </a:r>
            <a:r>
              <a:rPr lang="cs-CZ" sz="950" dirty="0" smtClean="0">
                <a:solidFill>
                  <a:schemeClr val="tx1"/>
                </a:solidFill>
              </a:rPr>
              <a:t>  </a:t>
            </a:r>
            <a:r>
              <a:rPr lang="en-US" sz="950" dirty="0" smtClean="0">
                <a:solidFill>
                  <a:schemeClr val="tx1"/>
                </a:solidFill>
              </a:rPr>
              <a:t>    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 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ctrTitle"/>
          </p:nvPr>
        </p:nvSpPr>
        <p:spPr>
          <a:xfrm>
            <a:off x="971550" y="268288"/>
            <a:ext cx="7116763" cy="814387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FF00"/>
                </a:solidFill>
              </a:rPr>
              <a:t>NA CO DĚJEPIS?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z="2800" smtClean="0"/>
              <a:t>ZDROJE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987425"/>
            <a:ext cx="8497888" cy="4032250"/>
          </a:xfrm>
        </p:spPr>
        <p:txBody>
          <a:bodyPr rtlCol="0">
            <a:no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http://office.microsoft.com/cs-cz/images/results.aspx?qu=u%C4%8Ditel&amp;ex=1#ai:MC900415486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 smtClean="0">
                <a:solidFill>
                  <a:schemeClr val="tx1"/>
                </a:solidFill>
              </a:rPr>
              <a:t>Město </a:t>
            </a:r>
            <a:r>
              <a:rPr lang="cs-CZ" sz="950" i="1" dirty="0">
                <a:solidFill>
                  <a:schemeClr val="tx1"/>
                </a:solidFill>
              </a:rPr>
              <a:t>Červený Kostelec - oficiální stránky města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http://old.cervenykostelec.cz/index.html?autor=Ing.%</a:t>
            </a:r>
            <a:r>
              <a:rPr lang="cs-CZ" sz="950" dirty="0" smtClean="0">
                <a:solidFill>
                  <a:schemeClr val="tx1"/>
                </a:solidFill>
              </a:rPr>
              <a:t>20Jaroslav%20Kordina&amp;od=0&amp;vypis=20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>
                <a:solidFill>
                  <a:schemeClr val="tx1"/>
                </a:solidFill>
              </a:rPr>
              <a:t>Komu zvoní hrana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cs.wikipedia.org/wiki/Komu_zvon%C3%AD_hrana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eo.wikipedia.org/wiki/Dosiero:Ferda2.jpg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LEDERLIN, Joachim; ZÜBERLIN, Jakob.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commons.wikimedia.org/wiki/File:900-158_Ahnentafel_Herzog_Ludwig.jpg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ÖSTERREICHISCH-UNGARISCHEN BANK.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http://commons.wikimedia.org/wiki/File:AHK_20_1913_reverse.jpg </a:t>
            </a:r>
            <a:r>
              <a:rPr lang="cs-CZ" sz="950" dirty="0" smtClean="0">
                <a:solidFill>
                  <a:schemeClr val="tx1"/>
                </a:solidFill>
              </a:rPr>
              <a:t>    </a:t>
            </a:r>
            <a:r>
              <a:rPr lang="en-US" sz="950" dirty="0" smtClean="0">
                <a:solidFill>
                  <a:schemeClr val="tx1"/>
                </a:solidFill>
              </a:rPr>
              <a:t>    </a:t>
            </a:r>
            <a:r>
              <a:rPr lang="cs-CZ" sz="950" dirty="0" smtClean="0">
                <a:solidFill>
                  <a:schemeClr val="tx1"/>
                </a:solidFill>
              </a:rPr>
              <a:t>  </a:t>
            </a:r>
            <a:r>
              <a:rPr lang="en-US" sz="950" dirty="0" smtClean="0">
                <a:solidFill>
                  <a:schemeClr val="tx1"/>
                </a:solidFill>
              </a:rPr>
              <a:t>    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HERARDER.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http://en.wikipedia.org/wiki/File:Coat_of_Arms_of_Baldomero_Espartero,_</a:t>
            </a:r>
            <a:r>
              <a:rPr lang="cs-CZ" sz="950" dirty="0" smtClean="0">
                <a:solidFill>
                  <a:schemeClr val="tx1"/>
                </a:solidFill>
              </a:rPr>
              <a:t>Prince_of_Vergara.svg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BK. </a:t>
            </a:r>
            <a:r>
              <a:rPr lang="en-US" sz="950" i="1" dirty="0">
                <a:solidFill>
                  <a:schemeClr val="tx1"/>
                </a:solidFill>
              </a:rPr>
              <a:t>Wikimedia Commons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</a:t>
            </a:r>
            <a:r>
              <a:rPr lang="en-US" sz="950" dirty="0" smtClean="0">
                <a:solidFill>
                  <a:schemeClr val="tx1"/>
                </a:solidFill>
              </a:rPr>
              <a:t>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</a:t>
            </a:r>
            <a:r>
              <a:rPr lang="en-US" sz="950" dirty="0" smtClean="0">
                <a:solidFill>
                  <a:schemeClr val="tx1"/>
                </a:solidFill>
              </a:rPr>
              <a:t>commons.wikimedia.org/wiki/File:Gebrochene_Schriften.png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</a:t>
            </a:r>
            <a:r>
              <a:rPr lang="en-US" sz="950" dirty="0" smtClean="0">
                <a:solidFill>
                  <a:schemeClr val="tx1"/>
                </a:solidFill>
              </a:rPr>
              <a:t>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http://office.microsoft.com/cs-cz/images/results.aspx?qu=star%C3%BD+mu%C5%BE&amp;ex=1#ai:MP900448297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CHE.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commons.wikimedia.org/wiki/File:Vestonicka_venuse_edit.jpg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VINCI, Leonardo Da.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http://commons.wikimedia.org/wiki/File:Mona_Lisa,_by_Leonardo_da_Vinci,_from_C2RMF_retouched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endParaRPr lang="cs-CZ" sz="950" dirty="0" smtClean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FRIEDRICH II..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http://commons.wikimedia.org/wiki/File:Golden_Bull_of_Sicily.jpg</a:t>
            </a:r>
            <a:r>
              <a:rPr lang="cs-CZ" sz="950" dirty="0" smtClean="0">
                <a:solidFill>
                  <a:schemeClr val="tx1"/>
                </a:solidFill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cs-CZ" sz="950" dirty="0">
                <a:solidFill>
                  <a:schemeClr val="tx1"/>
                </a:solidFill>
              </a:rPr>
              <a:t>REDAKCE LIDOVÝCH NOVIN.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19.8.2013]. </a:t>
            </a:r>
            <a:r>
              <a:rPr lang="cs-CZ" sz="950" dirty="0">
                <a:solidFill>
                  <a:schemeClr val="tx1"/>
                </a:solidFill>
              </a:rPr>
              <a:t>Dostupný na WWW: http://commons.wikimedia.org/wiki/File:Lidov%C3%A9_noviny,_1893-12-16,_</a:t>
            </a:r>
            <a:r>
              <a:rPr lang="cs-CZ" sz="950" dirty="0" smtClean="0">
                <a:solidFill>
                  <a:schemeClr val="tx1"/>
                </a:solidFill>
              </a:rPr>
              <a:t>title_page.djvu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 charset="2"/>
              <a:buNone/>
              <a:defRPr/>
            </a:pPr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</a:t>
            </a:r>
            <a:r>
              <a:rPr lang="en-US" sz="950" dirty="0" smtClean="0">
                <a:solidFill>
                  <a:schemeClr val="tx1"/>
                </a:solidFill>
              </a:rPr>
              <a:t>.</a:t>
            </a:r>
            <a:r>
              <a:rPr lang="cs-CZ" sz="950" dirty="0" smtClean="0">
                <a:solidFill>
                  <a:schemeClr val="tx1"/>
                </a:solidFill>
              </a:rPr>
              <a:t>8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http://office.microsoft.com/cs-cz/images/results.aspx?qu=p%C5%99epaden%C3%AD&amp;ex=1#ai:MC900287627</a:t>
            </a:r>
            <a:r>
              <a:rPr lang="en-US" sz="950" dirty="0"/>
              <a:t>|</a:t>
            </a:r>
            <a:r>
              <a:rPr lang="en-US" sz="950" dirty="0" smtClean="0">
                <a:solidFill>
                  <a:schemeClr val="tx1"/>
                </a:solidFill>
              </a:rPr>
              <a:t>  </a:t>
            </a:r>
            <a:r>
              <a:rPr lang="cs-CZ" sz="950" dirty="0" smtClean="0">
                <a:solidFill>
                  <a:schemeClr val="tx1"/>
                </a:solidFill>
              </a:rPr>
              <a:t> </a:t>
            </a:r>
            <a:endParaRPr lang="cs-CZ" sz="95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873</TotalTime>
  <Words>1802</Words>
  <Application>Microsoft Office PowerPoint</Application>
  <PresentationFormat>On-screen Show (16:9)</PresentationFormat>
  <Paragraphs>170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9" baseType="lpstr">
      <vt:lpstr>Verdana</vt:lpstr>
      <vt:lpstr>Arial</vt:lpstr>
      <vt:lpstr>Wingdings 2</vt:lpstr>
      <vt:lpstr>Calibri</vt:lpstr>
      <vt:lpstr>Century Gothic</vt:lpstr>
      <vt:lpstr>Times New Roman</vt:lpstr>
      <vt:lpstr>Wingdings</vt:lpstr>
      <vt:lpstr>Summer</vt:lpstr>
      <vt:lpstr>Summer</vt:lpstr>
      <vt:lpstr>Snímek 1</vt:lpstr>
      <vt:lpstr>NA CO DĚJEPIS?</vt:lpstr>
      <vt:lpstr>NA CO DĚJEPIS? CO TO VLASTNĚ MÁME?</vt:lpstr>
      <vt:lpstr>NA CO DĚJEPIS? CO TO VLASTNĚ MÁME?</vt:lpstr>
      <vt:lpstr>NA CO DĚJEPIS? JAKÁ HISTORIE JE A JAKÁ NENÍ?</vt:lpstr>
      <vt:lpstr>NA CO DĚJEPIS? JAKÁ HISTORIE JE A JAKÁ NENÍ?</vt:lpstr>
      <vt:lpstr>NA CO DĚJEPIS? ČERNOBÍLÉ CHVÍLE NAŠÍ HISTORIE - CVIČENÍ</vt:lpstr>
      <vt:lpstr>NA CO DĚJEPIS? NA CO TO HO TEDY MÁME?</vt:lpstr>
      <vt:lpstr>NA CO DĚJEPIS? NA CO HO TEDY MÁME?</vt:lpstr>
      <vt:lpstr>NA CO DĚJEPIS? PORCOVÁNÍ DĚJIN</vt:lpstr>
      <vt:lpstr>NA CO DĚJEPIS? PORCOVÁNÍ DĚJIN - CVIČENÍ</vt:lpstr>
      <vt:lpstr>NA CO DĚJEPIS? S KÝM SE HISTORIE KAMARÁDÍ</vt:lpstr>
      <vt:lpstr>NA CO DĚJEPIS? S KÝM SE HISTORIE KAMARÁDÍ - CVIČENÍ</vt:lpstr>
      <vt:lpstr>NA CO DĚJEPIS? MINERÁLNÍ HISTORICKÉ PRAMENY</vt:lpstr>
      <vt:lpstr>NA CO DĚJEPIS? MINERÁLNÍ HISTORICKÉ PRAMENY - CVIČENÍ</vt:lpstr>
      <vt:lpstr>NA CO DĚJEPIS? POMOCNÉ VĚDY HISTORICKÉ</vt:lpstr>
      <vt:lpstr>NA CO DĚJEPIS? POMOCNÉ VĚDY HISTORICKÉ - CVIČENÍ</vt:lpstr>
      <vt:lpstr>NA CO DĚJEPIS? ZÁVĚR? OMYL – ZAČÁTEK CESTY!</vt:lpstr>
      <vt:lpstr>NA CO DĚJEPIS? ZDROJE</vt:lpstr>
      <vt:lpstr>NA CO DĚJEPIS?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CO DĚJEPIS?</dc:title>
  <dc:creator>Dušan</dc:creator>
  <cp:lastModifiedBy>DUM</cp:lastModifiedBy>
  <cp:revision>90</cp:revision>
  <dcterms:created xsi:type="dcterms:W3CDTF">2014-03-18T15:04:40Z</dcterms:created>
  <dcterms:modified xsi:type="dcterms:W3CDTF">2014-03-20T18:36:37Z</dcterms:modified>
</cp:coreProperties>
</file>