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9" r:id="rId5"/>
    <p:sldId id="262" r:id="rId6"/>
    <p:sldId id="260" r:id="rId7"/>
    <p:sldId id="261" r:id="rId8"/>
    <p:sldId id="264" r:id="rId9"/>
    <p:sldId id="265" r:id="rId10"/>
    <p:sldId id="266" r:id="rId11"/>
    <p:sldId id="267" r:id="rId12"/>
    <p:sldId id="268" r:id="rId13"/>
    <p:sldId id="269" r:id="rId14"/>
    <p:sldId id="272" r:id="rId15"/>
    <p:sldId id="273" r:id="rId16"/>
    <p:sldId id="263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911-4CE4-4AEE-A046-396C10B4E78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06E70-307F-48BE-ADA5-2A42F638A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911-4CE4-4AEE-A046-396C10B4E78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06E70-307F-48BE-ADA5-2A42F638A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911-4CE4-4AEE-A046-396C10B4E78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06E70-307F-48BE-ADA5-2A42F638A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911-4CE4-4AEE-A046-396C10B4E78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06E70-307F-48BE-ADA5-2A42F638A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911-4CE4-4AEE-A046-396C10B4E78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06E70-307F-48BE-ADA5-2A42F638A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911-4CE4-4AEE-A046-396C10B4E78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06E70-307F-48BE-ADA5-2A42F638A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911-4CE4-4AEE-A046-396C10B4E78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06E70-307F-48BE-ADA5-2A42F638A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911-4CE4-4AEE-A046-396C10B4E78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06E70-307F-48BE-ADA5-2A42F638A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911-4CE4-4AEE-A046-396C10B4E78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06E70-307F-48BE-ADA5-2A42F638A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911-4CE4-4AEE-A046-396C10B4E78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06E70-307F-48BE-ADA5-2A42F638A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9C911-4CE4-4AEE-A046-396C10B4E78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06E70-307F-48BE-ADA5-2A42F638A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89C911-4CE4-4AEE-A046-396C10B4E780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206E70-307F-48BE-ADA5-2A42F638A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Nicotiana_tabacum_-_K%C3%B6hler%E2%80%93s_Medizinal-Pflanzen-098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9/99/Starr_050225-4662_Nicotiana_tabacum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e/ed/Adormiderachorreando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8/8b/Raw_opium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cs.wikipedia.org/wiki/Soubor:Illustration_Atropa_bella-donna0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Illustration_Datura_stramonium0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Hyoscyamus_niger_-_K%C3%B6hler%E2%80%93s_Medizinal-Pflanzen-073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2/2b/Aconitum_plicatum.JPG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e/e5/Cinchona.calisaya02.jpg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//upload.wikimedia.org/wikipedia/commons/8/88/Starr_070308-5471_Coffea_arabica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a/ac/Starr_070321-6121_Theobroma_cacao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e/e3/Camellia_sinensis_-_K%C3%B6hler%E2%80%93s_Medizinal-Pflanzen-025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b/Aconitum_plicatum.JPG/448px-Aconitum_plicatum.JPG" TargetMode="External"/><Relationship Id="rId2" Type="http://schemas.openxmlformats.org/officeDocument/2006/relationships/hyperlink" Target="http://upload.wikimedia.org/wikipedia/commons/thumb/8/8b/Raw_opium.jpg/703px-Raw_opium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e/e3/Camellia_sinensis_-_K%C3%B6hler%E2%80%93s_Medizinal-Pflanzen-025.jpg/495px-Camellia_sinensis_-_K%C3%B6hler%E2%80%93s_Medizinal-Pflanzen-025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27" name="Group 279"/>
          <p:cNvGraphicFramePr>
            <a:graphicFrameLocks noGrp="1"/>
          </p:cNvGraphicFramePr>
          <p:nvPr/>
        </p:nvGraphicFramePr>
        <p:xfrm>
          <a:off x="1333500" y="1628775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Chemie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9.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VY_32_INOVACE_11_11Ch-Alkaloidy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Lenka Pazderová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Prosinec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7. 1. 2014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slouží k výkladu učiva o alkaloidech.. Snímky lze využít i pro zápis do sešitu. Závěr prezentace slouží k shrnutí  a upevnění učiva.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ALKALOIDY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792088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 v molekule obsahují jeden nebo více atomů</a:t>
            </a:r>
            <a:br>
              <a:rPr lang="cs-CZ" sz="3200" dirty="0" smtClean="0"/>
            </a:br>
            <a:r>
              <a:rPr lang="cs-CZ" sz="3200" dirty="0" smtClean="0"/>
              <a:t>     dusíku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 látky alkalického (zásaditého) charakteru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 získávají se ze semen, listů, kořenů a kůry</a:t>
            </a:r>
            <a:br>
              <a:rPr lang="cs-CZ" sz="3200" dirty="0" smtClean="0"/>
            </a:br>
            <a:r>
              <a:rPr lang="cs-CZ" sz="3200" dirty="0" smtClean="0"/>
              <a:t>     rostlin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 v rostlinách mají obrannou funkci (hořká</a:t>
            </a:r>
            <a:br>
              <a:rPr lang="cs-CZ" sz="3200" dirty="0" smtClean="0"/>
            </a:br>
            <a:r>
              <a:rPr lang="cs-CZ" sz="3200" dirty="0" smtClean="0"/>
              <a:t>     chuť, silná toxicita)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 v malých dávkách slouží  jako léčiva, ve</a:t>
            </a:r>
            <a:br>
              <a:rPr lang="cs-CZ" sz="3200" dirty="0" smtClean="0"/>
            </a:br>
            <a:r>
              <a:rPr lang="cs-CZ" sz="3200" dirty="0" smtClean="0"/>
              <a:t>     větším množství působí jako jedy</a:t>
            </a:r>
          </a:p>
          <a:p>
            <a:pPr>
              <a:buFont typeface="Wingdings" pitchFamily="2" charset="2"/>
              <a:buChar char="Ø"/>
            </a:pPr>
            <a:endParaRPr lang="cs-CZ" sz="3200" dirty="0" smtClean="0"/>
          </a:p>
          <a:p>
            <a:pPr>
              <a:buFont typeface="Wingdings" pitchFamily="2" charset="2"/>
              <a:buChar char="Ø"/>
            </a:pPr>
            <a:endParaRPr lang="cs-CZ" sz="3200" dirty="0" smtClean="0"/>
          </a:p>
          <a:p>
            <a:pPr>
              <a:buFont typeface="Wingdings" pitchFamily="2" charset="2"/>
              <a:buChar char="Ø"/>
            </a:pPr>
            <a:endParaRPr lang="cs-CZ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NIKOTIN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bsažený v listech tabáku</a:t>
            </a:r>
          </a:p>
          <a:p>
            <a:r>
              <a:rPr lang="cs-CZ" dirty="0"/>
              <a:t>s</a:t>
            </a:r>
            <a:r>
              <a:rPr lang="cs-CZ" dirty="0" smtClean="0"/>
              <a:t>timuluje myšlení a pozornost</a:t>
            </a:r>
          </a:p>
          <a:p>
            <a:r>
              <a:rPr lang="cs-CZ" dirty="0"/>
              <a:t>z</a:t>
            </a:r>
            <a:r>
              <a:rPr lang="cs-CZ" dirty="0" smtClean="0"/>
              <a:t>rychluje srdeční činnost, způsobuje zúžení cév a tím zvýšení krevního tlaku</a:t>
            </a:r>
          </a:p>
          <a:p>
            <a:r>
              <a:rPr lang="cs-CZ" dirty="0"/>
              <a:t>v</a:t>
            </a:r>
            <a:r>
              <a:rPr lang="cs-CZ" dirty="0" smtClean="0"/>
              <a:t>yvolává extrémně silnou závislost</a:t>
            </a:r>
          </a:p>
          <a:p>
            <a:r>
              <a:rPr lang="cs-CZ" dirty="0" smtClean="0"/>
              <a:t>smrtelná dávka: 60 mg</a:t>
            </a:r>
          </a:p>
          <a:p>
            <a:r>
              <a:rPr lang="cs-CZ" dirty="0"/>
              <a:t>z</a:t>
            </a:r>
            <a:r>
              <a:rPr lang="cs-CZ" dirty="0" smtClean="0"/>
              <a:t> jedné cigarety se do těla dostane asi 1 mg</a:t>
            </a:r>
            <a:br>
              <a:rPr lang="cs-CZ" dirty="0" smtClean="0"/>
            </a:br>
            <a:r>
              <a:rPr lang="cs-CZ" dirty="0" smtClean="0"/>
              <a:t>nikotinu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Tabák virginský</a:t>
            </a:r>
            <a:endParaRPr lang="cs-CZ" dirty="0"/>
          </a:p>
        </p:txBody>
      </p:sp>
      <p:pic>
        <p:nvPicPr>
          <p:cNvPr id="1026" name="Picture 2" descr="Nicotiana tabacum">
            <a:hlinkClick r:id="rId2" tooltip="Nicotiana tabacum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484784"/>
            <a:ext cx="3302766" cy="4608512"/>
          </a:xfrm>
          <a:prstGeom prst="rect">
            <a:avLst/>
          </a:prstGeom>
          <a:noFill/>
        </p:spPr>
      </p:pic>
      <p:pic>
        <p:nvPicPr>
          <p:cNvPr id="2050" name="Picture 2" descr="Soubor:Starr 050225-4662 Nicotiana tabacu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1196752"/>
            <a:ext cx="3931468" cy="52565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Zdravotní rizika kouření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áněty horních cest dýchacích</a:t>
            </a:r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houbné nádory, především rakovina plic</a:t>
            </a:r>
          </a:p>
          <a:p>
            <a:r>
              <a:rPr lang="cs-CZ" dirty="0"/>
              <a:t>k</a:t>
            </a:r>
            <a:r>
              <a:rPr lang="cs-CZ" dirty="0" smtClean="0"/>
              <a:t>ardiovaskulární choroby</a:t>
            </a:r>
          </a:p>
          <a:p>
            <a:r>
              <a:rPr lang="cs-CZ" dirty="0"/>
              <a:t>v</a:t>
            </a:r>
            <a:r>
              <a:rPr lang="cs-CZ" dirty="0" smtClean="0"/>
              <a:t>ředové choroby žaludku a dvanáctníku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Škodlivé látky v tabákovém kouři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t</a:t>
            </a:r>
            <a:r>
              <a:rPr lang="cs-CZ" dirty="0" smtClean="0"/>
              <a:t>abákový kouř obsahuje asi 4000 škodlivých látek, přes 60 z nich má  karcinogenní účinky</a:t>
            </a:r>
          </a:p>
          <a:p>
            <a:r>
              <a:rPr lang="cs-CZ" dirty="0" smtClean="0"/>
              <a:t>dehet – pevné částice</a:t>
            </a:r>
          </a:p>
          <a:p>
            <a:r>
              <a:rPr lang="cs-CZ" dirty="0"/>
              <a:t>j</a:t>
            </a:r>
            <a:r>
              <a:rPr lang="cs-CZ" dirty="0" smtClean="0"/>
              <a:t>edovaté plyny – CO, formaldehyd, kyanovodík</a:t>
            </a:r>
          </a:p>
          <a:p>
            <a:r>
              <a:rPr lang="cs-CZ" dirty="0" err="1"/>
              <a:t>n</a:t>
            </a:r>
            <a:r>
              <a:rPr lang="cs-CZ" dirty="0" err="1" smtClean="0"/>
              <a:t>itrosaminy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olycyklické aromatické uhlovodíky - např. </a:t>
            </a:r>
            <a:r>
              <a:rPr lang="cs-CZ" dirty="0" err="1" smtClean="0"/>
              <a:t>benzo</a:t>
            </a:r>
            <a:r>
              <a:rPr lang="cs-CZ" dirty="0" smtClean="0"/>
              <a:t>(a)</a:t>
            </a:r>
            <a:r>
              <a:rPr lang="cs-CZ" dirty="0" err="1" smtClean="0"/>
              <a:t>pyren</a:t>
            </a:r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ěžké kovy – nikl, kadmium, arzen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Morfin, kodein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340768"/>
            <a:ext cx="763284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3200" dirty="0" smtClean="0"/>
              <a:t>jsou alkaloidy získávané z tzv. surového </a:t>
            </a:r>
            <a:r>
              <a:rPr lang="cs-CZ" sz="3200" b="1" dirty="0" smtClean="0"/>
              <a:t>opia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surové opium = zaschlé mléko získané</a:t>
            </a:r>
            <a:br>
              <a:rPr lang="cs-CZ" sz="3200" dirty="0" smtClean="0"/>
            </a:br>
            <a:r>
              <a:rPr lang="cs-CZ" sz="3200" dirty="0" smtClean="0"/>
              <a:t>   naříznutím nezralých makovic máku setého </a:t>
            </a:r>
          </a:p>
          <a:p>
            <a:r>
              <a:rPr lang="cs-CZ" sz="3200" dirty="0" smtClean="0"/>
              <a:t>   </a:t>
            </a:r>
          </a:p>
          <a:p>
            <a:endParaRPr lang="cs-CZ" sz="2800" dirty="0"/>
          </a:p>
        </p:txBody>
      </p:sp>
      <p:pic>
        <p:nvPicPr>
          <p:cNvPr id="21508" name="Picture 4" descr="File:Adormiderachorreand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996952"/>
            <a:ext cx="2664296" cy="3552395"/>
          </a:xfrm>
          <a:prstGeom prst="rect">
            <a:avLst/>
          </a:prstGeom>
          <a:noFill/>
        </p:spPr>
      </p:pic>
      <p:pic>
        <p:nvPicPr>
          <p:cNvPr id="21510" name="Picture 6" descr="Soubor:Raw opiu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2996952"/>
            <a:ext cx="3960440" cy="338017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56084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Morfin</a:t>
            </a:r>
            <a:r>
              <a:rPr lang="cs-CZ" sz="3200" b="1" dirty="0" smtClean="0"/>
              <a:t> </a:t>
            </a:r>
            <a:r>
              <a:rPr lang="cs-CZ" sz="3200" dirty="0" smtClean="0"/>
              <a:t>(obchodní název </a:t>
            </a:r>
            <a:r>
              <a:rPr lang="cs-CZ" sz="3200" b="1" dirty="0" smtClean="0"/>
              <a:t>morfium</a:t>
            </a:r>
            <a:r>
              <a:rPr lang="cs-CZ" sz="3200" dirty="0" smtClean="0"/>
              <a:t>)</a:t>
            </a:r>
          </a:p>
          <a:p>
            <a:r>
              <a:rPr lang="cs-CZ" sz="3200" dirty="0" smtClean="0"/>
              <a:t> - v lékařství je </a:t>
            </a:r>
            <a:r>
              <a:rPr lang="cs-CZ" sz="2800" dirty="0" smtClean="0"/>
              <a:t>používán k tlumení bolestí při</a:t>
            </a:r>
            <a:br>
              <a:rPr lang="cs-CZ" sz="2800" dirty="0" smtClean="0"/>
            </a:br>
            <a:r>
              <a:rPr lang="cs-CZ" sz="2800" dirty="0" smtClean="0"/>
              <a:t>     nádorových onemocněních a těžkých</a:t>
            </a:r>
            <a:br>
              <a:rPr lang="cs-CZ" sz="2800" dirty="0" smtClean="0"/>
            </a:br>
            <a:r>
              <a:rPr lang="cs-CZ" sz="2800" dirty="0" smtClean="0"/>
              <a:t>     poraněních</a:t>
            </a:r>
            <a:br>
              <a:rPr lang="cs-CZ" sz="2800" dirty="0" smtClean="0"/>
            </a:br>
            <a:r>
              <a:rPr lang="cs-CZ" sz="2800" dirty="0" smtClean="0"/>
              <a:t>- na morfin vzniká těžký návyk = morfinismus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200" b="1" u="sng" dirty="0" smtClean="0"/>
              <a:t>Kodein</a:t>
            </a:r>
            <a:br>
              <a:rPr lang="cs-CZ" sz="3200" b="1" u="sng" dirty="0" smtClean="0"/>
            </a:br>
            <a:r>
              <a:rPr lang="cs-CZ" sz="3200" dirty="0" smtClean="0"/>
              <a:t>- používá se k tlumení kašle a je obsažen v </a:t>
            </a:r>
            <a:br>
              <a:rPr lang="cs-CZ" sz="3200" dirty="0" smtClean="0"/>
            </a:br>
            <a:r>
              <a:rPr lang="cs-CZ" sz="3200" dirty="0" smtClean="0"/>
              <a:t>  některých </a:t>
            </a:r>
            <a:r>
              <a:rPr lang="cs-CZ" sz="3200" dirty="0" err="1" smtClean="0"/>
              <a:t>analgetikách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- upravený kodein na účinnější derivát</a:t>
            </a:r>
            <a:br>
              <a:rPr lang="cs-CZ" sz="3200" dirty="0" smtClean="0"/>
            </a:br>
            <a:r>
              <a:rPr lang="cs-CZ" sz="3200" dirty="0" smtClean="0"/>
              <a:t>  „braun“ je zneužíván jako droga</a:t>
            </a:r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Atropin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24744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používá se v očním lékařství k diagnostice </a:t>
            </a:r>
            <a:br>
              <a:rPr lang="cs-CZ" sz="3200" dirty="0" smtClean="0"/>
            </a:br>
            <a:r>
              <a:rPr lang="cs-CZ" sz="3200" dirty="0" smtClean="0"/>
              <a:t>  očních chorob – způsobuje rozšíření zornic</a:t>
            </a:r>
            <a:br>
              <a:rPr lang="cs-CZ" sz="3200" dirty="0" smtClean="0"/>
            </a:br>
            <a:r>
              <a:rPr lang="cs-CZ" sz="3200" dirty="0" smtClean="0"/>
              <a:t>- obsažený v rostlinách z čeledi lilkovitých</a:t>
            </a:r>
            <a:endParaRPr lang="cs-CZ" sz="3200" dirty="0"/>
          </a:p>
        </p:txBody>
      </p:sp>
      <p:pic>
        <p:nvPicPr>
          <p:cNvPr id="2050" name="Picture 2" descr="Rulík zlomocný">
            <a:hlinkClick r:id="rId2" tooltip="Rulík zlomocný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852936"/>
            <a:ext cx="2016224" cy="3157190"/>
          </a:xfrm>
          <a:prstGeom prst="rect">
            <a:avLst/>
          </a:prstGeom>
          <a:noFill/>
        </p:spPr>
      </p:pic>
      <p:pic>
        <p:nvPicPr>
          <p:cNvPr id="2052" name="Picture 4" descr="Hyoscyamus niger - Köhler–s Medizinal-Pflanzen-07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2996952"/>
            <a:ext cx="2095500" cy="2552700"/>
          </a:xfrm>
          <a:prstGeom prst="rect">
            <a:avLst/>
          </a:prstGeom>
          <a:noFill/>
        </p:spPr>
      </p:pic>
      <p:pic>
        <p:nvPicPr>
          <p:cNvPr id="2054" name="Picture 6" descr="Durman obecný">
            <a:hlinkClick r:id="rId6" tooltip="Durman obecný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2852936"/>
            <a:ext cx="1921869" cy="30243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259632" y="602128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rulík zlomocný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602128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blín černý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0232" y="602128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durman obecný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Akonitin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7992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alkaloid obsažený v různých druzích oměje</a:t>
            </a:r>
            <a:br>
              <a:rPr lang="cs-CZ" sz="3200" dirty="0" smtClean="0"/>
            </a:br>
            <a:r>
              <a:rPr lang="cs-CZ" sz="3200" dirty="0" smtClean="0"/>
              <a:t>- smrtelná dávka 3 mg </a:t>
            </a:r>
            <a:endParaRPr lang="cs-CZ" sz="3200" dirty="0"/>
          </a:p>
        </p:txBody>
      </p:sp>
      <p:pic>
        <p:nvPicPr>
          <p:cNvPr id="24578" name="Picture 2" descr="Soubor:Aconitum plicat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852936"/>
            <a:ext cx="2592288" cy="346602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11960" y="566124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oměj šalamounek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Chinin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12776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 obsažen v kůře chinovníku</a:t>
            </a:r>
          </a:p>
          <a:p>
            <a:pPr>
              <a:buFontTx/>
              <a:buChar char="-"/>
            </a:pPr>
            <a:r>
              <a:rPr lang="cs-CZ" sz="3200" dirty="0" smtClean="0"/>
              <a:t> připravuje se z něj lék proti malárii</a:t>
            </a:r>
            <a:endParaRPr lang="cs-CZ" sz="3200" dirty="0"/>
          </a:p>
        </p:txBody>
      </p:sp>
      <p:pic>
        <p:nvPicPr>
          <p:cNvPr id="25602" name="Picture 2" descr="Soubor:Cinchona.calisaya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2636912"/>
            <a:ext cx="5040560" cy="37804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Kofein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3"/>
            <a:ext cx="7992888" cy="2626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 vyskytuje se v kávě, čajových lístcích, </a:t>
            </a:r>
            <a:br>
              <a:rPr lang="cs-CZ" sz="3200" dirty="0" smtClean="0"/>
            </a:br>
            <a:r>
              <a:rPr lang="cs-CZ" sz="3200" dirty="0" smtClean="0"/>
              <a:t>   kakaových bobech</a:t>
            </a:r>
          </a:p>
          <a:p>
            <a:pPr>
              <a:buFontTx/>
              <a:buChar char="-"/>
            </a:pPr>
            <a:r>
              <a:rPr lang="cs-CZ" sz="3200" dirty="0" smtClean="0"/>
              <a:t> stimuluje centrální nervovou soustavu  </a:t>
            </a:r>
            <a:br>
              <a:rPr lang="cs-CZ" sz="3200" dirty="0" smtClean="0"/>
            </a:br>
            <a:r>
              <a:rPr lang="cs-CZ" sz="3200" dirty="0" smtClean="0"/>
              <a:t>   a srdeční činnost</a:t>
            </a:r>
          </a:p>
          <a:p>
            <a:pPr>
              <a:buFontTx/>
              <a:buChar char="-"/>
            </a:pPr>
            <a:r>
              <a:rPr lang="cs-CZ" sz="3200" dirty="0" smtClean="0"/>
              <a:t> čistý kofein je bílý prášek hořké chuti</a:t>
            </a:r>
            <a:endParaRPr lang="cs-CZ" sz="3200" dirty="0"/>
          </a:p>
        </p:txBody>
      </p:sp>
      <p:pic>
        <p:nvPicPr>
          <p:cNvPr id="26626" name="Picture 2" descr="Soubor:Starr 070308-5471 Coffea arabic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645024"/>
            <a:ext cx="2234784" cy="2979712"/>
          </a:xfrm>
          <a:prstGeom prst="rect">
            <a:avLst/>
          </a:prstGeom>
          <a:noFill/>
        </p:spPr>
      </p:pic>
      <p:pic>
        <p:nvPicPr>
          <p:cNvPr id="26628" name="Picture 4" descr="Soubor:Camellia sinensis - Köhler–s Medizinal-Pflanzen-025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3717032"/>
            <a:ext cx="2376264" cy="2880320"/>
          </a:xfrm>
          <a:prstGeom prst="rect">
            <a:avLst/>
          </a:prstGeom>
          <a:noFill/>
        </p:spPr>
      </p:pic>
      <p:pic>
        <p:nvPicPr>
          <p:cNvPr id="26630" name="Picture 6" descr="Soubor:Starr 070321-6121 Theobroma cacao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94158" y="3645024"/>
            <a:ext cx="2250250" cy="300033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770485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Podle čeho dostaly alkaloidy svůj název?</a:t>
            </a:r>
          </a:p>
          <a:p>
            <a:r>
              <a:rPr lang="cs-CZ" sz="3200" dirty="0" smtClean="0"/>
              <a:t>2. Z čeho je získáváme?</a:t>
            </a:r>
          </a:p>
          <a:p>
            <a:r>
              <a:rPr lang="cs-CZ" sz="3200" dirty="0" smtClean="0"/>
              <a:t>3. Jaký mají pro člověka význam?</a:t>
            </a:r>
          </a:p>
          <a:p>
            <a:r>
              <a:rPr lang="cs-CZ" sz="3200" dirty="0" smtClean="0"/>
              <a:t>4. Jaký význam mají pro rostliny?</a:t>
            </a:r>
          </a:p>
          <a:p>
            <a:r>
              <a:rPr lang="cs-CZ" sz="3200" dirty="0" smtClean="0"/>
              <a:t>5. Vytvoř správné dvojice:</a:t>
            </a:r>
            <a:br>
              <a:rPr lang="cs-CZ" sz="3200" dirty="0" smtClean="0"/>
            </a:br>
            <a:r>
              <a:rPr lang="cs-CZ" sz="3200" dirty="0" smtClean="0"/>
              <a:t>     morfin                        rulík zlomocný</a:t>
            </a:r>
            <a:br>
              <a:rPr lang="cs-CZ" sz="3200" dirty="0" smtClean="0"/>
            </a:br>
            <a:r>
              <a:rPr lang="cs-CZ" sz="3200" dirty="0" smtClean="0"/>
              <a:t>     kofein                         mák setý     </a:t>
            </a:r>
            <a:br>
              <a:rPr lang="cs-CZ" sz="3200" dirty="0" smtClean="0"/>
            </a:br>
            <a:r>
              <a:rPr lang="cs-CZ" sz="3200" dirty="0" smtClean="0"/>
              <a:t>     nikotin                        kávovník arabský</a:t>
            </a:r>
            <a:br>
              <a:rPr lang="cs-CZ" sz="3200" dirty="0" smtClean="0"/>
            </a:br>
            <a:r>
              <a:rPr lang="cs-CZ" sz="3200" dirty="0" smtClean="0"/>
              <a:t>     atropin                       tabák virginský</a:t>
            </a:r>
            <a:br>
              <a:rPr lang="cs-CZ" sz="3200" dirty="0" smtClean="0"/>
            </a:br>
            <a:r>
              <a:rPr lang="cs-CZ" sz="3200" dirty="0" smtClean="0"/>
              <a:t>      </a:t>
            </a:r>
            <a:endParaRPr lang="cs-CZ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196752"/>
            <a:ext cx="792088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Jsou to látky alkalického (zásaditého) charakteru.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Získávají se ze semen, listů, kořenů a kůry rostlin.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V malých dávkách slouží  jako léčiva, ve větším množství působí jako jedy.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V rostlinách mají obrannou funkci (hořká</a:t>
            </a:r>
            <a:br>
              <a:rPr lang="cs-CZ" sz="2800" dirty="0" smtClean="0"/>
            </a:br>
            <a:r>
              <a:rPr lang="cs-CZ" sz="2800" dirty="0" smtClean="0"/>
              <a:t> chuť, silná toxicita).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Vytvoř správné dvojice:</a:t>
            </a:r>
            <a:br>
              <a:rPr lang="cs-CZ" sz="2800" dirty="0" smtClean="0"/>
            </a:br>
            <a:r>
              <a:rPr lang="cs-CZ" sz="2800" dirty="0" smtClean="0"/>
              <a:t> morfin                        rulík zlomocný</a:t>
            </a:r>
            <a:br>
              <a:rPr lang="cs-CZ" sz="2800" dirty="0" smtClean="0"/>
            </a:br>
            <a:r>
              <a:rPr lang="cs-CZ" sz="2800" dirty="0" smtClean="0"/>
              <a:t> kofein                         mák setý     </a:t>
            </a:r>
            <a:br>
              <a:rPr lang="cs-CZ" sz="2800" dirty="0" smtClean="0"/>
            </a:br>
            <a:r>
              <a:rPr lang="cs-CZ" sz="2800" dirty="0" smtClean="0"/>
              <a:t> nikotin                        kávovník arabský</a:t>
            </a:r>
            <a:br>
              <a:rPr lang="cs-CZ" sz="2800" dirty="0" smtClean="0"/>
            </a:br>
            <a:r>
              <a:rPr lang="cs-CZ" sz="2800" dirty="0" smtClean="0"/>
              <a:t> atropin                       tabák virginský</a:t>
            </a:r>
          </a:p>
          <a:p>
            <a:pPr marL="514350" indent="-514350">
              <a:buAutoNum type="arabicPeriod"/>
            </a:pPr>
            <a:endParaRPr lang="cs-CZ" sz="32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483768" y="4437112"/>
            <a:ext cx="180020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339752" y="4869160"/>
            <a:ext cx="201622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483768" y="5373216"/>
            <a:ext cx="180020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2555776" y="4509120"/>
            <a:ext cx="1728192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1200" dirty="0" smtClean="0"/>
              <a:t>KÖHLER, </a:t>
            </a:r>
            <a:r>
              <a:rPr lang="cs-CZ" sz="1200" dirty="0" err="1" smtClean="0"/>
              <a:t>Franz</a:t>
            </a:r>
            <a:r>
              <a:rPr lang="cs-CZ" sz="1200" dirty="0" smtClean="0"/>
              <a:t> </a:t>
            </a:r>
            <a:r>
              <a:rPr lang="cs-CZ" sz="1200" dirty="0" err="1" smtClean="0"/>
              <a:t>Eugen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29.12.2013]. Dostupný na WWW: http://upload.wikimedia.org/wikipedia/commons/f/fc/Nicotiana_tabacum_-_K%C3%B6hler%E2%80%93s_Medizinal-Pflanzen-098.jpg </a:t>
            </a:r>
          </a:p>
          <a:p>
            <a:r>
              <a:rPr lang="cs-CZ" sz="1200" dirty="0" smtClean="0"/>
              <a:t>STARR, </a:t>
            </a:r>
            <a:r>
              <a:rPr lang="cs-CZ" sz="1200" dirty="0" err="1" smtClean="0"/>
              <a:t>Forest</a:t>
            </a:r>
            <a:r>
              <a:rPr lang="cs-CZ" sz="1200" dirty="0" smtClean="0"/>
              <a:t> &amp; </a:t>
            </a:r>
            <a:r>
              <a:rPr lang="cs-CZ" sz="1200" dirty="0" err="1" smtClean="0"/>
              <a:t>Kim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29.12.2013]. Dostupný na WWW: http://upload.wikimedia.org/wikipedia/commons/thumb/9/99/Starr_050225-4662_Nicotiana_tabacum.jpg/448px-Starr_050225-4662_Nicotiana_tabacum.jpg </a:t>
            </a:r>
          </a:p>
          <a:p>
            <a:r>
              <a:rPr lang="cs-CZ" sz="1200" dirty="0" smtClean="0"/>
              <a:t>PAUETMALAKA.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29.12.2013]. Dostupný na WWW: http://upload.wikimedia.org/wikipedia/commons/e/ed/Adormiderachorreando.JPG </a:t>
            </a:r>
          </a:p>
          <a:p>
            <a:r>
              <a:rPr lang="cs-CZ" sz="1200" dirty="0" smtClean="0"/>
              <a:t>FENDERSON, Erik.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29.12.2013]. Dostupný na WWW: </a:t>
            </a:r>
            <a:r>
              <a:rPr lang="cs-CZ" sz="1200" dirty="0" smtClean="0">
                <a:hlinkClick r:id="rId2"/>
              </a:rPr>
              <a:t>http://upload.wikimedia.org/wikipedia/commons/thumb/8/8b/Raw_opium.jpg/703px-Raw_opium.jpg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29.12.2013]. Dostupný na WWW: http://upload.wikimedia.org/wikipedia/commons/thumb/a/a0/Illustration_Atropa_bella-donna0.jpg/383px-Illustration_Atropa_bella-donna0.jpg </a:t>
            </a:r>
            <a:endParaRPr lang="cs-CZ" sz="1200" dirty="0" smtClean="0"/>
          </a:p>
          <a:p>
            <a:r>
              <a:rPr lang="cs-CZ" sz="1200" dirty="0"/>
              <a:t>KÖHLER, Franz Eugen.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29.12.2013]. Dostupný na WWW: http://upload.wikimedia.org/wikipedia/commons/4/4f/Hyoscyamus_niger_-_K%C3%B6hler%E2%80%93s_Medizinal-Pflanzen-073.jpg </a:t>
            </a:r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29.12.2013]. Dostupný na WWW: http://upload.wikimedia.org/wikipedia/commons/thumb/6/6b/Illustration_Datura_stramonium0.jpg/381px-Illustration_Datura_stramonium0.jpg </a:t>
            </a:r>
          </a:p>
          <a:p>
            <a:r>
              <a:rPr lang="en-US" sz="1200" dirty="0"/>
              <a:t>FILIPPOV, Petr. </a:t>
            </a:r>
            <a:r>
              <a:rPr lang="en-US" sz="1200" i="1" dirty="0"/>
              <a:t>Wikimedia Commons</a:t>
            </a:r>
            <a:r>
              <a:rPr lang="en-US" sz="1200" dirty="0"/>
              <a:t> [online]. [cit. 29.12.2013].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3"/>
              </a:rPr>
              <a:t>http://upload.wikimedia.org/wikipedia/commons/thumb/2/2b/Aconitum_plicatum.JPG/448px-Aconitum_plicatum.JPG</a:t>
            </a:r>
            <a:endParaRPr lang="cs-CZ" sz="1200" dirty="0"/>
          </a:p>
          <a:p>
            <a:endParaRPr lang="cs-CZ" sz="1200" dirty="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1200" dirty="0" smtClean="0"/>
              <a:t>AUTOR </a:t>
            </a:r>
            <a:r>
              <a:rPr lang="cs-CZ" sz="1200" dirty="0" smtClean="0"/>
              <a:t>NEUVEDEN.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29.12.2013]. Dostupný na WWW: http://upload.wikimedia.org/wikipedia/commons/e/e5/Cinchona.calisaya02.jpg </a:t>
            </a:r>
            <a:r>
              <a:rPr lang="en-US" sz="1200" dirty="0" smtClean="0"/>
              <a:t> </a:t>
            </a:r>
            <a:endParaRPr lang="cs-CZ" sz="1200" dirty="0" smtClean="0"/>
          </a:p>
          <a:p>
            <a:r>
              <a:rPr lang="cs-CZ" sz="1200" dirty="0" smtClean="0"/>
              <a:t>STARR, </a:t>
            </a:r>
            <a:r>
              <a:rPr lang="cs-CZ" sz="1200" dirty="0" err="1" smtClean="0"/>
              <a:t>Forest</a:t>
            </a:r>
            <a:r>
              <a:rPr lang="cs-CZ" sz="1200" dirty="0" smtClean="0"/>
              <a:t> &amp; </a:t>
            </a:r>
            <a:r>
              <a:rPr lang="cs-CZ" sz="1200" dirty="0" err="1" smtClean="0"/>
              <a:t>Kim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29.12.2013]. Dostupný na WWW: http://upload.wikimedia.org/wikipedia/commons/thumb/8/88/Starr_070308-5471_Coffea_arabica.jpg/450px-Starr_070308-5471_Coffea_arabica.jpg </a:t>
            </a:r>
          </a:p>
          <a:p>
            <a:r>
              <a:rPr lang="cs-CZ" sz="1200" dirty="0" smtClean="0">
                <a:hlinkClick r:id="rId2"/>
              </a:rPr>
              <a:t>http://upload.wikimedia.org/wikipedia/commons/thumb/e/e3/Camellia_sinensis_-_K%C3%B6hler%E2%80%93s_Medizinal-Pflanzen-025.jpg/495px-Camellia_sinensis_-_K%C3%B6hler%E2%80%93s_Medizinal-Pflanzen-025.jpg</a:t>
            </a:r>
            <a:endParaRPr lang="cs-CZ" sz="1200" dirty="0" smtClean="0"/>
          </a:p>
          <a:p>
            <a:r>
              <a:rPr lang="cs-CZ" sz="1200" dirty="0" smtClean="0"/>
              <a:t>STARR, </a:t>
            </a:r>
            <a:r>
              <a:rPr lang="cs-CZ" sz="1200" dirty="0" err="1" smtClean="0"/>
              <a:t>Forest</a:t>
            </a:r>
            <a:r>
              <a:rPr lang="cs-CZ" sz="1200" dirty="0" smtClean="0"/>
              <a:t> &amp; </a:t>
            </a:r>
            <a:r>
              <a:rPr lang="cs-CZ" sz="1200" dirty="0" err="1" smtClean="0"/>
              <a:t>Kim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29.12.2013]. Dostupný na WWW: http://upload.wikimedia.org/wikipedia/commons/thumb/a/ac/Starr_070321-6121_Theobroma_cacao.jpg/450px-Starr_070321-6121_Theobroma_cacao.jpg </a:t>
            </a:r>
            <a:endParaRPr lang="cs-CZ" sz="1200" dirty="0" smtClean="0"/>
          </a:p>
          <a:p>
            <a:r>
              <a:rPr lang="cs-CZ" sz="1200" dirty="0"/>
              <a:t>Autorem materiálu a všech jeho částí, pokud není uvedeno jinak, je Mgr. Lenka Pazderová.</a:t>
            </a:r>
          </a:p>
          <a:p>
            <a:pPr marL="0" indent="0">
              <a:buNone/>
            </a:pPr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</TotalTime>
  <Words>638</Words>
  <Application>Microsoft Office PowerPoint</Application>
  <PresentationFormat>Předvádění na obrazovce (4:3)</PresentationFormat>
  <Paragraphs>95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Arial</vt:lpstr>
      <vt:lpstr>Calibri</vt:lpstr>
      <vt:lpstr>Times New Roman</vt:lpstr>
      <vt:lpstr>Wingdings</vt:lpstr>
      <vt:lpstr>Motiv sady Office</vt:lpstr>
      <vt:lpstr>Prezentace aplikace PowerPoint</vt:lpstr>
      <vt:lpstr>ALKALOIDY</vt:lpstr>
      <vt:lpstr>Prezentace aplikace PowerPoint</vt:lpstr>
      <vt:lpstr>NIKOTIN</vt:lpstr>
      <vt:lpstr>Tabák virginský</vt:lpstr>
      <vt:lpstr>Zdravotní rizika kouření</vt:lpstr>
      <vt:lpstr>Škodlivé látky v tabákovém kouři</vt:lpstr>
      <vt:lpstr>Morfin, kodein</vt:lpstr>
      <vt:lpstr>Prezentace aplikace PowerPoint</vt:lpstr>
      <vt:lpstr>Atropin</vt:lpstr>
      <vt:lpstr>Akonitin</vt:lpstr>
      <vt:lpstr>Chinin</vt:lpstr>
      <vt:lpstr>Kofein</vt:lpstr>
      <vt:lpstr>Odpověz na otázky:</vt:lpstr>
      <vt:lpstr>Správné odpovědi:</vt:lpstr>
      <vt:lpstr>Citace a zdroje</vt:lpstr>
      <vt:lpstr>Citace a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ALKALOIDY</dc:title>
  <dc:creator>user</dc:creator>
  <cp:lastModifiedBy>sborovna1</cp:lastModifiedBy>
  <cp:revision>38</cp:revision>
  <dcterms:created xsi:type="dcterms:W3CDTF">2013-12-29T17:55:24Z</dcterms:created>
  <dcterms:modified xsi:type="dcterms:W3CDTF">2014-03-12T11:19:58Z</dcterms:modified>
</cp:coreProperties>
</file>