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1" r:id="rId6"/>
    <p:sldId id="263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29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541469A-56D5-45DB-9180-B8B2932B3F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30CE1B4-F76E-44DA-9CCD-D71386E95CC4}" type="slidenum">
              <a:rPr lang="cs-CZ" smtClean="0">
                <a:latin typeface="Arial" charset="0"/>
                <a:cs typeface="Arial" charset="0"/>
              </a:rPr>
              <a:pPr/>
              <a:t>1</a:t>
            </a:fld>
            <a:endParaRPr lang="cs-CZ" smtClean="0">
              <a:latin typeface="Arial" charset="0"/>
              <a:cs typeface="Arial" charset="0"/>
            </a:endParaRPr>
          </a:p>
        </p:txBody>
      </p:sp>
      <p:sp>
        <p:nvSpPr>
          <p:cNvPr id="133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BF1CBE4-B79B-4EDD-8CCF-5637F42D8D6B}" type="slidenum">
              <a:rPr lang="cs-CZ" smtClean="0">
                <a:latin typeface="Arial" charset="0"/>
                <a:cs typeface="Arial" charset="0"/>
              </a:rPr>
              <a:pPr/>
              <a:t>2</a:t>
            </a:fld>
            <a:endParaRPr lang="cs-CZ" smtClean="0">
              <a:latin typeface="Arial" charset="0"/>
              <a:cs typeface="Arial" charset="0"/>
            </a:endParaRPr>
          </a:p>
        </p:txBody>
      </p:sp>
      <p:sp>
        <p:nvSpPr>
          <p:cNvPr id="143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36E6380-BC07-4B15-9397-594E9E497A48}" type="slidenum">
              <a:rPr lang="cs-CZ" smtClean="0">
                <a:latin typeface="Arial" charset="0"/>
                <a:cs typeface="Arial" charset="0"/>
              </a:rPr>
              <a:pPr/>
              <a:t>3</a:t>
            </a:fld>
            <a:endParaRPr lang="cs-CZ" smtClean="0">
              <a:latin typeface="Arial" charset="0"/>
              <a:cs typeface="Arial" charset="0"/>
            </a:endParaRPr>
          </a:p>
        </p:txBody>
      </p:sp>
      <p:sp>
        <p:nvSpPr>
          <p:cNvPr id="153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76F397B-776B-4AE1-B20A-DB43858484AE}" type="slidenum">
              <a:rPr lang="cs-CZ" smtClean="0">
                <a:latin typeface="Arial" charset="0"/>
                <a:cs typeface="Arial" charset="0"/>
              </a:rPr>
              <a:pPr/>
              <a:t>4</a:t>
            </a:fld>
            <a:endParaRPr lang="cs-CZ" smtClean="0">
              <a:latin typeface="Arial" charset="0"/>
              <a:cs typeface="Arial" charset="0"/>
            </a:endParaRPr>
          </a:p>
        </p:txBody>
      </p:sp>
      <p:sp>
        <p:nvSpPr>
          <p:cNvPr id="163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79A66A-DBA5-485E-AE50-4CF073102EFA}" type="slidenum">
              <a:rPr lang="cs-CZ" smtClean="0">
                <a:latin typeface="Arial" charset="0"/>
                <a:cs typeface="Arial" charset="0"/>
              </a:rPr>
              <a:pPr/>
              <a:t>5</a:t>
            </a:fld>
            <a:endParaRPr lang="cs-CZ" smtClean="0">
              <a:latin typeface="Arial" charset="0"/>
              <a:cs typeface="Arial" charset="0"/>
            </a:endParaRPr>
          </a:p>
        </p:txBody>
      </p:sp>
      <p:sp>
        <p:nvSpPr>
          <p:cNvPr id="174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A3E498-F5AD-4A97-9118-11979983AF08}" type="slidenum">
              <a:rPr lang="cs-CZ" smtClean="0">
                <a:latin typeface="Arial" charset="0"/>
                <a:cs typeface="Arial" charset="0"/>
              </a:rPr>
              <a:pPr/>
              <a:t>6</a:t>
            </a:fld>
            <a:endParaRPr lang="cs-CZ" smtClean="0">
              <a:latin typeface="Arial" charset="0"/>
              <a:cs typeface="Arial" charset="0"/>
            </a:endParaRPr>
          </a:p>
        </p:txBody>
      </p:sp>
      <p:sp>
        <p:nvSpPr>
          <p:cNvPr id="184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C1E2E6F-DA95-4E8C-B232-0CDCD4A6B459}" type="slidenum">
              <a:rPr lang="cs-CZ" smtClean="0">
                <a:latin typeface="Arial" charset="0"/>
                <a:cs typeface="Arial" charset="0"/>
              </a:rPr>
              <a:pPr/>
              <a:t>7</a:t>
            </a:fld>
            <a:endParaRPr lang="cs-CZ" smtClean="0">
              <a:latin typeface="Arial" charset="0"/>
              <a:cs typeface="Arial" charset="0"/>
            </a:endParaRPr>
          </a:p>
        </p:txBody>
      </p:sp>
      <p:sp>
        <p:nvSpPr>
          <p:cNvPr id="194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F7B3046-5D3D-4086-81D5-6674D0692284}" type="slidenum">
              <a:rPr lang="cs-CZ" smtClean="0">
                <a:latin typeface="Arial" charset="0"/>
                <a:cs typeface="Arial" charset="0"/>
              </a:rPr>
              <a:pPr/>
              <a:t>8</a:t>
            </a:fld>
            <a:endParaRPr lang="cs-CZ" smtClean="0">
              <a:latin typeface="Arial" charset="0"/>
              <a:cs typeface="Arial" charset="0"/>
            </a:endParaRPr>
          </a:p>
        </p:txBody>
      </p:sp>
      <p:sp>
        <p:nvSpPr>
          <p:cNvPr id="204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21C74B0-7DA5-4E18-AB4E-23812955A357}" type="slidenum">
              <a:rPr lang="cs-CZ" smtClean="0">
                <a:latin typeface="Arial" charset="0"/>
                <a:cs typeface="Arial" charset="0"/>
              </a:rPr>
              <a:pPr/>
              <a:t>9</a:t>
            </a:fld>
            <a:endParaRPr lang="cs-CZ" smtClean="0">
              <a:latin typeface="Arial" charset="0"/>
              <a:cs typeface="Arial" charset="0"/>
            </a:endParaRPr>
          </a:p>
        </p:txBody>
      </p:sp>
      <p:sp>
        <p:nvSpPr>
          <p:cNvPr id="215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EA4CD16-27AE-4212-9434-B64594BD603E}" type="slidenum">
              <a:rPr lang="cs-CZ" smtClean="0">
                <a:latin typeface="Arial" charset="0"/>
                <a:cs typeface="Arial" charset="0"/>
              </a:rPr>
              <a:pPr/>
              <a:t>10</a:t>
            </a:fld>
            <a:endParaRPr lang="cs-CZ" smtClean="0">
              <a:latin typeface="Arial" charset="0"/>
              <a:cs typeface="Arial" charset="0"/>
            </a:endParaRPr>
          </a:p>
        </p:txBody>
      </p:sp>
      <p:sp>
        <p:nvSpPr>
          <p:cNvPr id="225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24D65D-B5BF-45FF-B3A8-858AF92A5B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3CD70A-5B42-41EF-B802-1AF072D013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C8BCB2-3D54-4E1F-B38A-036FCA46C5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AD32FA-C43B-430F-B93E-404007C5D7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506D56-D904-49D5-A99A-826B9AE963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05E11-459B-465A-82DA-631817F22F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7450E7-934E-473C-B14E-5C247C9881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3F2878-8C2C-47ED-AB91-0CC787199C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0A51A-160C-4AE3-9BE5-CA68CD2187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EC4731-7967-42B2-B3EE-3F5B4BB735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37FB72-2D3D-4058-8C34-D5A250D7AA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060E91-FFA8-44AC-9F66-E81FAEB095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FDA3C8F-7F98-40F5-A27E-436B706831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ChangeAspect="1" noChangeArrowheads="1"/>
          </p:cNvPicPr>
          <p:nvPr>
            <p:ph type="title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262188" y="274638"/>
            <a:ext cx="4618037" cy="1143000"/>
          </a:xfrm>
          <a:noFill/>
        </p:spPr>
      </p:pic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cs-CZ">
              <a:latin typeface="Arial" pitchFamily="34" charset="0"/>
              <a:cs typeface="+mn-ea"/>
            </a:endParaRPr>
          </a:p>
          <a:p>
            <a:pPr eaLnBrk="0" hangingPunct="0">
              <a:defRPr/>
            </a:pPr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cs-CZ">
              <a:latin typeface="Arial" pitchFamily="34" charset="0"/>
              <a:cs typeface="+mn-ea"/>
            </a:endParaRPr>
          </a:p>
          <a:p>
            <a:pPr eaLnBrk="0" hangingPunct="0">
              <a:defRPr/>
            </a:pPr>
            <a:endParaRPr lang="cs-CZ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164" name="Group 116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table">
            <a:tbl>
              <a:tblPr/>
              <a:tblGrid>
                <a:gridCol w="3022600"/>
                <a:gridCol w="5207000"/>
              </a:tblGrid>
              <a:tr h="7143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VY_62_INOVACE_01.01.03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Tvorba rozpočtu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Marie Grusová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Finanční gramotnost pro gymnázium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Pro 6.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ročník víceletého 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gymnázia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Září – říjen 2012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pro výuku volitelného předmětu Finanční gramotnost pro 6. ročník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víceletého gymnázia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Výukový materiál obsahuje základní informace a pojmy úzce související s finanční gramotností, dále navazující grafy, obrázky a výpočty.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ANOTACE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Tento materiál nám objasní, co je to rodinný rozpočet, jaké jsou relace mezi příjmy a výdaji, dále výpočet rozpočtu a jeho jednotlivé kroky včetně cest přístupu k rozpočtu. Použit bude text včetně názorných obrázků.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Podnadpis 3"/>
          <p:cNvSpPr>
            <a:spLocks noGrp="1"/>
          </p:cNvSpPr>
          <p:nvPr>
            <p:ph type="subTitle" idx="1"/>
          </p:nvPr>
        </p:nvSpPr>
        <p:spPr>
          <a:xfrm>
            <a:off x="1371600" y="2276475"/>
            <a:ext cx="6400800" cy="4105275"/>
          </a:xfrm>
        </p:spPr>
        <p:txBody>
          <a:bodyPr/>
          <a:lstStyle/>
          <a:p>
            <a:r>
              <a:rPr lang="cs-CZ" smtClean="0"/>
              <a:t>…nebo-li: MÁ DÁTI x DAL</a:t>
            </a:r>
          </a:p>
        </p:txBody>
      </p:sp>
      <p:sp>
        <p:nvSpPr>
          <p:cNvPr id="4099" name="Nadpis 4"/>
          <p:cNvSpPr>
            <a:spLocks noGrp="1"/>
          </p:cNvSpPr>
          <p:nvPr>
            <p:ph type="ctrTitle"/>
          </p:nvPr>
        </p:nvSpPr>
        <p:spPr>
          <a:xfrm>
            <a:off x="827088" y="333375"/>
            <a:ext cx="7772400" cy="1470025"/>
          </a:xfrm>
          <a:solidFill>
            <a:srgbClr val="FF0000"/>
          </a:solidFill>
        </p:spPr>
        <p:txBody>
          <a:bodyPr/>
          <a:lstStyle/>
          <a:p>
            <a:r>
              <a:rPr lang="cs-CZ" smtClean="0"/>
              <a:t>3. TVORBA DOMÁCÍHO ROZPOČTU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Opět začněme úkolem: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4857750"/>
          </a:xfrm>
        </p:spPr>
        <p:txBody>
          <a:bodyPr/>
          <a:lstStyle/>
          <a:p>
            <a:pPr eaLnBrk="1" hangingPunct="1"/>
            <a:r>
              <a:rPr lang="cs-CZ" smtClean="0"/>
              <a:t>Prohledejte internet, eventuálně další přístupné zdroje a zjistěte si co nejvíce o situaci hospodaření v českých domácnostech – např. www.mpsv.cz/cs/12147</a:t>
            </a:r>
          </a:p>
          <a:p>
            <a:pPr eaLnBrk="1" hangingPunct="1"/>
            <a:r>
              <a:rPr lang="cs-CZ" smtClean="0"/>
              <a:t>Jaká je jejich situace?</a:t>
            </a:r>
          </a:p>
          <a:p>
            <a:pPr eaLnBrk="1" hangingPunct="1"/>
            <a:r>
              <a:rPr lang="cs-CZ" smtClean="0"/>
              <a:t>Co jim dělá největší problémy?</a:t>
            </a:r>
          </a:p>
          <a:p>
            <a:pPr eaLnBrk="1" hangingPunct="1"/>
            <a:r>
              <a:rPr lang="cs-CZ" smtClean="0"/>
              <a:t>Jaké to má příčiny?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VÝPOČET ROZPOČTU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dirty="0" smtClean="0"/>
              <a:t>Možno použít rozpočtových kalkulaček zveřejněných na internetu (vyhledejte).</a:t>
            </a:r>
          </a:p>
          <a:p>
            <a:pPr eaLnBrk="1" hangingPunct="1">
              <a:lnSpc>
                <a:spcPct val="90000"/>
              </a:lnSpc>
            </a:pPr>
            <a:r>
              <a:rPr lang="cs-CZ" dirty="0" smtClean="0"/>
              <a:t>Zde jsou většinou nalevo příjmy, napravo výdaje. Položka celkem znamená součet každého ze sloupců a nakonec jsou výdaje odečteny od příjmů, nebo-li výsledek, kolik peněz nám ještě zbývá (či </a:t>
            </a:r>
            <a:r>
              <a:rPr lang="cs-CZ" dirty="0" smtClean="0"/>
              <a:t>naopak, </a:t>
            </a:r>
            <a:r>
              <a:rPr lang="cs-CZ" dirty="0" smtClean="0"/>
              <a:t>kolik se nám jich </a:t>
            </a:r>
            <a:r>
              <a:rPr lang="cs-CZ" dirty="0" smtClean="0"/>
              <a:t>nedostává neboli </a:t>
            </a:r>
            <a:r>
              <a:rPr lang="cs-CZ" dirty="0" smtClean="0"/>
              <a:t>někomu někde dlužíme).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Návrh osobního rozpočtu rodiny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buFontTx/>
              <a:buAutoNum type="arabicParenR"/>
            </a:pPr>
            <a:r>
              <a:rPr lang="cs-CZ" sz="2800" smtClean="0"/>
              <a:t>PŘÍJMY:</a:t>
            </a:r>
          </a:p>
          <a:p>
            <a:pPr marL="609600" indent="-609600" eaLnBrk="1" hangingPunct="1">
              <a:lnSpc>
                <a:spcPct val="90000"/>
              </a:lnSpc>
              <a:buFontTx/>
              <a:buChar char="-"/>
            </a:pPr>
            <a:r>
              <a:rPr lang="cs-CZ" sz="2800" smtClean="0"/>
              <a:t>Váš příjem,</a:t>
            </a:r>
          </a:p>
          <a:p>
            <a:pPr marL="609600" indent="-609600" eaLnBrk="1" hangingPunct="1">
              <a:lnSpc>
                <a:spcPct val="90000"/>
              </a:lnSpc>
              <a:buFontTx/>
              <a:buChar char="-"/>
            </a:pPr>
            <a:r>
              <a:rPr lang="cs-CZ" sz="2800" smtClean="0"/>
              <a:t>příjem Vašeho partnera,</a:t>
            </a:r>
          </a:p>
          <a:p>
            <a:pPr marL="609600" indent="-609600" eaLnBrk="1" hangingPunct="1">
              <a:lnSpc>
                <a:spcPct val="90000"/>
              </a:lnSpc>
              <a:buFontTx/>
              <a:buChar char="-"/>
            </a:pPr>
            <a:r>
              <a:rPr lang="cs-CZ" sz="2800" smtClean="0"/>
              <a:t>přídavky na dítě nebo alimenty,</a:t>
            </a:r>
          </a:p>
          <a:p>
            <a:pPr marL="609600" indent="-609600" eaLnBrk="1" hangingPunct="1">
              <a:lnSpc>
                <a:spcPct val="90000"/>
              </a:lnSpc>
              <a:buFontTx/>
              <a:buChar char="-"/>
            </a:pPr>
            <a:r>
              <a:rPr lang="cs-CZ" sz="2800" smtClean="0"/>
              <a:t>sociální a jiné dávky,</a:t>
            </a:r>
          </a:p>
          <a:p>
            <a:pPr marL="609600" indent="-609600" eaLnBrk="1" hangingPunct="1">
              <a:lnSpc>
                <a:spcPct val="90000"/>
              </a:lnSpc>
              <a:buFontTx/>
              <a:buChar char="-"/>
            </a:pPr>
            <a:r>
              <a:rPr lang="cs-CZ" sz="2800" smtClean="0"/>
              <a:t>pobíraný důchod,</a:t>
            </a:r>
          </a:p>
          <a:p>
            <a:pPr marL="609600" indent="-609600" eaLnBrk="1" hangingPunct="1">
              <a:lnSpc>
                <a:spcPct val="90000"/>
              </a:lnSpc>
              <a:buFontTx/>
              <a:buChar char="-"/>
            </a:pPr>
            <a:r>
              <a:rPr lang="cs-CZ" sz="2800" smtClean="0"/>
              <a:t>příjem z investic a úroků,</a:t>
            </a:r>
          </a:p>
          <a:p>
            <a:pPr marL="609600" indent="-609600" eaLnBrk="1" hangingPunct="1">
              <a:lnSpc>
                <a:spcPct val="90000"/>
              </a:lnSpc>
              <a:buFontTx/>
              <a:buChar char="-"/>
            </a:pPr>
            <a:r>
              <a:rPr lang="cs-CZ" sz="2800" smtClean="0"/>
              <a:t>příjem z pronájmu,</a:t>
            </a:r>
          </a:p>
          <a:p>
            <a:pPr marL="609600" indent="-609600" eaLnBrk="1" hangingPunct="1">
              <a:lnSpc>
                <a:spcPct val="90000"/>
              </a:lnSpc>
              <a:buFontTx/>
              <a:buChar char="-"/>
            </a:pPr>
            <a:r>
              <a:rPr lang="cs-CZ" sz="2800" smtClean="0"/>
              <a:t>jiné příjmy.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23012"/>
          </a:xfrm>
        </p:spPr>
        <p:txBody>
          <a:bodyPr/>
          <a:lstStyle/>
          <a:p>
            <a:pPr algn="l" eaLnBrk="1" hangingPunct="1"/>
            <a:r>
              <a:rPr lang="cs-CZ" sz="4000" smtClean="0"/>
              <a:t>2) VÝDAJE:</a:t>
            </a:r>
            <a:br>
              <a:rPr lang="cs-CZ" sz="4000" smtClean="0"/>
            </a:br>
            <a:r>
              <a:rPr lang="cs-CZ" sz="4000" smtClean="0"/>
              <a:t>- nájemné,splátky, poplatky,daně</a:t>
            </a:r>
            <a:br>
              <a:rPr lang="cs-CZ" sz="4000" smtClean="0"/>
            </a:br>
            <a:r>
              <a:rPr lang="cs-CZ" sz="4000" smtClean="0"/>
              <a:t>- plyn,elektřina,vodné,stočné,</a:t>
            </a:r>
            <a:br>
              <a:rPr lang="cs-CZ" sz="4000" smtClean="0"/>
            </a:br>
            <a:r>
              <a:rPr lang="cs-CZ" sz="4000" smtClean="0"/>
              <a:t>- auto, benzín, garáž, pojištění,</a:t>
            </a:r>
            <a:br>
              <a:rPr lang="cs-CZ" sz="4000" smtClean="0"/>
            </a:br>
            <a:r>
              <a:rPr lang="cs-CZ" sz="4000" smtClean="0"/>
              <a:t>- stravování, nápoje, obědy,</a:t>
            </a:r>
            <a:br>
              <a:rPr lang="cs-CZ" sz="4000" smtClean="0"/>
            </a:br>
            <a:r>
              <a:rPr lang="cs-CZ" sz="4000" smtClean="0"/>
              <a:t>- toaletní potřeby + léky,</a:t>
            </a:r>
            <a:br>
              <a:rPr lang="cs-CZ" sz="4000" smtClean="0"/>
            </a:br>
            <a:r>
              <a:rPr lang="cs-CZ" sz="4000" smtClean="0"/>
              <a:t>- oblečení, boty, mobil, internet,</a:t>
            </a:r>
            <a:br>
              <a:rPr lang="cs-CZ" sz="4000" smtClean="0"/>
            </a:br>
            <a:r>
              <a:rPr lang="cs-CZ" sz="4000" smtClean="0"/>
              <a:t>- zábava, kino, kultura, TV,</a:t>
            </a:r>
            <a:br>
              <a:rPr lang="cs-CZ" sz="4000" smtClean="0"/>
            </a:br>
            <a:r>
              <a:rPr lang="cs-CZ" sz="4000" smtClean="0"/>
              <a:t>- dovolená, cestování, sport,</a:t>
            </a:r>
            <a:br>
              <a:rPr lang="cs-CZ" sz="4000" smtClean="0"/>
            </a:br>
            <a:r>
              <a:rPr lang="cs-CZ" sz="4000" smtClean="0"/>
              <a:t>- ostatní výdaje (dárky,restaurace..) </a:t>
            </a:r>
            <a:br>
              <a:rPr lang="cs-CZ" sz="4000" smtClean="0"/>
            </a:br>
            <a:endParaRPr lang="cs-CZ" sz="400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ORIENTACE V ROZPOČTU</a:t>
            </a:r>
            <a:br>
              <a:rPr lang="cs-CZ" sz="4000" smtClean="0"/>
            </a:br>
            <a:endParaRPr lang="cs-CZ" sz="4000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buFontTx/>
              <a:buAutoNum type="arabicParenR"/>
            </a:pPr>
            <a:r>
              <a:rPr lang="cs-CZ" sz="2800" b="1" smtClean="0"/>
              <a:t>U příjmů</a:t>
            </a:r>
            <a:r>
              <a:rPr lang="cs-CZ" sz="2800" smtClean="0"/>
              <a:t> – pokud jsou některé získané za delší dobu, nutno rozpočítat na měsíce.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arenR"/>
            </a:pPr>
            <a:r>
              <a:rPr lang="cs-CZ" sz="2800" b="1" smtClean="0"/>
              <a:t>U výdajů</a:t>
            </a:r>
            <a:r>
              <a:rPr lang="cs-CZ" sz="2800" smtClean="0"/>
              <a:t> – nejdříve sestavíme fixní náklady (náklady na bydlení, úvěry, telefon, provoz auta…), potom další nejnutnější výdaje – potraviny, nápoje, hygiena. Měla by zde být i položka na spoření – vytváření rezervy minimálně ve výši 3 % z příjmu pro případ nouze či neočekávaných událostí.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arenR"/>
            </a:pPr>
            <a:r>
              <a:rPr lang="cs-CZ" sz="2800" b="1" smtClean="0"/>
              <a:t>Přehodnocení a přizpůsobení výdajů s příjmy </a:t>
            </a:r>
            <a:r>
              <a:rPr lang="cs-CZ" sz="2800" smtClean="0"/>
              <a:t>– výdaje nutné x luxusní?</a:t>
            </a:r>
            <a:endParaRPr lang="cs-CZ" sz="2800" b="1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178550"/>
          </a:xfrm>
        </p:spPr>
        <p:txBody>
          <a:bodyPr/>
          <a:lstStyle/>
          <a:p>
            <a:pPr algn="l" eaLnBrk="1" hangingPunct="1">
              <a:buFontTx/>
              <a:buChar char="-"/>
            </a:pPr>
            <a:r>
              <a:rPr lang="cs-CZ" sz="4000" dirty="0" smtClean="0"/>
              <a:t>Vyplatí se mi držet auto s velkou spotřebou?</a:t>
            </a:r>
            <a:br>
              <a:rPr lang="cs-CZ" sz="4000" dirty="0" smtClean="0"/>
            </a:br>
            <a:r>
              <a:rPr lang="cs-CZ" sz="4000" dirty="0" smtClean="0"/>
              <a:t>- Nenakupuji impulzivně?</a:t>
            </a:r>
            <a:br>
              <a:rPr lang="cs-CZ" sz="4000" dirty="0" smtClean="0"/>
            </a:br>
            <a:r>
              <a:rPr lang="cs-CZ" sz="4000" dirty="0" smtClean="0"/>
              <a:t>- Potřebuji tolik drahého značkového oblečení a bot?</a:t>
            </a:r>
            <a:br>
              <a:rPr lang="cs-CZ" sz="4000" dirty="0" smtClean="0"/>
            </a:br>
            <a:r>
              <a:rPr lang="cs-CZ" sz="4000" dirty="0" smtClean="0"/>
              <a:t>AKTUALIZACE ROZPOČTU:</a:t>
            </a:r>
            <a:br>
              <a:rPr lang="cs-CZ" sz="4000" dirty="0" smtClean="0"/>
            </a:br>
            <a:r>
              <a:rPr lang="cs-CZ" sz="4000" dirty="0" smtClean="0"/>
              <a:t>doporučuje se tak 1x za rok a to podle měnících se životních podmínek (zvýšení x snížení příjmu</a:t>
            </a:r>
            <a:r>
              <a:rPr lang="cs-CZ" sz="4000" dirty="0" smtClean="0"/>
              <a:t>, přestěhování, svatba</a:t>
            </a:r>
            <a:r>
              <a:rPr lang="cs-CZ" sz="4000" dirty="0" smtClean="0"/>
              <a:t>…)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Použité zdroje:</a:t>
            </a:r>
          </a:p>
        </p:txBody>
      </p:sp>
      <p:sp>
        <p:nvSpPr>
          <p:cNvPr id="11267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Vlastní.</a:t>
            </a:r>
          </a:p>
          <a:p>
            <a:pPr>
              <a:buFontTx/>
              <a:buNone/>
            </a:pPr>
            <a:endParaRPr lang="cs-CZ" smtClean="0"/>
          </a:p>
          <a:p>
            <a:pPr>
              <a:buFontTx/>
              <a:buNone/>
            </a:pPr>
            <a:r>
              <a:rPr lang="cs-CZ" smtClean="0"/>
              <a:t>   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226</TotalTime>
  <Words>395</Words>
  <Application>Microsoft Office PowerPoint</Application>
  <PresentationFormat>Předvádění na obrazovce (4:3)</PresentationFormat>
  <Paragraphs>61</Paragraphs>
  <Slides>10</Slides>
  <Notes>10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Times New Roman</vt:lpstr>
      <vt:lpstr>Calibri</vt:lpstr>
      <vt:lpstr>Výchozí návrh</vt:lpstr>
      <vt:lpstr>Snímek 1</vt:lpstr>
      <vt:lpstr>ANOTACE</vt:lpstr>
      <vt:lpstr>3. TVORBA DOMÁCÍHO ROZPOČTU</vt:lpstr>
      <vt:lpstr>Opět začněme úkolem:</vt:lpstr>
      <vt:lpstr>VÝPOČET ROZPOČTU</vt:lpstr>
      <vt:lpstr>Návrh osobního rozpočtu rodiny</vt:lpstr>
      <vt:lpstr>2) VÝDAJE: - nájemné,splátky, poplatky,daně - plyn,elektřina,vodné,stočné, - auto, benzín, garáž, pojištění, - stravování, nápoje, obědy, - toaletní potřeby + léky, - oblečení, boty, mobil, internet, - zábava, kino, kultura, TV, - dovolená, cestování, sport, - ostatní výdaje (dárky,restaurace..)  </vt:lpstr>
      <vt:lpstr>ORIENTACE V ROZPOČTU </vt:lpstr>
      <vt:lpstr>Vyplatí se mi držet auto s velkou spotřebou? - Nenakupuji impulzivně? - Potřebuji tolik drahého značkového oblečení a bot? AKTUALIZACE ROZPOČTU: doporučuje se tak 1x za rok a to podle měnících se životních podmínek (zvýšení x snížení příjmu, přestěhování, svatba…) </vt:lpstr>
      <vt:lpstr>Použité zdroje: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Mgr. Marie Grusová</dc:creator>
  <cp:lastModifiedBy>Dum</cp:lastModifiedBy>
  <cp:revision>24</cp:revision>
  <dcterms:created xsi:type="dcterms:W3CDTF">2013-07-22T14:10:56Z</dcterms:created>
  <dcterms:modified xsi:type="dcterms:W3CDTF">2014-03-23T11:52:17Z</dcterms:modified>
</cp:coreProperties>
</file>