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49" r:id="rId2"/>
  </p:sldMasterIdLst>
  <p:notesMasterIdLst>
    <p:notesMasterId r:id="rId15"/>
  </p:notesMasterIdLst>
  <p:handoutMasterIdLst>
    <p:handoutMasterId r:id="rId16"/>
  </p:handoutMasterIdLst>
  <p:sldIdLst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143" autoAdjust="0"/>
    <p:restoredTop sz="94660"/>
  </p:normalViewPr>
  <p:slideViewPr>
    <p:cSldViewPr>
      <p:cViewPr varScale="1">
        <p:scale>
          <a:sx n="103" d="100"/>
          <a:sy n="103" d="100"/>
        </p:scale>
        <p:origin x="-5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BDA52FE-5FF1-4FFF-A48A-9858650A2CF4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F67F11F-CC6A-43D7-A371-F930264290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03FD8F4-1AC4-4891-A4D1-06EDED013355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0C24B9B-636E-42ED-8516-1F95EBDAD0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400A6FA-12D6-45AC-9BCF-12A38F49D11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A8D1BC-BE70-4A01-BAC5-423799407B4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E3539E-F4C6-4DAB-81B8-D2550844DD7F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E1472-4059-4FB2-B49E-EE8B27FF27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CCE075-EC9B-4D8C-A15F-8F9467B15F93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7DE13-ECA5-4B1D-9AB1-3EEDCF60D1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1B79A-D6F6-4696-9906-C79EAC586F0F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B5187B-A159-4F15-ADC8-01FCF01F99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B2B7C-CE1B-4B4B-BE95-97D9866A3043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D22258-F6F2-4BED-BE59-37F5DE81EF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F19C6D-22F9-4B8A-956E-5CECC7C9FF16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0B02BD-B7BE-4F82-B5FB-8F1BB1C027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CC3563-F488-49AF-92DA-4578AAED2C23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4F464A-CA47-4950-AC66-83A9F84A23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FF5575-66AE-4A73-B9E6-70C65FA0CB1C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64A5B6-6F44-4488-A1D0-B8C8EA6B21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C65121-00B2-4CCC-9B7E-7EDE07814CE7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4087C-BE58-43B5-A3CA-6B8ABD878F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D6E55-229B-40E7-A4C6-80CAB0E09FEF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ED4F37-3517-4EFE-B04B-D38155D7A8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3E64D8-03CC-497C-B6A7-F5EFE8B52AB4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2F379-4124-4AB8-81FE-8F782BAEE2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A66EBD-DDF0-496F-976A-644549890AE3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2BDDC9-C2BE-4A40-804B-B7D3A0AE3F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r>
              <a:rPr lang="cs-CZ" altLang="en-US"/>
              <a:t>Klepnutím lze upravit styl předlohy nadpisů.</a:t>
            </a:r>
          </a:p>
        </p:txBody>
      </p:sp>
      <p:sp>
        <p:nvSpPr>
          <p:cNvPr id="3174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r>
              <a:rPr lang="cs-CZ" altLang="en-US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E091F1C-726D-4F61-9271-C67425349C01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9639E43-E48E-4787-ABD5-998EC8B5A47E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CBF842-9D9C-4CC1-8BA6-47CB3CF0B023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C5E7C1-D069-4844-BC81-4EE1D981958D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E9578D-6718-4667-ADE0-43AD53A98F60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DE5521-0194-4503-B6CC-1660D86A2EF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AABDCB-D7C1-4FDA-B39D-4B49B712C410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9C2ABC-B3F9-4E18-BD86-A607E614DD3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AA12D8-D0BB-4119-B48E-A8951835A0E9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D1ECC8-6D0C-41F3-B10B-5070E1D7833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94BBBB-5F52-4C9D-B85F-53C1F5EBEBD3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DAD628-03D7-4539-BABD-FAABBAE9B29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EE62CB-64D4-4B9E-97B3-97F9AEDC5F1F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05E69C-859E-403B-8038-6724A38134A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EF145E-5CF5-4CCE-A63E-B3B5C69BA33D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4D629E-6B04-4E1F-B926-EAA1FF64613E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248B7A-E989-46EE-96BB-32890E743ADF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8EC9F4-5DDC-4CA5-805E-85E06F8ADD9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ACF29F-6305-4C96-B02E-92CD316468AB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DFC358-18CD-4A31-8BDA-78707CB0097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CB3489-C954-425A-A4FB-0220FAA44074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EC4CC3-68F4-42D1-B2E7-97C65499071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CA94FA0-C872-42D5-9199-0E8EBE761705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14E4CC3-BA53-4A99-9DF1-A181EFAC5B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/>
            </a:lvl1pPr>
          </a:lstStyle>
          <a:p>
            <a:pPr>
              <a:defRPr/>
            </a:pPr>
            <a:fld id="{0C2636C5-3F69-48F5-B34D-AD33BA50FFC9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30726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0727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/>
            </a:lvl1pPr>
          </a:lstStyle>
          <a:p>
            <a:pPr>
              <a:defRPr/>
            </a:pPr>
            <a:fld id="{1836DA4A-3EF3-424C-AF31-06D274AA6E0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2056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30729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30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31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9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32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33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34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9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35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9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36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37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9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38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9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39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9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40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41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42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43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44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9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45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46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47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9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48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9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49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50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51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52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53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9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54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55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56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9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57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9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58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759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9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409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1258888" y="2133600"/>
          <a:ext cx="6697662" cy="43103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Arial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Sociální pojištění – pojistné na sociální zabezpečení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Ing. Eva Hradilová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Sociální zabezpečení pro 3. ročník SOŠ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SOŠ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Říjen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Materiál představuje žákům způsob výpočtu odvodů na sociální pojištění z  pohledu zaměstnavatele a osoby samostatně výdělečně činné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+ procvičení formou příkladu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 anchor="ctr"/>
          <a:lstStyle/>
          <a:p>
            <a:pPr eaLnBrk="1" hangingPunct="1"/>
            <a:r>
              <a:rPr lang="cs-CZ" smtClean="0"/>
              <a:t>Pojistné na sociální zabezpečení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xfrm>
            <a:off x="357188" y="4868863"/>
            <a:ext cx="8786812" cy="1649412"/>
          </a:xfrm>
          <a:ln>
            <a:solidFill>
              <a:schemeClr val="bg1"/>
            </a:solidFill>
          </a:ln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5125" name="Zástupný symbol pro obsah 1"/>
          <p:cNvSpPr>
            <a:spLocks noGrp="1"/>
          </p:cNvSpPr>
          <p:nvPr>
            <p:ph idx="4294967295"/>
          </p:nvPr>
        </p:nvSpPr>
        <p:spPr>
          <a:xfrm>
            <a:off x="539750" y="2133600"/>
            <a:ext cx="8229600" cy="452596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Pojistné na sociální zabezpečení zahrnuje:</a:t>
            </a:r>
          </a:p>
          <a:p>
            <a:pPr eaLnBrk="1" hangingPunct="1">
              <a:buFont typeface="Calibri" pitchFamily="34" charset="0"/>
              <a:buAutoNum type="arabicPeriod"/>
            </a:pPr>
            <a:r>
              <a:rPr lang="cs-CZ" sz="2600" smtClean="0"/>
              <a:t>Nemocenské pojištění</a:t>
            </a:r>
          </a:p>
          <a:p>
            <a:pPr eaLnBrk="1" hangingPunct="1">
              <a:buFont typeface="Calibri" pitchFamily="34" charset="0"/>
              <a:buAutoNum type="arabicPeriod"/>
            </a:pPr>
            <a:r>
              <a:rPr lang="cs-CZ" sz="2600" smtClean="0"/>
              <a:t>Důchodové pojištění</a:t>
            </a:r>
          </a:p>
          <a:p>
            <a:pPr eaLnBrk="1" hangingPunct="1">
              <a:buFont typeface="Calibri" pitchFamily="34" charset="0"/>
              <a:buAutoNum type="arabicPeriod"/>
            </a:pPr>
            <a:r>
              <a:rPr lang="cs-CZ" sz="2600" smtClean="0"/>
              <a:t>Příspěvek na státní politiku zaměstnanosti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z="2600" smtClean="0"/>
              <a:t>	Pojistné se stanoví procentní sazbou z vyměřovacího základu za rozhodné období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Kdo je povinen platit pojistné = poplatník:</a:t>
            </a:r>
          </a:p>
          <a:p>
            <a:pPr eaLnBrk="1" hangingPunct="1">
              <a:buFont typeface="Calibri" pitchFamily="34" charset="0"/>
              <a:buAutoNum type="alphaLcParenR"/>
            </a:pPr>
            <a:r>
              <a:rPr lang="cs-CZ" smtClean="0"/>
              <a:t>Zaměstnavatelé</a:t>
            </a:r>
          </a:p>
          <a:p>
            <a:pPr eaLnBrk="1" hangingPunct="1">
              <a:buFont typeface="Calibri" pitchFamily="34" charset="0"/>
              <a:buAutoNum type="alphaLcParenR"/>
            </a:pPr>
            <a:r>
              <a:rPr lang="cs-CZ" smtClean="0"/>
              <a:t>Zaměstnanci</a:t>
            </a:r>
          </a:p>
          <a:p>
            <a:pPr eaLnBrk="1" hangingPunct="1">
              <a:buFont typeface="Calibri" pitchFamily="34" charset="0"/>
              <a:buAutoNum type="alphaLcParenR"/>
            </a:pPr>
            <a:r>
              <a:rPr lang="cs-CZ" smtClean="0"/>
              <a:t>Osoby samostatně výdělečně činné </a:t>
            </a:r>
          </a:p>
          <a:p>
            <a:pPr eaLnBrk="1" hangingPunct="1">
              <a:buFont typeface="Calibri" pitchFamily="34" charset="0"/>
              <a:buAutoNum type="alphaLcParenR"/>
            </a:pPr>
            <a:r>
              <a:rPr lang="cs-CZ" smtClean="0"/>
              <a:t>Lidé, kteří se dobrovolně důchodově pojistili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z="3000" b="0" u="sng" smtClean="0"/>
              <a:t>Výše pojistného pro zaměstnavatele</a:t>
            </a:r>
            <a:r>
              <a:rPr lang="cs-CZ" sz="3000" smtClean="0"/>
              <a:t> 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4294967295"/>
          </p:nvPr>
        </p:nvSpPr>
        <p:spPr>
          <a:xfrm>
            <a:off x="428625" y="1571625"/>
            <a:ext cx="8229600" cy="4554538"/>
          </a:xfrm>
        </p:spPr>
        <p:txBody>
          <a:bodyPr/>
          <a:lstStyle/>
          <a:p>
            <a:pPr eaLnBrk="1" hangingPunct="1"/>
            <a:r>
              <a:rPr lang="cs-CZ" smtClean="0"/>
              <a:t>je volitelné ze zvou variant:</a:t>
            </a:r>
          </a:p>
          <a:p>
            <a:pPr eaLnBrk="1" hangingPunct="1">
              <a:buFont typeface="Calibri" pitchFamily="34" charset="0"/>
              <a:buAutoNum type="alphaLcParenR"/>
            </a:pPr>
            <a:r>
              <a:rPr lang="cs-CZ" smtClean="0"/>
              <a:t>25% z úhrnu vyměřovacích základů všech zaměstnanců (hrubých mezd) z toho je: </a:t>
            </a:r>
          </a:p>
          <a:p>
            <a:pPr eaLnBrk="1" hangingPunct="1">
              <a:buFont typeface="Calibri" pitchFamily="34" charset="0"/>
              <a:buAutoNum type="alphaLcParenR"/>
            </a:pPr>
            <a:endParaRPr lang="cs-CZ" smtClean="0"/>
          </a:p>
          <a:p>
            <a:pPr eaLnBrk="1" hangingPunct="1">
              <a:buFont typeface="Calibri" pitchFamily="34" charset="0"/>
              <a:buAutoNum type="alphaLcParenR"/>
            </a:pPr>
            <a:endParaRPr lang="cs-CZ" smtClean="0"/>
          </a:p>
          <a:p>
            <a:pPr eaLnBrk="1" hangingPunct="1">
              <a:buFont typeface="Calibri" pitchFamily="34" charset="0"/>
              <a:buAutoNum type="alphaLcParenR"/>
            </a:pPr>
            <a:endParaRPr lang="cs-CZ" smtClean="0"/>
          </a:p>
          <a:p>
            <a:pPr eaLnBrk="1" hangingPunct="1">
              <a:buFont typeface="Calibri" pitchFamily="34" charset="0"/>
              <a:buAutoNum type="alphaLcParenR"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7173" name="Obdélník 22"/>
          <p:cNvSpPr>
            <a:spLocks noChangeArrowheads="1"/>
          </p:cNvSpPr>
          <p:nvPr/>
        </p:nvSpPr>
        <p:spPr bwMode="auto">
          <a:xfrm>
            <a:off x="3071813" y="4714875"/>
            <a:ext cx="2214562" cy="1571625"/>
          </a:xfrm>
          <a:prstGeom prst="rect">
            <a:avLst/>
          </a:prstGeom>
          <a:solidFill>
            <a:schemeClr val="hlink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>
                <a:latin typeface="Calibri" pitchFamily="34" charset="0"/>
              </a:rPr>
              <a:t>Příspěvek na státní politiku zaměstnanosti</a:t>
            </a:r>
          </a:p>
          <a:p>
            <a:pPr algn="ctr"/>
            <a:r>
              <a:rPr lang="cs-CZ">
                <a:latin typeface="Calibri" pitchFamily="34" charset="0"/>
              </a:rPr>
              <a:t>1,2%</a:t>
            </a:r>
          </a:p>
        </p:txBody>
      </p:sp>
      <p:sp>
        <p:nvSpPr>
          <p:cNvPr id="7174" name="Obdélník 23"/>
          <p:cNvSpPr>
            <a:spLocks noChangeArrowheads="1"/>
          </p:cNvSpPr>
          <p:nvPr/>
        </p:nvSpPr>
        <p:spPr bwMode="auto">
          <a:xfrm>
            <a:off x="714375" y="4714875"/>
            <a:ext cx="2000250" cy="1571625"/>
          </a:xfrm>
          <a:prstGeom prst="rect">
            <a:avLst/>
          </a:prstGeom>
          <a:solidFill>
            <a:schemeClr val="hlink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>
                <a:latin typeface="Calibri" pitchFamily="34" charset="0"/>
              </a:rPr>
              <a:t>Důchodové pojištění</a:t>
            </a:r>
          </a:p>
          <a:p>
            <a:pPr algn="ctr"/>
            <a:r>
              <a:rPr lang="cs-CZ">
                <a:latin typeface="Calibri" pitchFamily="34" charset="0"/>
              </a:rPr>
              <a:t>21,5%</a:t>
            </a:r>
          </a:p>
        </p:txBody>
      </p:sp>
      <p:sp>
        <p:nvSpPr>
          <p:cNvPr id="7175" name="Obdélník 24"/>
          <p:cNvSpPr>
            <a:spLocks noChangeArrowheads="1"/>
          </p:cNvSpPr>
          <p:nvPr/>
        </p:nvSpPr>
        <p:spPr bwMode="auto">
          <a:xfrm>
            <a:off x="5643563" y="4714875"/>
            <a:ext cx="2214562" cy="1571625"/>
          </a:xfrm>
          <a:prstGeom prst="rect">
            <a:avLst/>
          </a:prstGeom>
          <a:solidFill>
            <a:schemeClr val="hlink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>
                <a:latin typeface="Calibri" pitchFamily="34" charset="0"/>
              </a:rPr>
              <a:t>Nemocenské pojištění </a:t>
            </a:r>
          </a:p>
          <a:p>
            <a:pPr algn="ctr"/>
            <a:r>
              <a:rPr lang="cs-CZ">
                <a:latin typeface="Calibri" pitchFamily="34" charset="0"/>
              </a:rPr>
              <a:t>2,3%</a:t>
            </a:r>
          </a:p>
        </p:txBody>
      </p:sp>
      <p:cxnSp>
        <p:nvCxnSpPr>
          <p:cNvPr id="28" name="Přímá spojovací šipka 27"/>
          <p:cNvCxnSpPr/>
          <p:nvPr/>
        </p:nvCxnSpPr>
        <p:spPr>
          <a:xfrm rot="10800000" flipV="1">
            <a:off x="2000250" y="3786188"/>
            <a:ext cx="2143125" cy="9286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rot="16200000" flipH="1">
            <a:off x="3786188" y="4143375"/>
            <a:ext cx="785812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>
            <a:off x="4143375" y="3786188"/>
            <a:ext cx="2643188" cy="8572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8195" name="Obdélník 4"/>
          <p:cNvSpPr>
            <a:spLocks noChangeArrowheads="1"/>
          </p:cNvSpPr>
          <p:nvPr/>
        </p:nvSpPr>
        <p:spPr bwMode="auto">
          <a:xfrm>
            <a:off x="571500" y="1643063"/>
            <a:ext cx="8143875" cy="1554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14350" indent="-514350">
              <a:buFontTx/>
              <a:buAutoNum type="alphaLcParenR" startAt="2"/>
            </a:pPr>
            <a:r>
              <a:rPr lang="cs-CZ" sz="3200">
                <a:latin typeface="Calibri" pitchFamily="34" charset="0"/>
              </a:rPr>
              <a:t>26% z úhrnu vyměřovacích základů  všech zaměstnanců z toho je :</a:t>
            </a:r>
          </a:p>
          <a:p>
            <a:pPr marL="514350" indent="-514350"/>
            <a:endParaRPr lang="cs-CZ" sz="3200">
              <a:latin typeface="Calibri" pitchFamily="34" charset="0"/>
            </a:endParaRPr>
          </a:p>
        </p:txBody>
      </p:sp>
      <p:sp>
        <p:nvSpPr>
          <p:cNvPr id="8196" name="Obdélník 5"/>
          <p:cNvSpPr>
            <a:spLocks noChangeArrowheads="1"/>
          </p:cNvSpPr>
          <p:nvPr/>
        </p:nvSpPr>
        <p:spPr bwMode="auto">
          <a:xfrm>
            <a:off x="1476375" y="3357563"/>
            <a:ext cx="2000250" cy="1214437"/>
          </a:xfrm>
          <a:prstGeom prst="rect">
            <a:avLst/>
          </a:prstGeom>
          <a:solidFill>
            <a:schemeClr val="hlink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>
                <a:latin typeface="Calibri" pitchFamily="34" charset="0"/>
              </a:rPr>
              <a:t>Důchodové pojištění </a:t>
            </a:r>
          </a:p>
          <a:p>
            <a:pPr algn="ctr"/>
            <a:r>
              <a:rPr lang="cs-CZ">
                <a:latin typeface="Calibri" pitchFamily="34" charset="0"/>
              </a:rPr>
              <a:t>21,5%</a:t>
            </a:r>
          </a:p>
        </p:txBody>
      </p:sp>
      <p:sp>
        <p:nvSpPr>
          <p:cNvPr id="8197" name="Obdélník 7"/>
          <p:cNvSpPr>
            <a:spLocks noChangeArrowheads="1"/>
          </p:cNvSpPr>
          <p:nvPr/>
        </p:nvSpPr>
        <p:spPr bwMode="auto">
          <a:xfrm>
            <a:off x="6500813" y="3357563"/>
            <a:ext cx="1785937" cy="1214437"/>
          </a:xfrm>
          <a:prstGeom prst="rect">
            <a:avLst/>
          </a:prstGeom>
          <a:solidFill>
            <a:schemeClr val="hlink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>
                <a:latin typeface="Calibri" pitchFamily="34" charset="0"/>
              </a:rPr>
              <a:t>Nemocenské pojištění </a:t>
            </a:r>
          </a:p>
          <a:p>
            <a:pPr algn="ctr"/>
            <a:r>
              <a:rPr lang="cs-CZ">
                <a:latin typeface="Calibri" pitchFamily="34" charset="0"/>
              </a:rPr>
              <a:t>3,3%</a:t>
            </a:r>
          </a:p>
        </p:txBody>
      </p:sp>
      <p:sp>
        <p:nvSpPr>
          <p:cNvPr id="8198" name="Obdélník 8"/>
          <p:cNvSpPr>
            <a:spLocks noChangeArrowheads="1"/>
          </p:cNvSpPr>
          <p:nvPr/>
        </p:nvSpPr>
        <p:spPr bwMode="auto">
          <a:xfrm>
            <a:off x="3786188" y="3357563"/>
            <a:ext cx="2143125" cy="1214437"/>
          </a:xfrm>
          <a:prstGeom prst="rect">
            <a:avLst/>
          </a:prstGeom>
          <a:solidFill>
            <a:schemeClr val="hlink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>
                <a:latin typeface="Calibri" pitchFamily="34" charset="0"/>
              </a:rPr>
              <a:t>Příspěvek na státní politiku zaměstnanosti</a:t>
            </a:r>
          </a:p>
          <a:p>
            <a:pPr algn="ctr"/>
            <a:r>
              <a:rPr lang="cs-CZ">
                <a:latin typeface="Calibri" pitchFamily="34" charset="0"/>
              </a:rPr>
              <a:t>1,2%</a:t>
            </a:r>
          </a:p>
        </p:txBody>
      </p:sp>
      <p:cxnSp>
        <p:nvCxnSpPr>
          <p:cNvPr id="11" name="Přímá spojovací šipka 10"/>
          <p:cNvCxnSpPr/>
          <p:nvPr/>
        </p:nvCxnSpPr>
        <p:spPr>
          <a:xfrm rot="10800000" flipV="1">
            <a:off x="2643188" y="2714625"/>
            <a:ext cx="2143125" cy="6429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endCxn id="8198" idx="0"/>
          </p:cNvCxnSpPr>
          <p:nvPr/>
        </p:nvCxnSpPr>
        <p:spPr>
          <a:xfrm rot="16200000" flipH="1">
            <a:off x="4500563" y="3000375"/>
            <a:ext cx="642938" cy="714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endCxn id="8197" idx="0"/>
          </p:cNvCxnSpPr>
          <p:nvPr/>
        </p:nvCxnSpPr>
        <p:spPr>
          <a:xfrm>
            <a:off x="4786313" y="2714625"/>
            <a:ext cx="2608262" cy="6429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2" name="TextovéPole 21"/>
          <p:cNvSpPr txBox="1">
            <a:spLocks noChangeArrowheads="1"/>
          </p:cNvSpPr>
          <p:nvPr/>
        </p:nvSpPr>
        <p:spPr bwMode="auto">
          <a:xfrm>
            <a:off x="755650" y="5143500"/>
            <a:ext cx="7602538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Tato varianta je možná pro zaměstnavatele s méně než 26 zaměstnanci a přináší mu výhodu úhrady poloviny vyplacené náhrady mzdy zaměstnancům v případě dočasné pracovní neschopnosti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z="3000" b="0" u="sng" smtClean="0"/>
              <a:t>Výše pojistného pro zaměstnance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9220" name="TextovéPole 5"/>
          <p:cNvSpPr txBox="1">
            <a:spLocks noChangeArrowheads="1"/>
          </p:cNvSpPr>
          <p:nvPr/>
        </p:nvSpPr>
        <p:spPr bwMode="auto">
          <a:xfrm>
            <a:off x="571500" y="1500188"/>
            <a:ext cx="8143875" cy="423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/>
              <a:t>  </a:t>
            </a:r>
            <a:r>
              <a:rPr lang="cs-CZ" sz="2800"/>
              <a:t>vypočítá se z hrubé mzdy zaměstnance</a:t>
            </a:r>
          </a:p>
          <a:p>
            <a:pPr>
              <a:buFont typeface="Arial" charset="0"/>
              <a:buChar char="•"/>
            </a:pPr>
            <a:r>
              <a:rPr lang="cs-CZ" sz="2800"/>
              <a:t>  ve výši 6,5%</a:t>
            </a:r>
          </a:p>
          <a:p>
            <a:pPr>
              <a:buFont typeface="Arial" charset="0"/>
              <a:buChar char="•"/>
            </a:pPr>
            <a:r>
              <a:rPr lang="cs-CZ" sz="2800"/>
              <a:t>  ze zákona má povinnost ji vypočítat a 	odvést 	zaměstnavatel</a:t>
            </a:r>
          </a:p>
          <a:p>
            <a:pPr>
              <a:buFont typeface="Arial" charset="0"/>
              <a:buChar char="•"/>
            </a:pPr>
            <a:r>
              <a:rPr lang="cs-CZ" sz="2800"/>
              <a:t> je přispíváno pouze na důchodové pojištění:</a:t>
            </a:r>
          </a:p>
          <a:p>
            <a:endParaRPr lang="cs-CZ" sz="3200"/>
          </a:p>
          <a:p>
            <a:endParaRPr lang="cs-CZ" sz="3200"/>
          </a:p>
          <a:p>
            <a:endParaRPr lang="cs-CZ" sz="3200"/>
          </a:p>
          <a:p>
            <a:pPr>
              <a:buFont typeface="Arial" charset="0"/>
              <a:buChar char="•"/>
            </a:pPr>
            <a:endParaRPr lang="cs-CZ" sz="3200"/>
          </a:p>
        </p:txBody>
      </p:sp>
      <p:sp>
        <p:nvSpPr>
          <p:cNvPr id="9221" name="Obdélník 6"/>
          <p:cNvSpPr>
            <a:spLocks noChangeArrowheads="1"/>
          </p:cNvSpPr>
          <p:nvPr/>
        </p:nvSpPr>
        <p:spPr bwMode="auto">
          <a:xfrm>
            <a:off x="1547813" y="4724400"/>
            <a:ext cx="2000250" cy="1500188"/>
          </a:xfrm>
          <a:prstGeom prst="rect">
            <a:avLst/>
          </a:prstGeom>
          <a:solidFill>
            <a:schemeClr val="hlink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>
                <a:latin typeface="Calibri" pitchFamily="34" charset="0"/>
              </a:rPr>
              <a:t>Důchodové pojištění </a:t>
            </a:r>
          </a:p>
          <a:p>
            <a:pPr algn="ctr"/>
            <a:r>
              <a:rPr lang="cs-CZ">
                <a:latin typeface="Calibri" pitchFamily="34" charset="0"/>
              </a:rPr>
              <a:t>6,5%</a:t>
            </a:r>
          </a:p>
        </p:txBody>
      </p:sp>
      <p:sp>
        <p:nvSpPr>
          <p:cNvPr id="9222" name="Obdélník 7"/>
          <p:cNvSpPr>
            <a:spLocks noChangeArrowheads="1"/>
          </p:cNvSpPr>
          <p:nvPr/>
        </p:nvSpPr>
        <p:spPr bwMode="auto">
          <a:xfrm>
            <a:off x="3786188" y="4714875"/>
            <a:ext cx="2143125" cy="1500188"/>
          </a:xfrm>
          <a:prstGeom prst="rect">
            <a:avLst/>
          </a:prstGeom>
          <a:solidFill>
            <a:schemeClr val="hlink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>
                <a:latin typeface="Calibri" pitchFamily="34" charset="0"/>
              </a:rPr>
              <a:t>Příspěvek na státní politiku zaměstnanosti</a:t>
            </a:r>
          </a:p>
          <a:p>
            <a:pPr algn="ctr"/>
            <a:r>
              <a:rPr lang="cs-CZ">
                <a:latin typeface="Calibri" pitchFamily="34" charset="0"/>
              </a:rPr>
              <a:t>0%</a:t>
            </a:r>
          </a:p>
        </p:txBody>
      </p:sp>
      <p:sp>
        <p:nvSpPr>
          <p:cNvPr id="9223" name="Obdélník 8"/>
          <p:cNvSpPr>
            <a:spLocks noChangeArrowheads="1"/>
          </p:cNvSpPr>
          <p:nvPr/>
        </p:nvSpPr>
        <p:spPr bwMode="auto">
          <a:xfrm>
            <a:off x="6143625" y="4714875"/>
            <a:ext cx="2143125" cy="1500188"/>
          </a:xfrm>
          <a:prstGeom prst="rect">
            <a:avLst/>
          </a:prstGeom>
          <a:solidFill>
            <a:schemeClr val="hlink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>
                <a:latin typeface="Calibri" pitchFamily="34" charset="0"/>
              </a:rPr>
              <a:t>Nemocenské pojištění </a:t>
            </a:r>
          </a:p>
          <a:p>
            <a:pPr algn="ctr"/>
            <a:r>
              <a:rPr lang="cs-CZ">
                <a:latin typeface="Calibri" pitchFamily="34" charset="0"/>
              </a:rPr>
              <a:t>0%</a:t>
            </a:r>
          </a:p>
        </p:txBody>
      </p:sp>
      <p:sp>
        <p:nvSpPr>
          <p:cNvPr id="9224" name="Line 12"/>
          <p:cNvSpPr>
            <a:spLocks noChangeShapeType="1"/>
          </p:cNvSpPr>
          <p:nvPr/>
        </p:nvSpPr>
        <p:spPr bwMode="auto">
          <a:xfrm flipH="1">
            <a:off x="2555875" y="3789363"/>
            <a:ext cx="1368425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9225" name="Line 13"/>
          <p:cNvSpPr>
            <a:spLocks noChangeShapeType="1"/>
          </p:cNvSpPr>
          <p:nvPr/>
        </p:nvSpPr>
        <p:spPr bwMode="auto">
          <a:xfrm>
            <a:off x="3995738" y="3789363"/>
            <a:ext cx="720725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9226" name="Line 14"/>
          <p:cNvSpPr>
            <a:spLocks noChangeShapeType="1"/>
          </p:cNvSpPr>
          <p:nvPr/>
        </p:nvSpPr>
        <p:spPr bwMode="auto">
          <a:xfrm>
            <a:off x="4067175" y="3789363"/>
            <a:ext cx="3097213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z="3000" b="0" u="sng" smtClean="0"/>
              <a:t>Výše pojistného pro osobu samostatně výdělečně činnou</a:t>
            </a:r>
          </a:p>
        </p:txBody>
      </p:sp>
      <p:sp>
        <p:nvSpPr>
          <p:cNvPr id="10243" name="Rectangle 4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cs-CZ" sz="2600" dirty="0" smtClean="0"/>
              <a:t>vypočítá se z vyměřovacího základu = daňového základu * 50%</a:t>
            </a:r>
          </a:p>
          <a:p>
            <a:pPr eaLnBrk="1" hangingPunct="1"/>
            <a:r>
              <a:rPr lang="cs-CZ" sz="2600" dirty="0" smtClean="0"/>
              <a:t>přehled o příjmech a výdajích – každý rok do 30. dubna</a:t>
            </a:r>
          </a:p>
          <a:p>
            <a:pPr eaLnBrk="1" hangingPunct="1"/>
            <a:r>
              <a:rPr lang="cs-CZ" sz="2600" dirty="0" smtClean="0"/>
              <a:t>během roku se platí důchodové (sociální) pojištění formou pravidelných měsíčních záloh</a:t>
            </a:r>
          </a:p>
          <a:p>
            <a:pPr eaLnBrk="1" hangingPunct="1"/>
            <a:r>
              <a:rPr lang="cs-CZ" sz="2600" dirty="0" smtClean="0"/>
              <a:t>do 30. dubna musí všechny OSVČ (bez daňového poradce) odevzdat Přehled o příjmech a výdajích, kde se vypočítá celkové pojistné za předchozí kalendářní rok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122238"/>
            <a:ext cx="7543800" cy="555625"/>
          </a:xfrm>
        </p:spPr>
        <p:txBody>
          <a:bodyPr anchor="ctr"/>
          <a:lstStyle/>
          <a:p>
            <a:pPr eaLnBrk="1" hangingPunct="1"/>
            <a:r>
              <a:rPr lang="cs-CZ" sz="3200" b="0" smtClean="0"/>
              <a:t>Sazby soc. pojištění pro OSVČ</a:t>
            </a:r>
          </a:p>
        </p:txBody>
      </p:sp>
      <p:sp>
        <p:nvSpPr>
          <p:cNvPr id="11267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052513"/>
            <a:ext cx="8229600" cy="4968875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cs-CZ" smtClean="0"/>
              <a:t>Sazba povinného pojištění činí 29,2 % z vyměřovacího základu z toho 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611188" y="1916113"/>
            <a:ext cx="8064500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endParaRPr lang="cs-CZ" sz="2800">
              <a:latin typeface="Calibri" pitchFamily="34" charset="0"/>
            </a:endParaRPr>
          </a:p>
          <a:p>
            <a:endParaRPr lang="cs-CZ" sz="2800">
              <a:latin typeface="Calibri" pitchFamily="34" charset="0"/>
            </a:endParaRPr>
          </a:p>
          <a:p>
            <a:r>
              <a:rPr lang="cs-CZ" sz="2800">
                <a:latin typeface="Calibri" pitchFamily="34" charset="0"/>
              </a:rPr>
              <a:t> </a:t>
            </a:r>
          </a:p>
          <a:p>
            <a:pPr>
              <a:buFontTx/>
              <a:buChar char="•"/>
            </a:pPr>
            <a:endParaRPr lang="cs-CZ" sz="2800">
              <a:latin typeface="Calibri" pitchFamily="34" charset="0"/>
            </a:endParaRPr>
          </a:p>
          <a:p>
            <a:endParaRPr lang="cs-CZ" sz="2800">
              <a:latin typeface="Calibri" pitchFamily="34" charset="0"/>
            </a:endParaRPr>
          </a:p>
          <a:p>
            <a:pPr eaLnBrk="0" hangingPunct="0">
              <a:lnSpc>
                <a:spcPct val="80000"/>
              </a:lnSpc>
              <a:spcBef>
                <a:spcPct val="50000"/>
              </a:spcBef>
              <a:buFont typeface="Arial" charset="0"/>
              <a:buNone/>
            </a:pPr>
            <a:endParaRPr lang="cs-CZ" sz="3200"/>
          </a:p>
        </p:txBody>
      </p:sp>
      <p:sp>
        <p:nvSpPr>
          <p:cNvPr id="11269" name="Obdélník 6"/>
          <p:cNvSpPr>
            <a:spLocks noChangeArrowheads="1"/>
          </p:cNvSpPr>
          <p:nvPr/>
        </p:nvSpPr>
        <p:spPr bwMode="auto">
          <a:xfrm>
            <a:off x="1258888" y="2565400"/>
            <a:ext cx="2376487" cy="1295400"/>
          </a:xfrm>
          <a:prstGeom prst="rect">
            <a:avLst/>
          </a:prstGeom>
          <a:solidFill>
            <a:schemeClr val="hlink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>
                <a:latin typeface="Calibri" pitchFamily="34" charset="0"/>
              </a:rPr>
              <a:t>Důchodové pojištění </a:t>
            </a:r>
          </a:p>
          <a:p>
            <a:pPr algn="ctr"/>
            <a:r>
              <a:rPr lang="cs-CZ">
                <a:latin typeface="Calibri" pitchFamily="34" charset="0"/>
              </a:rPr>
              <a:t>28%</a:t>
            </a:r>
          </a:p>
        </p:txBody>
      </p:sp>
      <p:sp>
        <p:nvSpPr>
          <p:cNvPr id="11270" name="Obdélník 7"/>
          <p:cNvSpPr>
            <a:spLocks noChangeArrowheads="1"/>
          </p:cNvSpPr>
          <p:nvPr/>
        </p:nvSpPr>
        <p:spPr bwMode="auto">
          <a:xfrm>
            <a:off x="5435600" y="2492375"/>
            <a:ext cx="2449513" cy="1441450"/>
          </a:xfrm>
          <a:prstGeom prst="rect">
            <a:avLst/>
          </a:prstGeom>
          <a:solidFill>
            <a:schemeClr val="hlink"/>
          </a:solidFill>
          <a:ln w="25400" algn="ctr">
            <a:solidFill>
              <a:srgbClr val="385D8A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>
                <a:latin typeface="Calibri" pitchFamily="34" charset="0"/>
              </a:rPr>
              <a:t>Příspěvek na státní politiku zaměstnanosti</a:t>
            </a:r>
          </a:p>
          <a:p>
            <a:pPr algn="ctr"/>
            <a:r>
              <a:rPr lang="cs-CZ">
                <a:latin typeface="Calibri" pitchFamily="34" charset="0"/>
              </a:rPr>
              <a:t>1,2%</a:t>
            </a:r>
          </a:p>
        </p:txBody>
      </p:sp>
      <p:sp>
        <p:nvSpPr>
          <p:cNvPr id="11271" name="Line 7"/>
          <p:cNvSpPr>
            <a:spLocks noChangeShapeType="1"/>
          </p:cNvSpPr>
          <p:nvPr/>
        </p:nvSpPr>
        <p:spPr bwMode="auto">
          <a:xfrm flipH="1">
            <a:off x="2268538" y="2133600"/>
            <a:ext cx="237490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1272" name="Line 8"/>
          <p:cNvSpPr>
            <a:spLocks noChangeShapeType="1"/>
          </p:cNvSpPr>
          <p:nvPr/>
        </p:nvSpPr>
        <p:spPr bwMode="auto">
          <a:xfrm>
            <a:off x="4643438" y="2133600"/>
            <a:ext cx="2376487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1273" name="Text Box 10"/>
          <p:cNvSpPr txBox="1">
            <a:spLocks noChangeArrowheads="1"/>
          </p:cNvSpPr>
          <p:nvPr/>
        </p:nvSpPr>
        <p:spPr bwMode="auto">
          <a:xfrm>
            <a:off x="755650" y="4581525"/>
            <a:ext cx="777716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000"/>
              <a:t>Sazba dobrovolného  nemocenského pojištění činí 2,3 % z vyměřovacího základu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/>
          </p:cNvSpPr>
          <p:nvPr>
            <p:ph type="title" idx="4294967295"/>
          </p:nvPr>
        </p:nvSpPr>
        <p:spPr>
          <a:xfrm>
            <a:off x="468313" y="692150"/>
            <a:ext cx="7543800" cy="555625"/>
          </a:xfrm>
        </p:spPr>
        <p:txBody>
          <a:bodyPr anchor="ctr"/>
          <a:lstStyle/>
          <a:p>
            <a:pPr eaLnBrk="1" hangingPunct="1"/>
            <a:r>
              <a:rPr lang="cs-CZ" sz="3200" b="0" smtClean="0"/>
              <a:t>Pro rok 2012</a:t>
            </a:r>
          </a:p>
        </p:txBody>
      </p:sp>
      <p:sp>
        <p:nvSpPr>
          <p:cNvPr id="12291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endParaRPr lang="cs-CZ" b="1" smtClean="0"/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cs-CZ" smtClean="0"/>
              <a:t>se zvyšuje minimální povinné zálohy na sociální pojištění pro OSVČ na 1 836 Kč pro hlavní podnikatelkou činnost a pro vedlejší činnost 735 Kč za měsíc</a:t>
            </a:r>
          </a:p>
          <a:p>
            <a:pPr eaLnBrk="1" hangingPunct="1">
              <a:spcBef>
                <a:spcPct val="0"/>
              </a:spcBef>
              <a:buFontTx/>
              <a:buChar char="•"/>
            </a:pPr>
            <a:r>
              <a:rPr lang="cs-CZ" smtClean="0"/>
              <a:t>minimální dobrovolné nemocenské pojištění činí 115 Kč měsíčně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4"/>
          <p:cNvSpPr>
            <a:spLocks noGrp="1"/>
          </p:cNvSpPr>
          <p:nvPr>
            <p:ph type="title" idx="4294967295"/>
          </p:nvPr>
        </p:nvSpPr>
        <p:spPr>
          <a:xfrm>
            <a:off x="468313" y="260350"/>
            <a:ext cx="8229600" cy="1143000"/>
          </a:xfrm>
        </p:spPr>
        <p:txBody>
          <a:bodyPr anchor="ctr"/>
          <a:lstStyle/>
          <a:p>
            <a:pPr eaLnBrk="1" hangingPunct="1"/>
            <a:r>
              <a:rPr lang="cs-CZ" sz="3000" i="1" smtClean="0"/>
              <a:t>Příklad:</a:t>
            </a:r>
          </a:p>
        </p:txBody>
      </p:sp>
      <p:sp>
        <p:nvSpPr>
          <p:cNvPr id="13315" name="Rectangle 5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600" smtClean="0"/>
              <a:t>	Zaměstnavatel zaměstnává dva pracovníky. První z nich má hrubou mzdu v předchozím kalendářním měsíci ve výši 25 000 Kč a druhý 27 000 Kč.  Varianta 25% z vyměřovacího základu.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600" i="1" smtClean="0"/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600" b="1" i="1" smtClean="0"/>
              <a:t>Vypočítejte:</a:t>
            </a:r>
          </a:p>
          <a:p>
            <a:pPr marL="609600" indent="-609600" eaLnBrk="1" hangingPunct="1">
              <a:lnSpc>
                <a:spcPct val="90000"/>
              </a:lnSpc>
              <a:buFont typeface="Arial" charset="0"/>
              <a:buAutoNum type="arabicPeriod"/>
            </a:pPr>
            <a:r>
              <a:rPr lang="cs-CZ" sz="2600" smtClean="0"/>
              <a:t>Sociální pojištění, které platí zaměstnavatel za zaměstnance.</a:t>
            </a:r>
          </a:p>
          <a:p>
            <a:pPr marL="609600" indent="-609600" eaLnBrk="1" hangingPunct="1">
              <a:lnSpc>
                <a:spcPct val="90000"/>
              </a:lnSpc>
              <a:buFont typeface="Arial" charset="0"/>
              <a:buAutoNum type="arabicPeriod"/>
            </a:pPr>
            <a:r>
              <a:rPr lang="cs-CZ" sz="2600" smtClean="0"/>
              <a:t>Sociální pojištění, které je placeno ze mzdy zaměstnanců.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z="3000" i="1" smtClean="0"/>
              <a:t>Řešení</a:t>
            </a:r>
          </a:p>
        </p:txBody>
      </p:sp>
      <p:sp>
        <p:nvSpPr>
          <p:cNvPr id="14339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  <a:buFont typeface="Arial" charset="0"/>
              <a:buAutoNum type="arabicPeriod"/>
            </a:pPr>
            <a:r>
              <a:rPr lang="cs-CZ" sz="2100" smtClean="0"/>
              <a:t>Hrubá mzda celkem = 25 000 + 27 000=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smtClean="0"/>
              <a:t>					    = 52 000 Kč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smtClean="0"/>
              <a:t>	Sociální pojištění = 52 000 * 25% = 13 000 Kč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smtClean="0"/>
              <a:t>	</a:t>
            </a:r>
            <a:r>
              <a:rPr lang="cs-CZ" sz="2100" b="1" i="1" smtClean="0"/>
              <a:t>Zaměstnavatel bude muset za oba zaměstnance odvést sociální pojištění ve výši 13 000 Kč.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100" b="1" i="1" smtClean="0"/>
          </a:p>
          <a:p>
            <a:pPr marL="609600" indent="-609600" eaLnBrk="1" hangingPunct="1">
              <a:lnSpc>
                <a:spcPct val="90000"/>
              </a:lnSpc>
              <a:buFont typeface="Arial" charset="0"/>
              <a:buAutoNum type="arabicPeriod" startAt="2"/>
            </a:pPr>
            <a:r>
              <a:rPr lang="cs-CZ" sz="2100" smtClean="0"/>
              <a:t>Sociální pojištění placené z hrubé mzdy:  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smtClean="0"/>
              <a:t>        prvního zaměstnance = 25 000 *6,5% =  1 625 Kč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smtClean="0"/>
              <a:t>        druhého zaměstnance = 27 000 * 6,5% = 1 725 Kč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smtClean="0"/>
              <a:t>	</a:t>
            </a:r>
            <a:r>
              <a:rPr lang="cs-CZ" sz="2100" b="1" i="1" smtClean="0"/>
              <a:t>Z mezd zaměstnanců bude celkem odvedena částka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100" b="1" i="1" smtClean="0"/>
              <a:t>	3 380 Kč.</a:t>
            </a:r>
            <a:r>
              <a:rPr lang="cs-CZ" sz="21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5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z="3000" b="0" i="1" smtClean="0"/>
              <a:t>Zdroje informací:</a:t>
            </a:r>
          </a:p>
        </p:txBody>
      </p:sp>
      <p:sp>
        <p:nvSpPr>
          <p:cNvPr id="15363" name="Rectangle 6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cs-CZ" sz="2000" b="1" smtClean="0"/>
              <a:t>Internetové stránky Ministerstva práce a sociálních věcí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000" b="1" smtClean="0"/>
              <a:t>	</a:t>
            </a:r>
            <a:r>
              <a:rPr lang="cs-CZ" sz="2000" smtClean="0"/>
              <a:t>http://www.mpsv.cz/cs/1349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1800" smtClean="0"/>
              <a:t>      </a:t>
            </a:r>
            <a:endParaRPr lang="cs-CZ" sz="1800" u="sng" smtClean="0"/>
          </a:p>
          <a:p>
            <a:pPr eaLnBrk="1" hangingPunct="1"/>
            <a:r>
              <a:rPr lang="cs-CZ" sz="2000" b="1" smtClean="0"/>
              <a:t>Internetové stránky České správy sociálního  zabezpečení</a:t>
            </a:r>
            <a:r>
              <a:rPr lang="cs-CZ" sz="2000" smtClean="0"/>
              <a:t>  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1800" smtClean="0"/>
              <a:t>	</a:t>
            </a:r>
            <a:r>
              <a:rPr lang="cs-CZ" sz="2000" smtClean="0"/>
              <a:t>http://www.cssz.cz/cz/pojistne-na-socialni-zabezpeceni</a:t>
            </a:r>
          </a:p>
          <a:p>
            <a:pPr eaLnBrk="1" hangingPunct="1"/>
            <a:endParaRPr lang="cs-CZ" sz="2000" b="1" smtClean="0"/>
          </a:p>
          <a:p>
            <a:pPr eaLnBrk="1" hangingPunct="1"/>
            <a:r>
              <a:rPr lang="cs-CZ" sz="2000" b="1" smtClean="0"/>
              <a:t>Zákon č. 589/1992 Sb., o pojistném na sociální zabezpečení a příspěvek na státní politiku zaměstnanosti</a:t>
            </a:r>
            <a:r>
              <a:rPr lang="cs-CZ" sz="2000" smtClean="0"/>
              <a:t>,</a:t>
            </a:r>
            <a:r>
              <a:rPr lang="cs-CZ" sz="2000" b="1" smtClean="0"/>
              <a:t> </a:t>
            </a:r>
            <a:r>
              <a:rPr lang="cs-CZ" sz="2000" smtClean="0"/>
              <a:t>ve znění platných předpisů 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600" smtClean="0"/>
              <a:t>	</a:t>
            </a:r>
            <a:r>
              <a:rPr lang="cs-CZ" sz="2000" smtClean="0"/>
              <a:t>http://business.center.cz/business/pravo/zakony/socialni-zabezpeceni-pojistne/uvod.aspx</a:t>
            </a:r>
          </a:p>
          <a:p>
            <a:pPr eaLnBrk="1" hangingPunct="1"/>
            <a:r>
              <a:rPr lang="cs-CZ" sz="2000" b="1" smtClean="0"/>
              <a:t>Vlastní 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íť">
  <a:themeElements>
    <a:clrScheme name="Síť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385</TotalTime>
  <Words>421</Words>
  <Application>Microsoft Office PowerPoint</Application>
  <PresentationFormat>Předvádění na obrazovce (4:3)</PresentationFormat>
  <Paragraphs>113</Paragraphs>
  <Slides>12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Calibri</vt:lpstr>
      <vt:lpstr>Wingdings</vt:lpstr>
      <vt:lpstr>Times New Roman</vt:lpstr>
      <vt:lpstr>Motiv sady Office</vt:lpstr>
      <vt:lpstr>Síť</vt:lpstr>
      <vt:lpstr>Snímek 1</vt:lpstr>
      <vt:lpstr>Pojistné na sociální zabezpečení</vt:lpstr>
      <vt:lpstr>Snímek 3</vt:lpstr>
      <vt:lpstr>Výše pojistného pro zaměstnavatele </vt:lpstr>
      <vt:lpstr>Snímek 5</vt:lpstr>
      <vt:lpstr>Výše pojistného pro zaměstnance</vt:lpstr>
      <vt:lpstr>Výše pojistného pro osobu samostatně výdělečně činnou</vt:lpstr>
      <vt:lpstr>Sazby soc. pojištění pro OSVČ</vt:lpstr>
      <vt:lpstr>Pro rok 2012</vt:lpstr>
      <vt:lpstr>Příklad:</vt:lpstr>
      <vt:lpstr>Řešení</vt:lpstr>
      <vt:lpstr>Zdroje informací:</vt:lpstr>
    </vt:vector>
  </TitlesOfParts>
  <Company>Ministerstvo školství, mládeže a tělovýchovy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machackova petra</dc:creator>
  <cp:lastModifiedBy>Dum</cp:lastModifiedBy>
  <cp:revision>43</cp:revision>
  <dcterms:created xsi:type="dcterms:W3CDTF">2010-09-06T12:21:50Z</dcterms:created>
  <dcterms:modified xsi:type="dcterms:W3CDTF">2014-03-23T10:32:39Z</dcterms:modified>
</cp:coreProperties>
</file>