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49" r:id="rId2"/>
  </p:sldMasterIdLst>
  <p:notesMasterIdLst>
    <p:notesMasterId r:id="rId12"/>
  </p:notesMasterIdLst>
  <p:handoutMasterIdLst>
    <p:handoutMasterId r:id="rId13"/>
  </p:handoutMasterIdLst>
  <p:sldIdLst>
    <p:sldId id="259" r:id="rId3"/>
    <p:sldId id="260" r:id="rId4"/>
    <p:sldId id="261" r:id="rId5"/>
    <p:sldId id="262" r:id="rId6"/>
    <p:sldId id="263" r:id="rId7"/>
    <p:sldId id="264" r:id="rId8"/>
    <p:sldId id="265" r:id="rId9"/>
    <p:sldId id="267" r:id="rId10"/>
    <p:sldId id="268" r:id="rId11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EE6E6"/>
    <a:srgbClr val="4782A7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47" autoAdjust="0"/>
    <p:restoredTop sz="9466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3126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8F3E9486-5992-4E46-9EFF-C49A606609BF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fld id="{18CA5EFC-CE5A-4C38-B357-AC81733465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4DF5649-A7C8-4D5E-A4D1-6377EA33A6EC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itchFamily="34" charset="0"/>
              </a:defRPr>
            </a:lvl1pPr>
          </a:lstStyle>
          <a:p>
            <a:pPr>
              <a:defRPr/>
            </a:pPr>
            <a:fld id="{E4535ED5-2883-47F5-A4CA-2B5E25319D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5145ECAE-0AC9-4CBE-883F-ABD6906C74B6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5E002C99-008C-428F-8514-4E7D1CDC4B66}" type="slidenum">
              <a:rPr lang="cs-CZ" smtClean="0"/>
              <a:pPr/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5A3C5-8F35-4118-AF17-ECF600E79D9C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82F52F-E346-4B57-A1F8-F7621D6D9A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467518-A381-468D-B856-6608FE763EBA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44CFEF-B3BE-4EBE-A8BE-2AF2C756B9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1BE5F2-6C1E-4391-A957-215BAD769DED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63165F-4AB7-479D-B37F-FA92AD3286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17469A-77F8-4EE2-8C38-7A2596D3210C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5E6C52-69A3-4EBE-A6FA-CD0B94E05F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6E727-436D-46B5-AE62-61183F7DF30A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56F93E-7CBF-4774-9218-E251768F18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C2B204-3CA1-409B-8DCE-021EA9C9EC21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58B824-AA69-42D9-92D2-DF2EE26F55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8957AF-8EB7-43F5-8C02-1FE14166EA01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370660-D479-466A-AE83-28E6DA9F4A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BB154-4308-4C71-8C11-879612396837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0F5601-D529-4D86-99D9-80C952225B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7FBAEE-FF29-42CB-BE2E-58C5A9C9355F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2C50EF-16F9-4137-A63D-1789715EA0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B32A26-52CC-4005-BBE7-15E43E81FFCD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FF707C-CF08-4E43-A649-017CC18E39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093625-C353-4B57-A559-E5B8C6ED5469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8137A4-09B9-4097-8C9E-6760962F6B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45F15A-52F0-4B04-9D95-7FB64D499E5A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978257-1913-4597-9BCE-72E1D20239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pPr lvl="0"/>
            <a:r>
              <a:rPr lang="cs-CZ" altLang="en-US" noProof="0" smtClean="0"/>
              <a:t>Klepnutím lze upravit styl předlohy nadpisů.</a:t>
            </a:r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anose="05000000000000000000" pitchFamily="2" charset="2"/>
              <a:buNone/>
              <a:defRPr sz="3200"/>
            </a:lvl1pPr>
          </a:lstStyle>
          <a:p>
            <a:pPr lvl="0"/>
            <a:r>
              <a:rPr lang="cs-CZ" altLang="en-US" noProof="0" smtClean="0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133FE7-C850-4A97-80C4-A4E23BD275E6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9AA8AD-C60C-4E0A-909A-53DC50AC7494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4F5C1B-032E-49B3-BC41-65BB5342F8F4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D49497-9DDB-4351-B303-A2DD1612B049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3887E3-1472-4D53-BE61-DF824FC54246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697180-0D45-447C-83BA-0C20D2571FC1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B6D28B-C152-4F52-A8C1-602201166F55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CCAE8F-C022-4C10-B7DD-9123DFA3CBC8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73B2B2-526B-4A0A-885D-C66F63F4F659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4567F7-FED1-44CE-BABC-BA4D796421F1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7B3404-0804-48F4-B889-219E616B1751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12BC2A-4875-4E78-AE8E-36CBB7980AB3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E187A9-9FAF-4512-AE57-0E9C14960133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08E2DB-8CED-4514-ADEC-D14798C5F805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BFE275-9F8A-48B0-90C0-62FFC8C883EB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85F642-DB90-4F93-9AA2-5FF16CAD81D0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8B8B03-10A1-4A45-8271-8A50C7D0692D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B24FF5-9865-4B07-B7A1-4358ACAAB0FA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1CB63C-CEB1-498F-AE53-B959DAD8B905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A2BC84-05A2-4634-B8C5-05C72E933237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7C5509-6908-4ABA-BAB1-6B596C6FB736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0426D3-CCA5-465E-96AB-7D1B9D68F1E5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4D6418C-AF67-42D4-9A6A-224EC58FA200}" type="datetime1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pPr>
              <a:defRPr/>
            </a:pPr>
            <a:fld id="{B4D543EC-BA0D-4248-9DBF-8000C5A3E8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  <p:sldLayoutId id="2147483757" r:id="rId12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 předlohy nadpisů.</a:t>
            </a: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en-US" smtClean="0"/>
              <a:t>Klepnutím lze upravit styly předlohy textu.</a:t>
            </a:r>
          </a:p>
          <a:p>
            <a:pPr lvl="1"/>
            <a:r>
              <a:rPr lang="cs-CZ" altLang="en-US" smtClean="0"/>
              <a:t>Druhá úroveň</a:t>
            </a:r>
          </a:p>
          <a:p>
            <a:pPr lvl="2"/>
            <a:r>
              <a:rPr lang="cs-CZ" altLang="en-US" smtClean="0"/>
              <a:t>Třetí úroveň</a:t>
            </a:r>
          </a:p>
          <a:p>
            <a:pPr lvl="3"/>
            <a:r>
              <a:rPr lang="cs-CZ" altLang="en-US" smtClean="0"/>
              <a:t>Čtvrtá úroveň</a:t>
            </a:r>
          </a:p>
          <a:p>
            <a:pPr lvl="4"/>
            <a:r>
              <a:rPr lang="cs-CZ" altLang="en-US" smtClean="0"/>
              <a:t>Pátá úroveň</a:t>
            </a:r>
          </a:p>
        </p:txBody>
      </p:sp>
      <p:sp>
        <p:nvSpPr>
          <p:cNvPr id="28677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EBE2E92E-40A0-4FDD-BBCA-8B27567D4140}" type="datetime1">
              <a:rPr lang="cs-CZ"/>
              <a:pPr>
                <a:defRPr/>
              </a:pPr>
              <a:t>23.3.2014</a:t>
            </a:fld>
            <a:endParaRPr lang="cs-CZ" altLang="en-US"/>
          </a:p>
        </p:txBody>
      </p:sp>
      <p:sp>
        <p:nvSpPr>
          <p:cNvPr id="28678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0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28679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000"/>
            </a:lvl1pPr>
          </a:lstStyle>
          <a:p>
            <a:pPr>
              <a:defRPr/>
            </a:pPr>
            <a:fld id="{7C07C49C-3575-48F3-9ACE-4E223734258A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  <p:grpSp>
        <p:nvGrpSpPr>
          <p:cNvPr id="2056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2057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58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59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7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60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61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62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7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63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7" cy="7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64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65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7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66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7" cy="7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67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7" cy="7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68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69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70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71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7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72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7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73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74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75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7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76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7" cy="8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77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78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79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80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7" cy="79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81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7" cy="79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82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83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84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7" cy="7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85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7" cy="77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86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  <p:sp>
          <p:nvSpPr>
            <p:cNvPr id="2087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7" cy="80"/>
            </a:xfrm>
            <a:prstGeom prst="ellipse">
              <a:avLst/>
            </a:prstGeom>
            <a:solidFill>
              <a:schemeClr val="folHlink"/>
            </a:solidFill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endParaRPr lang="cs-CZ" smtClean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409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181" name="Group 37"/>
          <p:cNvGraphicFramePr>
            <a:graphicFrameLocks noGrp="1"/>
          </p:cNvGraphicFramePr>
          <p:nvPr/>
        </p:nvGraphicFramePr>
        <p:xfrm>
          <a:off x="1258888" y="2133600"/>
          <a:ext cx="6697662" cy="4178306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21" marB="45721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21" marB="45721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21" marB="45721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marT="45721" marB="45721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marT="45721" marB="45721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Dávky nemocenského pojištění - peněžitá pomoc </a:t>
                      </a:r>
                      <a:b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</a:b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 mateřství</a:t>
                      </a:r>
                    </a:p>
                  </a:txBody>
                  <a:tcPr marT="45721" marB="45721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21" marB="45721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Ing. Eva Hradilová</a:t>
                      </a:r>
                    </a:p>
                  </a:txBody>
                  <a:tcPr marT="45721" marB="45721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21" marB="45721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Sociální zabezpečení pro 3. ročník SOŠ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T="45721" marB="45721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21" marB="45721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 SOŠ</a:t>
                      </a:r>
                    </a:p>
                  </a:txBody>
                  <a:tcPr marT="45721" marB="45721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21" marB="45721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Listopad 2012</a:t>
                      </a:r>
                    </a:p>
                  </a:txBody>
                  <a:tcPr marT="45721" marB="45721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21" marB="45721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Materiál představuje žákům  dávku peněžité pomoci v mateřství a způsob výpočtu této dávky</a:t>
                      </a:r>
                    </a:p>
                  </a:txBody>
                  <a:tcPr marT="45721" marB="45721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T="45721" marB="45721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Presentace + příklad k procvičení </a:t>
                      </a:r>
                    </a:p>
                  </a:txBody>
                  <a:tcPr marT="45721" marB="45721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 idx="4294967295"/>
          </p:nvPr>
        </p:nvSpPr>
        <p:spPr>
          <a:xfrm>
            <a:off x="457200" y="122238"/>
            <a:ext cx="7543800" cy="1125537"/>
          </a:xfrm>
          <a:ln>
            <a:solidFill>
              <a:schemeClr val="bg1"/>
            </a:solidFill>
          </a:ln>
        </p:spPr>
        <p:txBody>
          <a:bodyPr anchor="ctr"/>
          <a:lstStyle/>
          <a:p>
            <a:pPr eaLnBrk="1" hangingPunct="1"/>
            <a:r>
              <a:rPr lang="cs-CZ" sz="3000" b="0" smtClean="0"/>
              <a:t>Peněžitá pomoc v mateřství od roku 2012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88" y="1785938"/>
            <a:ext cx="8229600" cy="28575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>
          <a:xfrm>
            <a:off x="142875" y="5072063"/>
            <a:ext cx="8786813" cy="1649412"/>
          </a:xfrm>
          <a:ln>
            <a:solidFill>
              <a:schemeClr val="bg1"/>
            </a:solidFill>
          </a:ln>
          <a:extLst>
            <a:ext uri="{909E8E84-426E-40DD-AFC4-6F175D3DCCD1}"/>
            <a:ext uri="{AF507438-7753-43E0-B8FC-AC1667EBCBE1}"/>
          </a:extLst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125" name="Zástupný symbol pro obsah 1"/>
          <p:cNvSpPr>
            <a:spLocks noGrp="1"/>
          </p:cNvSpPr>
          <p:nvPr>
            <p:ph idx="4294967295"/>
          </p:nvPr>
        </p:nvSpPr>
        <p:spPr>
          <a:xfrm>
            <a:off x="457200" y="1484313"/>
            <a:ext cx="8229600" cy="4641850"/>
          </a:xfrm>
        </p:spPr>
        <p:txBody>
          <a:bodyPr/>
          <a:lstStyle/>
          <a:p>
            <a:pPr eaLnBrk="1" hangingPunct="1"/>
            <a:r>
              <a:rPr lang="cs-CZ" sz="1900" b="1" smtClean="0"/>
              <a:t>Nárok na dávku má pojištěnec, který se </a:t>
            </a:r>
            <a:r>
              <a:rPr lang="cs-CZ" sz="1900" smtClean="0"/>
              <a:t>účastní na nemocenském pojištění nebo ochranná lhůta a v posledních dvou letech před tímto dnem musí trvat po dobu aspoň 270 dnů, u OSVČ po dobu aspoň 180 kalendářních dnů v posledním roce přede dnem počátku podpůrčí doby a který je:</a:t>
            </a:r>
          </a:p>
          <a:p>
            <a:pPr lvl="1" eaLnBrk="1" hangingPunct="1"/>
            <a:r>
              <a:rPr lang="cs-CZ" sz="2000" smtClean="0"/>
              <a:t>pojištěnka, která porodila dítě</a:t>
            </a:r>
          </a:p>
          <a:p>
            <a:pPr lvl="1" eaLnBrk="1" hangingPunct="1"/>
            <a:r>
              <a:rPr lang="cs-CZ" sz="2000" smtClean="0"/>
              <a:t>pojištěnec, který převzal dítě do péče nahrazující péči rodičů</a:t>
            </a:r>
          </a:p>
          <a:p>
            <a:pPr lvl="1" eaLnBrk="1" hangingPunct="1"/>
            <a:r>
              <a:rPr lang="cs-CZ" sz="2000" smtClean="0"/>
              <a:t>pojištěnec, který pečuje o dítě a je otcem dítěte nebo manželem ženy, která  dítě porodila, ale nemůže se o něj starat z důvodů např. dlouhodobé nemoci</a:t>
            </a:r>
          </a:p>
          <a:p>
            <a:pPr lvl="1" eaLnBrk="1" hangingPunct="1"/>
            <a:r>
              <a:rPr lang="cs-CZ" sz="2000" smtClean="0"/>
              <a:t>pojištěnec, který pečuje o dítě, jehož matka zemřela</a:t>
            </a:r>
          </a:p>
          <a:p>
            <a:pPr lvl="1" eaLnBrk="1" hangingPunct="1"/>
            <a:r>
              <a:rPr lang="cs-CZ" sz="2000" smtClean="0"/>
              <a:t>pojištěnec, který pečuje o dítě a je otcem dítěte nebo manželem ženy, která  dítě porodila, a s ženou uzavřel písemnou dohodu o péči o dítě</a:t>
            </a:r>
          </a:p>
          <a:p>
            <a:pPr lvl="1" eaLnBrk="1" hangingPunct="1">
              <a:buFont typeface="Wingdings" pitchFamily="2" charset="2"/>
              <a:buNone/>
            </a:pPr>
            <a:endParaRPr lang="cs-CZ" sz="2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125538"/>
            <a:ext cx="8229600" cy="5000625"/>
          </a:xfrm>
        </p:spPr>
        <p:txBody>
          <a:bodyPr/>
          <a:lstStyle/>
          <a:p>
            <a:pPr eaLnBrk="1" hangingPunct="1"/>
            <a:r>
              <a:rPr lang="cs-CZ" sz="2000" b="1" smtClean="0"/>
              <a:t>Podpůrčí doba je celkem</a:t>
            </a:r>
            <a:r>
              <a:rPr lang="cs-CZ" sz="2000" smtClean="0"/>
              <a:t>:</a:t>
            </a:r>
          </a:p>
          <a:p>
            <a:pPr lvl="1" eaLnBrk="1" hangingPunct="1"/>
            <a:r>
              <a:rPr lang="cs-CZ" sz="2000" smtClean="0"/>
              <a:t>28 týdnů v případě pojištěnky, která porodila jedno dítě</a:t>
            </a:r>
          </a:p>
          <a:p>
            <a:pPr lvl="1" eaLnBrk="1" hangingPunct="1"/>
            <a:r>
              <a:rPr lang="cs-CZ" sz="2000" smtClean="0"/>
              <a:t>37 týdnů v případě pojištěnky, která porodila zároveň dvě a více dětí</a:t>
            </a:r>
          </a:p>
          <a:p>
            <a:pPr lvl="1" eaLnBrk="1" hangingPunct="1"/>
            <a:r>
              <a:rPr lang="cs-CZ" sz="2000" smtClean="0"/>
              <a:t>22 týdnů u ostatních případů (pečuje-li v ostatních případech osoba po 22 týdnech aspoň o dvě děti je podpůrčí doba 31 týdnů) </a:t>
            </a:r>
          </a:p>
          <a:p>
            <a:pPr eaLnBrk="1" hangingPunct="1"/>
            <a:r>
              <a:rPr lang="cs-CZ" sz="2000" smtClean="0"/>
              <a:t>Počátek podpůrčí doby je od počátku osmého týdne do počátku šestého týdne před očekávaným dnem porodu</a:t>
            </a:r>
          </a:p>
          <a:p>
            <a:pPr eaLnBrk="1" hangingPunct="1"/>
            <a:r>
              <a:rPr lang="cs-CZ" sz="2000" smtClean="0"/>
              <a:t>Zákon </a:t>
            </a:r>
            <a:r>
              <a:rPr lang="cs-CZ" sz="2000" b="1" smtClean="0"/>
              <a:t>umožňuje střídání matky dítěte s jejím manželem či otcem dítěte v péči o dítě:</a:t>
            </a:r>
          </a:p>
          <a:p>
            <a:pPr lvl="1" eaLnBrk="1" hangingPunct="1"/>
            <a:r>
              <a:rPr lang="cs-CZ" sz="1600" smtClean="0"/>
              <a:t>a to na základě písemné dohody</a:t>
            </a:r>
          </a:p>
          <a:p>
            <a:pPr lvl="1" eaLnBrk="1" hangingPunct="1"/>
            <a:r>
              <a:rPr lang="cs-CZ" sz="1600" smtClean="0"/>
              <a:t>každý z nich má při této péči o dítě nárok na výplatu peněžité pomoci v mateřství </a:t>
            </a:r>
          </a:p>
          <a:p>
            <a:pPr lvl="1" eaLnBrk="1" hangingPunct="1"/>
            <a:r>
              <a:rPr lang="cs-CZ" sz="1600" smtClean="0"/>
              <a:t>střídání se umožňuje od počátku 7. týdne ode dne porodu a četnost střídání omezena není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sz="3000" b="0" smtClean="0"/>
              <a:t>Výpočet peněžité pomoci v mateřství</a:t>
            </a:r>
          </a:p>
        </p:txBody>
      </p:sp>
      <p:sp>
        <p:nvSpPr>
          <p:cNvPr id="7171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747838"/>
            <a:ext cx="8229600" cy="4383087"/>
          </a:xfrm>
        </p:spPr>
        <p:txBody>
          <a:bodyPr/>
          <a:lstStyle/>
          <a:p>
            <a:pPr eaLnBrk="1" hangingPunct="1"/>
            <a:r>
              <a:rPr lang="cs-CZ" sz="1900" b="1" i="1" smtClean="0"/>
              <a:t>1. Krok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600" smtClean="0"/>
              <a:t>	</a:t>
            </a:r>
            <a:r>
              <a:rPr lang="cs-CZ" sz="1900" smtClean="0"/>
              <a:t>Výpočet průměrné mzdy  z 12 předchozích kalendářních měsíců přepočteno na jeden kalendářní den = neredukovaný denní vyměřovací základ</a:t>
            </a:r>
          </a:p>
          <a:p>
            <a:pPr eaLnBrk="1" hangingPunct="1"/>
            <a:endParaRPr lang="cs-CZ" sz="1900" smtClean="0"/>
          </a:p>
          <a:p>
            <a:pPr eaLnBrk="1" hangingPunct="1">
              <a:buFont typeface="Wingdings" pitchFamily="2" charset="2"/>
              <a:buNone/>
            </a:pPr>
            <a:r>
              <a:rPr lang="cs-CZ" sz="1900" b="1" i="1" smtClean="0"/>
              <a:t>	</a:t>
            </a:r>
            <a:r>
              <a:rPr lang="cs-CZ" sz="1900" b="1" i="1" u="sng" smtClean="0"/>
              <a:t>neredukovaný denní vyměřovací základ</a:t>
            </a:r>
            <a:r>
              <a:rPr lang="cs-CZ" sz="1900" smtClean="0"/>
              <a:t> =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1900" b="1" i="1" smtClean="0"/>
              <a:t>	</a:t>
            </a:r>
            <a:r>
              <a:rPr lang="el-GR" sz="1900" b="1" i="1" smtClean="0"/>
              <a:t>Σ</a:t>
            </a:r>
            <a:r>
              <a:rPr lang="cs-CZ" sz="1900" b="1" i="1" smtClean="0"/>
              <a:t> (hrubá mzda za kalendářní měsíc 1 až 12 v předchozím období)/ 365 kalendářních dnů</a:t>
            </a:r>
            <a:endParaRPr lang="el-GR" sz="1900" b="1" i="1" smtClean="0"/>
          </a:p>
          <a:p>
            <a:pPr eaLnBrk="1" hangingPunct="1"/>
            <a:endParaRPr lang="cs-CZ" sz="19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57200" y="765175"/>
            <a:ext cx="4038600" cy="5360988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z="2000" b="1" i="1" dirty="0" smtClean="0"/>
              <a:t>2. Krok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200" dirty="0" smtClean="0"/>
              <a:t>	</a:t>
            </a:r>
            <a:r>
              <a:rPr lang="cs-CZ" sz="2000" u="sng" dirty="0" smtClean="0"/>
              <a:t>Redukce neredukovaného denního vyměřovacího základu</a:t>
            </a:r>
            <a:r>
              <a:rPr lang="cs-CZ" sz="2000" dirty="0" smtClean="0"/>
              <a:t> podle redukčních hranic.</a:t>
            </a:r>
            <a:r>
              <a:rPr lang="cs-CZ" sz="2200" dirty="0" smtClean="0"/>
              <a:t> </a:t>
            </a:r>
          </a:p>
          <a:p>
            <a:pPr eaLnBrk="1" hangingPunct="1"/>
            <a:r>
              <a:rPr lang="cs-CZ" sz="2000" dirty="0" smtClean="0"/>
              <a:t>Z hodnoty neredukovaného denního vyměřovacího základu do výše první redukční hranice se uvažuje 100 %, z částky mezi první a druhou redukční hranicí 60 %,   z částky mezi druhou a třetí redukční hranicí jen 30 % a nad hodnotou třetí redukční hranice </a:t>
            </a:r>
            <a:r>
              <a:rPr lang="cs-CZ" sz="2000" dirty="0" smtClean="0"/>
              <a:t>se </a:t>
            </a:r>
            <a:r>
              <a:rPr lang="cs-CZ" sz="2000" dirty="0" smtClean="0"/>
              <a:t>nezapočítává nic. Vypočtené hodnoty se sečtou.</a:t>
            </a:r>
          </a:p>
        </p:txBody>
      </p:sp>
      <p:graphicFrame>
        <p:nvGraphicFramePr>
          <p:cNvPr id="6175" name="Group 31"/>
          <p:cNvGraphicFramePr>
            <a:graphicFrameLocks noGrp="1"/>
          </p:cNvGraphicFramePr>
          <p:nvPr>
            <p:ph sz="half" idx="4294967295"/>
          </p:nvPr>
        </p:nvGraphicFramePr>
        <p:xfrm>
          <a:off x="4427538" y="2333625"/>
          <a:ext cx="4258816" cy="3754504"/>
        </p:xfrm>
        <a:graphic>
          <a:graphicData uri="http://schemas.openxmlformats.org/drawingml/2006/table">
            <a:tbl>
              <a:tblPr/>
              <a:tblGrid>
                <a:gridCol w="1348929"/>
                <a:gridCol w="1673225"/>
                <a:gridCol w="1236662"/>
              </a:tblGrid>
              <a:tr h="86860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Redukční hranice </a:t>
                      </a:r>
                    </a:p>
                  </a:txBody>
                  <a:tcPr marT="45716" marB="4571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782A7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Denní vyměřovací základ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782A7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Výše redukce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782A7"/>
                    </a:solidFill>
                  </a:tcPr>
                </a:tc>
              </a:tr>
              <a:tr h="715902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první</a:t>
                      </a:r>
                    </a:p>
                  </a:txBody>
                  <a:tcPr marT="45716" marB="4571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E6E6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do 838 Kč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E6E6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100 %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E6E6"/>
                    </a:solidFill>
                  </a:tcPr>
                </a:tc>
              </a:tr>
              <a:tr h="72383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druhá</a:t>
                      </a:r>
                    </a:p>
                  </a:txBody>
                  <a:tcPr marT="45716" marB="4571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E6E6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od 838 do 1257 Kč   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E6E6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60 %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E6E6"/>
                    </a:solidFill>
                  </a:tcPr>
                </a:tc>
              </a:tr>
              <a:tr h="72383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třetí</a:t>
                      </a:r>
                    </a:p>
                  </a:txBody>
                  <a:tcPr marT="45716" marB="4571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E6E6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od 1257 do 2514 Kč 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E6E6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30 %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E6E6"/>
                    </a:solidFill>
                  </a:tcPr>
                </a:tc>
              </a:tr>
              <a:tr h="722252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endParaRPr kumimoji="0" lang="cs-CZ" sz="17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16" marB="45716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E6E6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nad 2514   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E6E6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defRPr sz="26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398463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defRPr sz="22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449263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defRPr sz="21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611188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7747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7747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Tx/>
                        <a:buNone/>
                        <a:tabLst/>
                      </a:pPr>
                      <a:r>
                        <a:rPr kumimoji="0" lang="cs-CZ" sz="17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Nebere se v úvahu</a:t>
                      </a:r>
                    </a:p>
                  </a:txBody>
                  <a:tcPr marT="45716" marB="45716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E6E6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765175"/>
            <a:ext cx="8229600" cy="5360988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z="1900" b="1" i="1" smtClean="0"/>
              <a:t>3. Krok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1900" smtClean="0"/>
              <a:t>	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r>
              <a:rPr lang="cs-CZ" sz="1900" smtClean="0"/>
              <a:t>	Výpočet </a:t>
            </a:r>
            <a:r>
              <a:rPr lang="cs-CZ" sz="1900" u="sng" smtClean="0"/>
              <a:t>denní výše peněžité pomoci v mateřství </a:t>
            </a:r>
            <a:r>
              <a:rPr lang="cs-CZ" sz="1900" smtClean="0"/>
              <a:t>se rovná součinu redukovaného vyměřovacího základu a 70%. Částka vyjde v Kč a zaokrouhluje se na celé koruny nahoru.</a:t>
            </a:r>
          </a:p>
          <a:p>
            <a:pPr eaLnBrk="1" hangingPunct="1">
              <a:spcBef>
                <a:spcPct val="0"/>
              </a:spcBef>
            </a:pPr>
            <a:endParaRPr lang="cs-CZ" sz="1900" smtClean="0"/>
          </a:p>
          <a:p>
            <a:pPr eaLnBrk="1" hangingPunct="1">
              <a:buFont typeface="Wingdings" pitchFamily="2" charset="2"/>
              <a:buNone/>
            </a:pPr>
            <a:r>
              <a:rPr lang="cs-CZ" sz="1900" b="1" i="1" smtClean="0"/>
              <a:t>	Denní výše peněžité pomoci v mateřství= denní vyměřovací základ * 70 %</a:t>
            </a:r>
          </a:p>
          <a:p>
            <a:pPr eaLnBrk="1" hangingPunct="1">
              <a:buFont typeface="Wingdings" pitchFamily="2" charset="2"/>
              <a:buNone/>
            </a:pPr>
            <a:endParaRPr lang="cs-CZ" sz="1900" smtClean="0"/>
          </a:p>
          <a:p>
            <a:pPr eaLnBrk="1" hangingPunct="1">
              <a:buFont typeface="Wingdings" pitchFamily="2" charset="2"/>
              <a:buNone/>
            </a:pPr>
            <a:r>
              <a:rPr lang="cs-CZ" sz="1900" b="1" i="1" smtClean="0"/>
              <a:t>4. Krok</a:t>
            </a:r>
            <a:endParaRPr lang="cs-CZ" sz="1900" smtClean="0"/>
          </a:p>
          <a:p>
            <a:pPr eaLnBrk="1" hangingPunct="1">
              <a:buFont typeface="Wingdings" pitchFamily="2" charset="2"/>
              <a:buNone/>
            </a:pPr>
            <a:r>
              <a:rPr lang="cs-CZ" sz="1900" smtClean="0"/>
              <a:t>	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r>
              <a:rPr lang="cs-CZ" sz="1900" smtClean="0"/>
              <a:t>	Výpočet </a:t>
            </a:r>
            <a:r>
              <a:rPr lang="cs-CZ" sz="1900" u="sng" smtClean="0"/>
              <a:t>pěněžité pomoci v mateřství celkem</a:t>
            </a:r>
            <a:r>
              <a:rPr lang="cs-CZ" sz="1900" smtClean="0"/>
              <a:t> je součinem denní částky a počtu dní, kdy pojištěnci náleží tato dávka,  tj. např. 28 týdnů (28 * 7  dní)</a:t>
            </a:r>
            <a:endParaRPr lang="cs-CZ" sz="1900" b="1" i="1" smtClean="0"/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r>
              <a:rPr lang="cs-CZ" sz="1900" b="1" i="1" smtClean="0"/>
              <a:t>	</a:t>
            </a:r>
          </a:p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r>
              <a:rPr lang="cs-CZ" sz="1900" b="1" i="1" smtClean="0"/>
              <a:t>	Peněžitá pomoc v mateřství celkem = denní výše peněžité pomoci v mateřství * počet dní nároku na dávku</a:t>
            </a:r>
            <a:endParaRPr lang="cs-CZ" sz="1900" smtClean="0"/>
          </a:p>
          <a:p>
            <a:pPr eaLnBrk="1" hangingPunct="1">
              <a:buFontTx/>
              <a:buNone/>
            </a:pPr>
            <a:endParaRPr lang="cs-CZ" sz="1900" b="1" i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/>
          </p:cNvSpPr>
          <p:nvPr>
            <p:ph type="title" idx="4294967295"/>
          </p:nvPr>
        </p:nvSpPr>
        <p:spPr>
          <a:xfrm>
            <a:off x="457200" y="122238"/>
            <a:ext cx="7543800" cy="881062"/>
          </a:xfrm>
        </p:spPr>
        <p:txBody>
          <a:bodyPr anchor="ctr"/>
          <a:lstStyle/>
          <a:p>
            <a:pPr eaLnBrk="1" hangingPunct="1"/>
            <a:r>
              <a:rPr lang="cs-CZ" sz="3000" b="0" i="1" smtClean="0"/>
              <a:t>Příklad</a:t>
            </a:r>
          </a:p>
        </p:txBody>
      </p:sp>
      <p:sp>
        <p:nvSpPr>
          <p:cNvPr id="10243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052513"/>
            <a:ext cx="8229600" cy="5073650"/>
          </a:xfrm>
        </p:spPr>
        <p:txBody>
          <a:bodyPr/>
          <a:lstStyle/>
          <a:p>
            <a:pPr marL="609600" indent="-609600" eaLnBrk="1" hangingPunct="1">
              <a:buFont typeface="Wingdings" pitchFamily="2" charset="2"/>
              <a:buNone/>
            </a:pPr>
            <a:r>
              <a:rPr lang="cs-CZ" smtClean="0"/>
              <a:t>	</a:t>
            </a:r>
            <a:r>
              <a:rPr lang="cs-CZ" sz="1900" smtClean="0"/>
              <a:t>Žena porodila jedno dítě a rozhodla se pobírat peněžitou pomoc v mateřství (mateřskou) po celých 28 týdnů, tj. 196 dní. Její hrubá mzda byla za předchozích 12 měsíců pravidelně ve výši 50 000 Kč. </a:t>
            </a:r>
          </a:p>
          <a:p>
            <a:pPr marL="609600" indent="-609600" eaLnBrk="1" hangingPunct="1"/>
            <a:endParaRPr lang="cs-CZ" sz="1900" smtClean="0"/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cs-CZ" sz="1900" smtClean="0"/>
              <a:t>	</a:t>
            </a:r>
            <a:r>
              <a:rPr lang="cs-CZ" sz="1900" b="1" smtClean="0"/>
              <a:t>S jakou celkovou výši této podpory může počítat?</a:t>
            </a:r>
          </a:p>
          <a:p>
            <a:pPr marL="609600" indent="-609600" eaLnBrk="1" hangingPunct="1">
              <a:buFont typeface="Wingdings" pitchFamily="2" charset="2"/>
              <a:buNone/>
            </a:pPr>
            <a:endParaRPr lang="cs-CZ" sz="1900" b="1" smtClean="0"/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cs-CZ" sz="1900" b="1" smtClean="0"/>
              <a:t>1. Krok</a:t>
            </a:r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cs-CZ" sz="1900" b="1" smtClean="0"/>
              <a:t>	 </a:t>
            </a:r>
            <a:r>
              <a:rPr lang="cs-CZ" sz="1900" u="sng" smtClean="0"/>
              <a:t>neredukovaný denní vyměřovací základ</a:t>
            </a:r>
            <a:r>
              <a:rPr lang="cs-CZ" sz="1900" smtClean="0"/>
              <a:t> = (50 000 Kč * 12 měsíců)/365 = 600 000/365 = 1 643,83 Kč</a:t>
            </a:r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cs-CZ" sz="1900" smtClean="0"/>
              <a:t>	</a:t>
            </a:r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cs-CZ" sz="1900" smtClean="0"/>
              <a:t>	zaokrouhleno na celé Kč nahoru 1 644 Kč</a:t>
            </a:r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cs-CZ" sz="1900" smtClean="0"/>
              <a:t>	</a:t>
            </a:r>
            <a:endParaRPr lang="cs-CZ" sz="19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836613"/>
            <a:ext cx="8229600" cy="5289550"/>
          </a:xfrm>
        </p:spPr>
        <p:txBody>
          <a:bodyPr/>
          <a:lstStyle/>
          <a:p>
            <a:pPr lvl="1" eaLnBrk="1" hangingPunct="1">
              <a:buFont typeface="Wingdings" pitchFamily="2" charset="2"/>
              <a:buNone/>
            </a:pPr>
            <a:r>
              <a:rPr lang="cs-CZ" sz="2000" b="1" i="1" smtClean="0"/>
              <a:t>2. Krok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1900" smtClean="0"/>
              <a:t>	redukovaný denní vyměřovací základ =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1900" smtClean="0"/>
              <a:t>	= 838 * 100% + (1257 – 838) * 60% +  (1644-1257) * 30% = 1 206 Kč 							(1205,5)</a:t>
            </a:r>
          </a:p>
          <a:p>
            <a:pPr eaLnBrk="1" hangingPunct="1">
              <a:buFont typeface="Wingdings" pitchFamily="2" charset="2"/>
              <a:buNone/>
            </a:pPr>
            <a:endParaRPr lang="cs-CZ" sz="1900" smtClean="0"/>
          </a:p>
          <a:p>
            <a:pPr eaLnBrk="1" hangingPunct="1">
              <a:buFont typeface="Wingdings" pitchFamily="2" charset="2"/>
              <a:buNone/>
            </a:pPr>
            <a:r>
              <a:rPr lang="cs-CZ" sz="1900" b="1" i="1" smtClean="0"/>
              <a:t>	3. Krok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1900" smtClean="0"/>
              <a:t>	 denní výše peněžité pomoci v mateřství =  1206 * 70% =  845 Kč (844,2)</a:t>
            </a:r>
          </a:p>
          <a:p>
            <a:pPr eaLnBrk="1" hangingPunct="1">
              <a:buFont typeface="Wingdings" pitchFamily="2" charset="2"/>
              <a:buNone/>
            </a:pPr>
            <a:endParaRPr lang="cs-CZ" sz="1900" smtClean="0"/>
          </a:p>
          <a:p>
            <a:pPr eaLnBrk="1" hangingPunct="1">
              <a:buFont typeface="Wingdings" pitchFamily="2" charset="2"/>
              <a:buNone/>
            </a:pPr>
            <a:r>
              <a:rPr lang="cs-CZ" sz="1900" smtClean="0"/>
              <a:t>	</a:t>
            </a:r>
            <a:r>
              <a:rPr lang="cs-CZ" sz="1900" b="1" i="1" smtClean="0"/>
              <a:t> 4. Krok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1900" smtClean="0"/>
              <a:t>	peněžitá pomoc v mateřství celkem = 845 * 28 *7= 165 620 Kč</a:t>
            </a:r>
          </a:p>
          <a:p>
            <a:pPr eaLnBrk="1" hangingPunct="1">
              <a:buFont typeface="Wingdings" pitchFamily="2" charset="2"/>
              <a:buNone/>
            </a:pPr>
            <a:endParaRPr lang="cs-CZ" sz="1900" smtClean="0"/>
          </a:p>
          <a:p>
            <a:pPr eaLnBrk="1" hangingPunct="1">
              <a:buFont typeface="Wingdings" pitchFamily="2" charset="2"/>
              <a:buNone/>
            </a:pPr>
            <a:r>
              <a:rPr lang="cs-CZ" sz="1900" smtClean="0"/>
              <a:t>	</a:t>
            </a:r>
            <a:r>
              <a:rPr lang="cs-CZ" sz="1900" b="1" smtClean="0"/>
              <a:t>Matka získá za celou podpůrčí dobu dávku peněžité podpory mateřství ve výši 165 620 Kč.  </a:t>
            </a:r>
          </a:p>
          <a:p>
            <a:pPr eaLnBrk="1" hangingPunct="1">
              <a:buFontTx/>
              <a:buNone/>
            </a:pPr>
            <a:endParaRPr lang="cs-CZ" sz="1900" smtClean="0"/>
          </a:p>
          <a:p>
            <a:pPr lvl="1" eaLnBrk="1" hangingPunct="1">
              <a:buFont typeface="Wingdings" pitchFamily="2" charset="2"/>
              <a:buNone/>
            </a:pPr>
            <a:endParaRPr lang="cs-CZ" sz="2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/>
          </p:cNvSpPr>
          <p:nvPr>
            <p:ph type="title" idx="4294967295"/>
          </p:nvPr>
        </p:nvSpPr>
        <p:spPr/>
        <p:txBody>
          <a:bodyPr anchor="ctr"/>
          <a:lstStyle/>
          <a:p>
            <a:pPr eaLnBrk="1" hangingPunct="1"/>
            <a:r>
              <a:rPr lang="cs-CZ" sz="3000" b="0" smtClean="0"/>
              <a:t>Zdroje informací:</a:t>
            </a:r>
          </a:p>
        </p:txBody>
      </p:sp>
      <p:sp>
        <p:nvSpPr>
          <p:cNvPr id="12291" name="Rectangle 3"/>
          <p:cNvSpPr>
            <a:spLocks noGrp="1"/>
          </p:cNvSpPr>
          <p:nvPr>
            <p:ph type="body" idx="4294967295"/>
          </p:nvPr>
        </p:nvSpPr>
        <p:spPr>
          <a:xfrm>
            <a:off x="285750" y="1357313"/>
            <a:ext cx="8229600" cy="4929187"/>
          </a:xfrm>
        </p:spPr>
        <p:txBody>
          <a:bodyPr/>
          <a:lstStyle/>
          <a:p>
            <a:pPr eaLnBrk="1" hangingPunct="1"/>
            <a:r>
              <a:rPr lang="cs-CZ" sz="2600" smtClean="0"/>
              <a:t>Zákon č. 187/2006 Sb., o nemocenském pojištění, v platném znění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600" smtClean="0"/>
              <a:t>	</a:t>
            </a:r>
            <a:r>
              <a:rPr lang="cs-CZ" sz="2000" smtClean="0"/>
              <a:t>http://portal.gov.cz/app/zakony/zakonPar.jsp?idBiblio=62555&amp;fulltext=187~2F2006&amp;nr=&amp;part=&amp;name=&amp;rpp=100#local-content</a:t>
            </a:r>
          </a:p>
          <a:p>
            <a:pPr eaLnBrk="1" hangingPunct="1"/>
            <a:r>
              <a:rPr lang="cs-CZ" sz="2600" smtClean="0"/>
              <a:t>Internetové stránky Ministerstva práce a sociálních věcí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600" smtClean="0"/>
              <a:t>	</a:t>
            </a:r>
            <a:r>
              <a:rPr lang="cs-CZ" sz="2000" smtClean="0"/>
              <a:t>http://www.mpsv.cz/cs/7</a:t>
            </a:r>
          </a:p>
          <a:p>
            <a:pPr eaLnBrk="1" hangingPunct="1"/>
            <a:r>
              <a:rPr lang="cs-CZ" sz="2600" smtClean="0"/>
              <a:t>Internetové stránky České správy sociálního zabezpečení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600" smtClean="0"/>
              <a:t>	</a:t>
            </a:r>
            <a:r>
              <a:rPr lang="cs-CZ" sz="2000" smtClean="0"/>
              <a:t>http://www.cssz.cz/cz/nemocenske-pojisteni/</a:t>
            </a:r>
          </a:p>
          <a:p>
            <a:pPr eaLnBrk="1" hangingPunct="1"/>
            <a:r>
              <a:rPr lang="cs-CZ" sz="2600" smtClean="0"/>
              <a:t>Vlastní zdroje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íť">
  <a:themeElements>
    <a:clrScheme name="Síť 10">
      <a:dk1>
        <a:srgbClr val="000000"/>
      </a:dk1>
      <a:lt1>
        <a:srgbClr val="FFFFFF"/>
      </a:lt1>
      <a:dk2>
        <a:srgbClr val="330066"/>
      </a:dk2>
      <a:lt2>
        <a:srgbClr val="808080"/>
      </a:lt2>
      <a:accent1>
        <a:srgbClr val="CCCC00"/>
      </a:accent1>
      <a:accent2>
        <a:srgbClr val="669999"/>
      </a:accent2>
      <a:accent3>
        <a:srgbClr val="FFFFFF"/>
      </a:accent3>
      <a:accent4>
        <a:srgbClr val="000000"/>
      </a:accent4>
      <a:accent5>
        <a:srgbClr val="E2E2AA"/>
      </a:accent5>
      <a:accent6>
        <a:srgbClr val="5C8A8A"/>
      </a:accent6>
      <a:hlink>
        <a:srgbClr val="7E9CE8"/>
      </a:hlink>
      <a:folHlink>
        <a:srgbClr val="D8D8EC"/>
      </a:folHlink>
    </a:clrScheme>
    <a:fontScheme name="Síť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232</Words>
  <Application>Microsoft Office PowerPoint</Application>
  <PresentationFormat>Předvádění na obrazovce (4:3)</PresentationFormat>
  <Paragraphs>100</Paragraphs>
  <Slides>9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5" baseType="lpstr">
      <vt:lpstr>Arial</vt:lpstr>
      <vt:lpstr>Calibri</vt:lpstr>
      <vt:lpstr>Wingdings</vt:lpstr>
      <vt:lpstr>Times New Roman</vt:lpstr>
      <vt:lpstr>Motiv sady Office</vt:lpstr>
      <vt:lpstr>Síť</vt:lpstr>
      <vt:lpstr>Snímek 1</vt:lpstr>
      <vt:lpstr>Peněžitá pomoc v mateřství od roku 2012</vt:lpstr>
      <vt:lpstr>Snímek 3</vt:lpstr>
      <vt:lpstr>Výpočet peněžité pomoci v mateřství</vt:lpstr>
      <vt:lpstr>Snímek 5</vt:lpstr>
      <vt:lpstr>Snímek 6</vt:lpstr>
      <vt:lpstr>Příklad</vt:lpstr>
      <vt:lpstr>Snímek 8</vt:lpstr>
      <vt:lpstr>Zdroje informací:</vt:lpstr>
    </vt:vector>
  </TitlesOfParts>
  <Company>Ministerstvo školství, mládeže a tělovýchovy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machackova petra</dc:creator>
  <cp:lastModifiedBy>Dum</cp:lastModifiedBy>
  <cp:revision>26</cp:revision>
  <dcterms:created xsi:type="dcterms:W3CDTF">2010-09-06T12:21:50Z</dcterms:created>
  <dcterms:modified xsi:type="dcterms:W3CDTF">2014-03-23T10:26:58Z</dcterms:modified>
</cp:coreProperties>
</file>