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5" r:id="rId2"/>
    <p:sldId id="276" r:id="rId3"/>
    <p:sldId id="256" r:id="rId4"/>
    <p:sldId id="279" r:id="rId5"/>
    <p:sldId id="280" r:id="rId6"/>
    <p:sldId id="316" r:id="rId7"/>
    <p:sldId id="306" r:id="rId8"/>
    <p:sldId id="317" r:id="rId9"/>
    <p:sldId id="307" r:id="rId10"/>
    <p:sldId id="318" r:id="rId11"/>
    <p:sldId id="308" r:id="rId12"/>
    <p:sldId id="319" r:id="rId13"/>
    <p:sldId id="320" r:id="rId14"/>
    <p:sldId id="284" r:id="rId15"/>
    <p:sldId id="323" r:id="rId16"/>
    <p:sldId id="324" r:id="rId17"/>
    <p:sldId id="321" r:id="rId18"/>
    <p:sldId id="322" r:id="rId19"/>
    <p:sldId id="283" r:id="rId20"/>
    <p:sldId id="325" r:id="rId21"/>
    <p:sldId id="331" r:id="rId22"/>
    <p:sldId id="332" r:id="rId23"/>
    <p:sldId id="289" r:id="rId24"/>
    <p:sldId id="326" r:id="rId25"/>
    <p:sldId id="327" r:id="rId26"/>
    <p:sldId id="329" r:id="rId27"/>
    <p:sldId id="330" r:id="rId28"/>
    <p:sldId id="333" r:id="rId29"/>
    <p:sldId id="298" r:id="rId30"/>
    <p:sldId id="273" r:id="rId31"/>
    <p:sldId id="274" r:id="rId3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AC4A8"/>
    <a:srgbClr val="4463E6"/>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Tmavý styl 1 – zvýraznění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Tmavý styl 1 – zvýraznění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3" d="100"/>
          <a:sy n="73" d="100"/>
        </p:scale>
        <p:origin x="-516"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A992494-9469-4A40-B744-00F4D57A4FFD}" type="datetimeFigureOut">
              <a:rPr lang="cs-CZ" smtClean="0"/>
              <a:pPr/>
              <a:t>23.3.2014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A992494-9469-4A40-B744-00F4D57A4FFD}" type="datetimeFigureOut">
              <a:rPr lang="cs-CZ" smtClean="0"/>
              <a:pPr/>
              <a:t>23.3.2014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A992494-9469-4A40-B744-00F4D57A4FFD}" type="datetimeFigureOut">
              <a:rPr lang="cs-CZ" smtClean="0"/>
              <a:pPr/>
              <a:t>23.3.2014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A992494-9469-4A40-B744-00F4D57A4FFD}" type="datetimeFigureOut">
              <a:rPr lang="cs-CZ" smtClean="0"/>
              <a:pPr/>
              <a:t>23.3.2014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23.3.2014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A992494-9469-4A40-B744-00F4D57A4FFD}" type="datetimeFigureOut">
              <a:rPr lang="cs-CZ" smtClean="0"/>
              <a:pPr/>
              <a:t>23.3.2014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4DA0C14-C521-448F-8807-1CDAB9F6F1E3}" type="slidenum">
              <a:rPr lang="cs-CZ" smtClean="0"/>
              <a:pPr/>
              <a:t>‹#›</a:t>
            </a:fld>
            <a:endParaRPr lang="cs-CZ"/>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r="-19000"/>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992494-9469-4A40-B744-00F4D57A4FFD}" type="datetimeFigureOut">
              <a:rPr lang="cs-CZ" smtClean="0"/>
              <a:pPr/>
              <a:t>23.3.2014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A0C14-C521-448F-8807-1CDAB9F6F1E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www.libri.cz/databaze/kdo20/search.php?zp=3&amp;name=POL%C1%C8EK+KAREL"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upload.wikimedia.org/wikipedia/commons/d/d6/Konzentrazionslager.png"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hyperlink" Target="//upload.wikimedia.org/wikipedia/commons/d/d6/Konzentrazionslager.png"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prehravac.rozhlas.cz/audio/2015899" TargetMode="External"/><Relationship Id="rId2" Type="http://schemas.openxmlformats.org/officeDocument/2006/relationships/hyperlink" Target="http://prehravac.rozhlas.cz/audio/2013361"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youtube.com/watch?v=kdycBrdxyQ8"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www.youtube.com/watch?v=2GmJYS-p9Ss" TargetMode="External"/><Relationship Id="rId4" Type="http://schemas.openxmlformats.org/officeDocument/2006/relationships/hyperlink" Target="http://www.ceskatelevize.cz/porady/879377-bylo-nas-pet/bonus/809-rozhovor-s-karlem-smyczke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youtube.com/watch?v=2GmJYS-p9Ss"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1.xml.rels><?xml version="1.0" encoding="UTF-8" standalone="yes"?>
<Relationships xmlns="http://schemas.openxmlformats.org/package/2006/relationships"><Relationship Id="rId3" Type="http://schemas.openxmlformats.org/officeDocument/2006/relationships/hyperlink" Target="http://prehravac.rozhlas.cz/audio/518804"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nakladatelstvi-millennium.cz/udalosti-a-vyroci/21-leden-v-literature-21-1-1945-zemrel-karel-polacek.ht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prehravac.rozhlas.cz/audio/518804"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nakladatelstvi-millennium.cz/udalosti-a-vyroci/21-leden-v-literature-21-1-1945-zemrel-karel-polacek.htm"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cs.wikipedia.org/wiki/Karel_Pol%C3%A1%C4%8De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cs.wikipedia.org/wiki/Karel_Pol%C3%A1%C4%8De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hyperlink" Target="http://www.holocaust.cz/cz2/resources/ros_chodes/1999/06/otec_polacek"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hyperlink" Target="//upload.wikimedia.org/wikipedia/commons/8/88/Bylo_nas_pet_Rychnov_nad_Kneznou_2011.JPG" TargetMode="External"/><Relationship Id="rId7" Type="http://schemas.openxmlformats.org/officeDocument/2006/relationships/hyperlink" Target="//upload.wikimedia.org/wikipedia/commons/4/46/Karel_polacek_1892_1945.jpg"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hyperlink" Target="//upload.wikimedia.org/wikipedia/commons/a/a6/Bust_of_Karel_Pol%C3%A1%C4%8Dek.jpg" TargetMode="External"/><Relationship Id="rId4" Type="http://schemas.openxmlformats.org/officeDocument/2006/relationships/image" Target="../media/image13.jpeg"/></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vet-literatury.wz.cz/autori/polacek.htm" TargetMode="External"/><Relationship Id="rId3" Type="http://schemas.openxmlformats.org/officeDocument/2006/relationships/hyperlink" Target="http://cs.wikipedia.org/wiki/Karel_Pol%C3%A1%C4%8Dek" TargetMode="External"/><Relationship Id="rId7" Type="http://schemas.openxmlformats.org/officeDocument/2006/relationships/hyperlink" Target="http://www.spisovatele.cz/karel-polacek" TargetMode="External"/><Relationship Id="rId2" Type="http://schemas.openxmlformats.org/officeDocument/2006/relationships/hyperlink" Target="http://www.libri.cz/databaze/kdo20/search.php?zp=3&amp;name=POL%C1%C8EK+KAREL" TargetMode="External"/><Relationship Id="rId1" Type="http://schemas.openxmlformats.org/officeDocument/2006/relationships/slideLayout" Target="../slideLayouts/slideLayout2.xml"/><Relationship Id="rId6" Type="http://schemas.openxmlformats.org/officeDocument/2006/relationships/hyperlink" Target="http://www.ceskatelevize.cz/porady/879377-bylo-nas-pet/bonus/" TargetMode="External"/><Relationship Id="rId5" Type="http://schemas.openxmlformats.org/officeDocument/2006/relationships/hyperlink" Target="http://ld.johanesville.net/polacek/citaty" TargetMode="External"/><Relationship Id="rId4" Type="http://schemas.openxmlformats.org/officeDocument/2006/relationships/hyperlink" Target="http://www.holocaust.cz/cz2/resources/ros_chodes/1999/05/otec_polacek" TargetMode="External"/><Relationship Id="rId9" Type="http://schemas.openxmlformats.org/officeDocument/2006/relationships/hyperlink" Target="http://www.nakladatelstvi-millennium.cz/udalosti-a-vyroci/21-leden-v-literature-21-1-1945-zemrel-karel-polacek.ht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commons.wikimedia.org/wiki/File:Bylo_nas_pet_Rychnov_nad_Kneznou_2011.JPG" TargetMode="External"/><Relationship Id="rId2" Type="http://schemas.openxmlformats.org/officeDocument/2006/relationships/hyperlink" Target="http://commons.wikimedia.org/wiki/File:Konzentrazionslager.png" TargetMode="External"/><Relationship Id="rId1" Type="http://schemas.openxmlformats.org/officeDocument/2006/relationships/slideLayout" Target="../slideLayouts/slideLayout2.xml"/><Relationship Id="rId6" Type="http://schemas.openxmlformats.org/officeDocument/2006/relationships/hyperlink" Target="http://www.office.microsoft.com/" TargetMode="External"/><Relationship Id="rId5" Type="http://schemas.openxmlformats.org/officeDocument/2006/relationships/hyperlink" Target="http://commons.wikimedia.org/wiki/File:Karel_polacek_1892_1945.jpg" TargetMode="External"/><Relationship Id="rId4" Type="http://schemas.openxmlformats.org/officeDocument/2006/relationships/hyperlink" Target="http://commons.wikimedia.org/wiki/File:Bust_of_Karel_Pol%C3%A1%C4%8Dek.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t="-25000" b="-25000"/>
          </a:stretch>
        </a:blipFill>
        <a:effectLst/>
      </p:bgPr>
    </p:bg>
    <p:spTree>
      <p:nvGrpSpPr>
        <p:cNvPr id="1" name=""/>
        <p:cNvGrpSpPr/>
        <p:nvPr/>
      </p:nvGrpSpPr>
      <p:grpSpPr>
        <a:xfrm>
          <a:off x="0" y="0"/>
          <a:ext cx="0" cy="0"/>
          <a:chOff x="0" y="0"/>
          <a:chExt cx="0" cy="0"/>
        </a:xfrm>
      </p:grpSpPr>
      <p:sp>
        <p:nvSpPr>
          <p:cNvPr id="7" name="Ohnutý roh 6"/>
          <p:cNvSpPr/>
          <p:nvPr/>
        </p:nvSpPr>
        <p:spPr bwMode="auto">
          <a:xfrm>
            <a:off x="214282" y="1643050"/>
            <a:ext cx="8786874" cy="3643338"/>
          </a:xfrm>
          <a:prstGeom prst="foldedCorner">
            <a:avLst/>
          </a:prstGeom>
          <a:gradFill flip="none" rotWithShape="1">
            <a:gsLst>
              <a:gs pos="2000">
                <a:schemeClr val="accent5">
                  <a:lumMod val="40000"/>
                  <a:lumOff val="60000"/>
                </a:schemeClr>
              </a:gs>
              <a:gs pos="50000">
                <a:schemeClr val="bg1">
                  <a:lumMod val="95000"/>
                </a:schemeClr>
              </a:gs>
              <a:gs pos="100000">
                <a:schemeClr val="accent5"/>
              </a:gs>
            </a:gsLst>
            <a:lin ang="5400000" scaled="0"/>
            <a:tileRect/>
          </a:gradFill>
          <a:ln w="34925" cap="sq" cmpd="sng" algn="ctr">
            <a:solidFill>
              <a:schemeClr val="tx1"/>
            </a:solidFill>
            <a:prstDash val="solid"/>
            <a:round/>
            <a:headEnd type="none" w="sm" len="sm"/>
            <a:tailEnd type="none" w="sm" len="sm"/>
          </a:ln>
          <a:effectLst/>
        </p:spPr>
        <p:txBody>
          <a:bodyPr vert="horz" wrap="none" lIns="91440" tIns="45720" rIns="91440" bIns="45720" numCol="1" rtlCol="0" anchor="t" anchorCtr="0" compatLnSpc="1">
            <a:prstTxWarp prst="textNoShape">
              <a:avLst/>
            </a:prstTxWarp>
          </a:bodyPr>
          <a:lstStyle/>
          <a:p>
            <a:pPr lvl="0" eaLnBrk="0" hangingPunct="0"/>
            <a:endParaRPr lang="cs-CZ" b="1" dirty="0" smtClean="0">
              <a:solidFill>
                <a:srgbClr val="943634"/>
              </a:solidFill>
              <a:ea typeface="Calibri" pitchFamily="34" charset="0"/>
              <a:cs typeface="Times New Roman" pitchFamily="18" charset="0"/>
            </a:endParaRPr>
          </a:p>
          <a:p>
            <a:pPr lvl="0" eaLnBrk="0" hangingPunct="0"/>
            <a:r>
              <a:rPr lang="cs-CZ" sz="2800" b="1" dirty="0" smtClean="0">
                <a:solidFill>
                  <a:srgbClr val="C00000"/>
                </a:solidFill>
                <a:ea typeface="Calibri" pitchFamily="34" charset="0"/>
                <a:cs typeface="Times New Roman" pitchFamily="18" charset="0"/>
              </a:rPr>
              <a:t>Název </a:t>
            </a:r>
            <a:r>
              <a:rPr lang="cs-CZ" sz="2800" b="1" dirty="0">
                <a:solidFill>
                  <a:srgbClr val="C00000"/>
                </a:solidFill>
                <a:ea typeface="Calibri" pitchFamily="34" charset="0"/>
                <a:cs typeface="Times New Roman" pitchFamily="18" charset="0"/>
              </a:rPr>
              <a:t>školy:</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Gymnázium Lovosice, Sady pionýrů 600/6</a:t>
            </a:r>
            <a:endParaRPr lang="cs-CZ" sz="1400" dirty="0"/>
          </a:p>
          <a:p>
            <a:pPr lvl="0" eaLnBrk="0" hangingPunct="0"/>
            <a:r>
              <a:rPr lang="cs-CZ" sz="2800" b="1" dirty="0">
                <a:solidFill>
                  <a:srgbClr val="C00000"/>
                </a:solidFill>
                <a:ea typeface="Calibri" pitchFamily="34" charset="0"/>
                <a:cs typeface="Times New Roman" pitchFamily="18" charset="0"/>
              </a:rPr>
              <a:t>Číslo projektu</a:t>
            </a:r>
            <a:r>
              <a:rPr lang="cs-CZ" sz="2800" b="1" dirty="0">
                <a:solidFill>
                  <a:schemeClr val="tx1">
                    <a:lumMod val="75000"/>
                    <a:lumOff val="25000"/>
                  </a:schemeClr>
                </a:solidFill>
                <a:ea typeface="Calibri" pitchFamily="34" charset="0"/>
                <a:cs typeface="Times New Roman" pitchFamily="18" charset="0"/>
              </a:rPr>
              <a:t>: </a:t>
            </a:r>
            <a:r>
              <a:rPr lang="cs-CZ" sz="2800" b="1" i="1" dirty="0">
                <a:solidFill>
                  <a:srgbClr val="000000"/>
                </a:solidFill>
                <a:ea typeface="Calibri" pitchFamily="34" charset="0"/>
                <a:cs typeface="Times New Roman" pitchFamily="18" charset="0"/>
              </a:rPr>
              <a:t>CZ.1.07/1.5.00/34.1073</a:t>
            </a:r>
            <a:endParaRPr lang="cs-CZ" sz="1400" dirty="0"/>
          </a:p>
          <a:p>
            <a:pPr lvl="0" eaLnBrk="0" hangingPunct="0"/>
            <a:r>
              <a:rPr lang="cs-CZ" sz="2800" b="1" dirty="0">
                <a:solidFill>
                  <a:srgbClr val="C00000"/>
                </a:solidFill>
                <a:ea typeface="Calibri" pitchFamily="34" charset="0"/>
                <a:cs typeface="Times New Roman" pitchFamily="18" charset="0"/>
              </a:rPr>
              <a:t>Název materiálu: </a:t>
            </a:r>
            <a:r>
              <a:rPr lang="cs-CZ" sz="2800" b="1" i="1" dirty="0" smtClean="0">
                <a:solidFill>
                  <a:srgbClr val="000000"/>
                </a:solidFill>
                <a:ea typeface="Calibri" pitchFamily="34" charset="0"/>
                <a:cs typeface="Times New Roman" pitchFamily="18" charset="0"/>
              </a:rPr>
              <a:t>VY_12_INOVACE_1B_24_Karel Poláček</a:t>
            </a:r>
            <a:endParaRPr lang="cs-CZ" sz="1400" dirty="0"/>
          </a:p>
          <a:p>
            <a:pPr lvl="0" eaLnBrk="0" hangingPunct="0"/>
            <a:r>
              <a:rPr lang="cs-CZ" sz="2800" b="1" dirty="0">
                <a:solidFill>
                  <a:srgbClr val="C00000"/>
                </a:solidFill>
                <a:ea typeface="Calibri" pitchFamily="34" charset="0"/>
                <a:cs typeface="Times New Roman" pitchFamily="18" charset="0"/>
              </a:rPr>
              <a:t>Téma sady:</a:t>
            </a:r>
            <a:r>
              <a:rPr lang="cs-CZ" sz="2800" b="1" dirty="0">
                <a:solidFill>
                  <a:schemeClr val="tx1">
                    <a:lumMod val="75000"/>
                    <a:lumOff val="25000"/>
                  </a:schemeClr>
                </a:solidFill>
                <a:ea typeface="Calibri" pitchFamily="34" charset="0"/>
                <a:cs typeface="Times New Roman" pitchFamily="18" charset="0"/>
              </a:rPr>
              <a:t> </a:t>
            </a:r>
            <a:r>
              <a:rPr lang="cs-CZ" sz="2800" b="1" dirty="0">
                <a:solidFill>
                  <a:srgbClr val="000000"/>
                </a:solidFill>
                <a:ea typeface="Calibri" pitchFamily="34" charset="0"/>
                <a:cs typeface="Times New Roman" pitchFamily="18" charset="0"/>
              </a:rPr>
              <a:t>Interpretace textů</a:t>
            </a:r>
            <a:endParaRPr lang="cs-CZ" sz="1400" dirty="0"/>
          </a:p>
          <a:p>
            <a:pPr lvl="0" eaLnBrk="0" hangingPunct="0"/>
            <a:r>
              <a:rPr lang="cs-CZ" sz="2800" b="1" dirty="0">
                <a:solidFill>
                  <a:srgbClr val="C00000"/>
                </a:solidFill>
                <a:ea typeface="Calibri" pitchFamily="34" charset="0"/>
                <a:cs typeface="Times New Roman" pitchFamily="18" charset="0"/>
              </a:rPr>
              <a:t>Datum vzniku:</a:t>
            </a:r>
            <a:r>
              <a:rPr lang="cs-CZ" sz="2800" b="1" dirty="0">
                <a:solidFill>
                  <a:srgbClr val="943634"/>
                </a:solidFill>
                <a:ea typeface="Calibri" pitchFamily="34" charset="0"/>
                <a:cs typeface="Times New Roman" pitchFamily="18" charset="0"/>
              </a:rPr>
              <a:t> </a:t>
            </a:r>
            <a:r>
              <a:rPr lang="cs-CZ" sz="2800" b="1" i="1" dirty="0" smtClean="0">
                <a:solidFill>
                  <a:srgbClr val="000000"/>
                </a:solidFill>
                <a:ea typeface="Calibri" pitchFamily="34" charset="0"/>
                <a:cs typeface="Times New Roman" pitchFamily="18" charset="0"/>
              </a:rPr>
              <a:t>březen 2014</a:t>
            </a:r>
            <a:endParaRPr lang="cs-CZ" sz="1400" dirty="0"/>
          </a:p>
          <a:p>
            <a:pPr lvl="0" eaLnBrk="0" hangingPunct="0"/>
            <a:r>
              <a:rPr lang="cs-CZ" sz="2800" b="1" dirty="0">
                <a:solidFill>
                  <a:srgbClr val="943634"/>
                </a:solidFill>
                <a:ea typeface="Calibri" pitchFamily="34" charset="0"/>
                <a:cs typeface="Times New Roman" pitchFamily="18" charset="0"/>
              </a:rPr>
              <a:t>Třída: </a:t>
            </a:r>
            <a:r>
              <a:rPr lang="cs-CZ" sz="2800" b="1" i="1" dirty="0">
                <a:solidFill>
                  <a:srgbClr val="000000"/>
                </a:solidFill>
                <a:ea typeface="Calibri" pitchFamily="34" charset="0"/>
                <a:cs typeface="Times New Roman" pitchFamily="18" charset="0"/>
              </a:rPr>
              <a:t>4. A</a:t>
            </a:r>
            <a:endParaRPr lang="cs-CZ" sz="1400" dirty="0"/>
          </a:p>
          <a:p>
            <a:pPr lvl="0" eaLnBrk="0" hangingPunct="0"/>
            <a:r>
              <a:rPr lang="cs-CZ" sz="2800" b="1" dirty="0">
                <a:solidFill>
                  <a:srgbClr val="943634"/>
                </a:solidFill>
                <a:ea typeface="Calibri" pitchFamily="34" charset="0"/>
                <a:cs typeface="Times New Roman" pitchFamily="18" charset="0"/>
              </a:rPr>
              <a:t>Autor: </a:t>
            </a:r>
            <a:r>
              <a:rPr lang="cs-CZ" sz="2800" b="1" i="1" dirty="0">
                <a:solidFill>
                  <a:srgbClr val="000000"/>
                </a:solidFill>
                <a:ea typeface="Calibri" pitchFamily="34" charset="0"/>
                <a:cs typeface="Times New Roman" pitchFamily="18" charset="0"/>
              </a:rPr>
              <a:t>Mgr. Lucie Nováková</a:t>
            </a:r>
            <a:endParaRPr lang="cs-CZ" sz="4000" dirty="0"/>
          </a:p>
        </p:txBody>
      </p:sp>
      <p:pic>
        <p:nvPicPr>
          <p:cNvPr id="8" name="Picture 5" descr="GYMLOVO_logo BRV"/>
          <p:cNvPicPr/>
          <p:nvPr/>
        </p:nvPicPr>
        <p:blipFill>
          <a:blip r:embed="rId3" cstate="email"/>
          <a:srcRect/>
          <a:stretch>
            <a:fillRect/>
          </a:stretch>
        </p:blipFill>
        <p:spPr bwMode="auto">
          <a:xfrm>
            <a:off x="4071934" y="214290"/>
            <a:ext cx="1257300" cy="1257300"/>
          </a:xfrm>
          <a:prstGeom prst="rect">
            <a:avLst/>
          </a:prstGeom>
          <a:noFill/>
          <a:ln w="9525">
            <a:noFill/>
            <a:miter lim="800000"/>
            <a:headEnd/>
            <a:tailEnd/>
          </a:ln>
        </p:spPr>
      </p:pic>
      <p:pic>
        <p:nvPicPr>
          <p:cNvPr id="9" name="Obrázek 8"/>
          <p:cNvPicPr/>
          <p:nvPr/>
        </p:nvPicPr>
        <p:blipFill>
          <a:blip r:embed="rId4" cstate="email"/>
          <a:srcRect/>
          <a:stretch>
            <a:fillRect/>
          </a:stretch>
        </p:blipFill>
        <p:spPr bwMode="auto">
          <a:xfrm>
            <a:off x="1785918" y="5572140"/>
            <a:ext cx="6000792" cy="1123949"/>
          </a:xfrm>
          <a:prstGeom prst="rect">
            <a:avLst/>
          </a:prstGeom>
          <a:noFill/>
          <a:ln w="9525">
            <a:noFill/>
            <a:miter lim="800000"/>
            <a:headEnd/>
            <a:tailEnd/>
          </a:ln>
        </p:spPr>
      </p:pic>
    </p:spTree>
  </p:cSld>
  <p:clrMapOvr>
    <a:masterClrMapping/>
  </p:clrMapOvr>
  <p:transition spd="slow">
    <p:cu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9000"/>
            <a:lum/>
          </a:blip>
          <a:srcRect/>
          <a:stretch>
            <a:fillRect t="-25000" b="-25000"/>
          </a:stretch>
        </a:blipFill>
        <a:effectLst/>
      </p:bgPr>
    </p:bg>
    <p:spTree>
      <p:nvGrpSpPr>
        <p:cNvPr id="1" name=""/>
        <p:cNvGrpSpPr/>
        <p:nvPr/>
      </p:nvGrpSpPr>
      <p:grpSpPr>
        <a:xfrm>
          <a:off x="0" y="0"/>
          <a:ext cx="0" cy="0"/>
          <a:chOff x="0" y="0"/>
          <a:chExt cx="0" cy="0"/>
        </a:xfrm>
      </p:grpSpPr>
      <p:sp>
        <p:nvSpPr>
          <p:cNvPr id="2" name="Zástupný symbol pro obsah 2"/>
          <p:cNvSpPr>
            <a:spLocks noGrp="1"/>
          </p:cNvSpPr>
          <p:nvPr>
            <p:ph idx="1"/>
          </p:nvPr>
        </p:nvSpPr>
        <p:spPr>
          <a:xfrm>
            <a:off x="214282" y="285728"/>
            <a:ext cx="8643998" cy="6357982"/>
          </a:xfrm>
          <a:gradFill>
            <a:gsLst>
              <a:gs pos="27000">
                <a:schemeClr val="accent5">
                  <a:lumMod val="60000"/>
                  <a:lumOff val="40000"/>
                </a:schemeClr>
              </a:gs>
              <a:gs pos="50000">
                <a:schemeClr val="bg1"/>
              </a:gs>
              <a:gs pos="100000">
                <a:schemeClr val="accent1">
                  <a:lumMod val="40000"/>
                  <a:lumOff val="60000"/>
                </a:schemeClr>
              </a:gs>
            </a:gsLst>
            <a:lin ang="3600000" scaled="0"/>
          </a:gradFill>
          <a:ln w="28575">
            <a:solidFill>
              <a:schemeClr val="tx1"/>
            </a:solidFill>
          </a:ln>
          <a:effectLst>
            <a:outerShdw blurRad="50800" dist="190500" dir="2700000" algn="tl" rotWithShape="0">
              <a:prstClr val="black">
                <a:alpha val="40000"/>
              </a:prstClr>
            </a:outerShdw>
          </a:effectLst>
          <a:scene3d>
            <a:camera prst="orthographicFront">
              <a:rot lat="0" lon="300000" rev="0"/>
            </a:camera>
            <a:lightRig rig="threePt" dir="t"/>
          </a:scene3d>
        </p:spPr>
        <p:txBody>
          <a:bodyPr>
            <a:normAutofit fontScale="25000" lnSpcReduction="20000"/>
          </a:bodyPr>
          <a:lstStyle/>
          <a:p>
            <a:pPr lvl="0"/>
            <a:endParaRPr lang="cs-CZ" sz="2400" dirty="0" smtClean="0"/>
          </a:p>
          <a:p>
            <a:pPr lvl="0"/>
            <a:endParaRPr lang="cs-CZ" sz="9600" dirty="0" smtClean="0"/>
          </a:p>
          <a:p>
            <a:pPr lvl="0"/>
            <a:r>
              <a:rPr lang="cs-CZ" sz="9600" dirty="0" smtClean="0"/>
              <a:t>Materiál </a:t>
            </a:r>
            <a:r>
              <a:rPr lang="cs-CZ" sz="9600" dirty="0"/>
              <a:t>je určen k práci s texty v </a:t>
            </a:r>
            <a:r>
              <a:rPr lang="cs-CZ" sz="9600" dirty="0" smtClean="0"/>
              <a:t>hodinách i k domácí přípravě, </a:t>
            </a:r>
            <a:r>
              <a:rPr lang="cs-CZ" sz="9600" dirty="0"/>
              <a:t>jež jsou předmětem výuky literatury ve 4</a:t>
            </a:r>
            <a:r>
              <a:rPr lang="cs-CZ" sz="9600" dirty="0" smtClean="0"/>
              <a:t>. a 3. </a:t>
            </a:r>
            <a:r>
              <a:rPr lang="cs-CZ" sz="9600" dirty="0"/>
              <a:t>ročníku. Slouží </a:t>
            </a:r>
            <a:r>
              <a:rPr lang="cs-CZ" sz="9600" dirty="0" smtClean="0"/>
              <a:t> také k</a:t>
            </a:r>
            <a:r>
              <a:rPr lang="cs-CZ" sz="9600" dirty="0"/>
              <a:t> maturitnímu opakování.</a:t>
            </a:r>
          </a:p>
          <a:p>
            <a:pPr lvl="0"/>
            <a:r>
              <a:rPr lang="cs-CZ" sz="9600" dirty="0" smtClean="0"/>
              <a:t>Prezentace </a:t>
            </a:r>
            <a:r>
              <a:rPr lang="cs-CZ" sz="9600" dirty="0"/>
              <a:t>seznamuje žáky </a:t>
            </a:r>
            <a:r>
              <a:rPr lang="cs-CZ" sz="9600" dirty="0" smtClean="0"/>
              <a:t>s literární tvorbou </a:t>
            </a:r>
            <a:r>
              <a:rPr lang="cs-CZ" sz="9600" dirty="0" smtClean="0"/>
              <a:t>Karla Poláčka.</a:t>
            </a:r>
            <a:endParaRPr lang="cs-CZ" sz="9600" dirty="0"/>
          </a:p>
          <a:p>
            <a:pPr lvl="0"/>
            <a:r>
              <a:rPr lang="cs-CZ" sz="9600" dirty="0"/>
              <a:t>Směřuje k rozvoji čtenářské a informační gramotnosti žáků</a:t>
            </a:r>
            <a:r>
              <a:rPr lang="cs-CZ" sz="9600" dirty="0" smtClean="0"/>
              <a:t>. Posiluje mezipředmětové vazby (dějepis, </a:t>
            </a:r>
            <a:r>
              <a:rPr lang="cs-CZ" sz="9600" dirty="0" smtClean="0"/>
              <a:t>OSVZ).</a:t>
            </a:r>
            <a:endParaRPr lang="cs-CZ" sz="7200" dirty="0"/>
          </a:p>
          <a:p>
            <a:pPr lvl="0"/>
            <a:r>
              <a:rPr lang="cs-CZ" sz="9600" dirty="0"/>
              <a:t>Žáci si jej </a:t>
            </a:r>
            <a:r>
              <a:rPr lang="cs-CZ" sz="9600" dirty="0" smtClean="0"/>
              <a:t>pečlivě </a:t>
            </a:r>
            <a:r>
              <a:rPr lang="cs-CZ" sz="9600" dirty="0"/>
              <a:t>prostudují a následně vypracují odpovědi na přiložené otázky a </a:t>
            </a:r>
            <a:r>
              <a:rPr lang="cs-CZ" sz="9600" dirty="0" smtClean="0"/>
              <a:t>úkoly (doma si předem přečtou texty, vyslechnou </a:t>
            </a:r>
            <a:r>
              <a:rPr lang="cs-CZ" sz="9600" dirty="0" smtClean="0"/>
              <a:t>nahrávky </a:t>
            </a:r>
            <a:r>
              <a:rPr lang="cs-CZ" sz="9600" dirty="0" smtClean="0"/>
              <a:t>a zhlédnou ukázky z filmů a pořadů).</a:t>
            </a:r>
          </a:p>
          <a:p>
            <a:r>
              <a:rPr lang="cs-CZ" sz="9600" dirty="0" smtClean="0"/>
              <a:t>Při přechodu na další snímky se objevují řešení jednotlivých úkolů k výchozím textům.</a:t>
            </a:r>
          </a:p>
          <a:p>
            <a:r>
              <a:rPr lang="cs-CZ" sz="9600" dirty="0" smtClean="0"/>
              <a:t>Nutné připojení na internet (úkoly s odkazy a nahrávkami).</a:t>
            </a:r>
          </a:p>
          <a:p>
            <a:pPr lvl="0">
              <a:buNone/>
            </a:pPr>
            <a:endParaRPr lang="cs-CZ" sz="9600" dirty="0" smtClean="0"/>
          </a:p>
          <a:p>
            <a:pPr lvl="0">
              <a:buNone/>
            </a:pPr>
            <a:r>
              <a:rPr lang="cs-CZ" sz="4800" dirty="0" smtClean="0">
                <a:effectLst>
                  <a:outerShdw blurRad="38100" dist="38100" dir="2700000" algn="tl">
                    <a:srgbClr val="000000">
                      <a:alpha val="43137"/>
                    </a:srgbClr>
                  </a:outerShdw>
                </a:effectLst>
              </a:rPr>
              <a:t>          </a:t>
            </a:r>
            <a:endParaRPr lang="cs-CZ" sz="5100" dirty="0" smtClean="0">
              <a:effectLst>
                <a:outerShdw blurRad="38100" dist="38100" dir="2700000" algn="tl">
                  <a:srgbClr val="000000">
                    <a:alpha val="43137"/>
                  </a:srgbClr>
                </a:outerShdw>
              </a:effectLst>
            </a:endParaRPr>
          </a:p>
          <a:p>
            <a:pPr lvl="0"/>
            <a:endParaRPr lang="cs-CZ" sz="2000" dirty="0" smtClean="0">
              <a:effectLst>
                <a:outerShdw blurRad="38100" dist="38100" dir="2700000" algn="tl">
                  <a:srgbClr val="000000">
                    <a:alpha val="43137"/>
                  </a:srgbClr>
                </a:outerShdw>
              </a:effectLst>
            </a:endParaRPr>
          </a:p>
          <a:p>
            <a:pPr lvl="0">
              <a:buNone/>
            </a:pPr>
            <a:endParaRPr lang="cs-CZ" sz="2000" dirty="0" smtClean="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lvl="0"/>
            <a:endParaRPr lang="cs-CZ" sz="2400" dirty="0">
              <a:effectLst>
                <a:outerShdw blurRad="38100" dist="38100" dir="2700000" algn="tl">
                  <a:srgbClr val="000000">
                    <a:alpha val="43137"/>
                  </a:srgbClr>
                </a:outerShdw>
              </a:effectLst>
            </a:endParaRPr>
          </a:p>
          <a:p>
            <a:pPr>
              <a:buNone/>
            </a:pPr>
            <a:r>
              <a:rPr lang="cs-CZ" sz="2000" b="1" dirty="0">
                <a:effectLst>
                  <a:outerShdw blurRad="38100" dist="38100" dir="2700000" algn="tl">
                    <a:srgbClr val="000000">
                      <a:alpha val="43137"/>
                    </a:srgbClr>
                  </a:outerShdw>
                </a:effectLst>
              </a:rPr>
              <a:t> </a:t>
            </a:r>
          </a:p>
          <a:p>
            <a:pPr>
              <a:buClrTx/>
              <a:buNone/>
            </a:pPr>
            <a:endParaRPr lang="cs-CZ" sz="1800" dirty="0" smtClean="0">
              <a:solidFill>
                <a:srgbClr val="FFC000"/>
              </a:solidFill>
            </a:endParaRPr>
          </a:p>
        </p:txBody>
      </p:sp>
    </p:spTree>
  </p:cSld>
  <p:clrMapOvr>
    <a:masterClrMapping/>
  </p:clrMapOvr>
  <p:transition spd="slow">
    <p:cu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r="-19000"/>
          </a:stretch>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4643438" y="2786058"/>
            <a:ext cx="3857652" cy="1612901"/>
          </a:xfrm>
        </p:spPr>
        <p:txBody>
          <a:bodyPr>
            <a:noAutofit/>
          </a:bodyPr>
          <a:lstStyle/>
          <a:p>
            <a:r>
              <a:rPr lang="cs-CZ" sz="6000" b="1" dirty="0" smtClean="0">
                <a:effectLst>
                  <a:outerShdw blurRad="38100" dist="38100" dir="2700000" algn="tl">
                    <a:srgbClr val="000000">
                      <a:alpha val="43137"/>
                    </a:srgbClr>
                  </a:outerShdw>
                </a:effectLst>
                <a:latin typeface="Monotype Corsiva" pitchFamily="66" charset="0"/>
              </a:rPr>
              <a:t>1892 - 1945</a:t>
            </a:r>
            <a:endParaRPr lang="cs-CZ" sz="6000" b="1" dirty="0">
              <a:effectLst>
                <a:outerShdw blurRad="38100" dist="38100" dir="2700000" algn="tl">
                  <a:srgbClr val="000000">
                    <a:alpha val="43137"/>
                  </a:srgbClr>
                </a:outerShdw>
              </a:effectLst>
              <a:latin typeface="Monotype Corsiva" pitchFamily="66" charset="0"/>
            </a:endParaRPr>
          </a:p>
        </p:txBody>
      </p:sp>
      <p:sp>
        <p:nvSpPr>
          <p:cNvPr id="4" name="Obdélník 3"/>
          <p:cNvSpPr/>
          <p:nvPr/>
        </p:nvSpPr>
        <p:spPr>
          <a:xfrm>
            <a:off x="4143372" y="1428736"/>
            <a:ext cx="4714908" cy="923330"/>
          </a:xfrm>
          <a:prstGeom prst="rect">
            <a:avLst/>
          </a:prstGeom>
          <a:gradFill flip="none" rotWithShape="1">
            <a:gsLst>
              <a:gs pos="0">
                <a:schemeClr val="accent1">
                  <a:lumMod val="40000"/>
                  <a:lumOff val="60000"/>
                </a:schemeClr>
              </a:gs>
              <a:gs pos="50000">
                <a:schemeClr val="bg1"/>
              </a:gs>
              <a:gs pos="100000">
                <a:schemeClr val="accent5"/>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5400" b="1" cap="none" spc="0" dirty="0" smtClean="0">
                <a:ln w="17780" cmpd="sng">
                  <a:solidFill>
                    <a:schemeClr val="accent1">
                      <a:tint val="3000"/>
                    </a:schemeClr>
                  </a:solidFill>
                  <a:prstDash val="solid"/>
                  <a:miter lim="800000"/>
                </a:ln>
                <a:solidFill>
                  <a:srgbClr val="00B0F0"/>
                </a:solidFill>
                <a:effectLst>
                  <a:outerShdw blurRad="55000" dist="50800" dir="5400000" algn="tl">
                    <a:srgbClr val="000000">
                      <a:alpha val="33000"/>
                    </a:srgbClr>
                  </a:outerShdw>
                </a:effectLst>
              </a:rPr>
              <a:t>Karel Poláček</a:t>
            </a:r>
            <a:endParaRPr lang="cs-CZ" sz="5400" b="1" cap="none" spc="0" dirty="0">
              <a:ln w="17780" cmpd="sng">
                <a:solidFill>
                  <a:schemeClr val="accent1">
                    <a:tint val="3000"/>
                  </a:schemeClr>
                </a:solidFill>
                <a:prstDash val="solid"/>
                <a:miter lim="800000"/>
              </a:ln>
              <a:solidFill>
                <a:srgbClr val="00B0F0"/>
              </a:solidFill>
              <a:effectLst>
                <a:outerShdw blurRad="55000" dist="50800" dir="5400000" algn="tl">
                  <a:srgbClr val="000000">
                    <a:alpha val="33000"/>
                  </a:srgbClr>
                </a:outerShdw>
              </a:effectLst>
            </a:endParaRPr>
          </a:p>
        </p:txBody>
      </p:sp>
      <p:pic>
        <p:nvPicPr>
          <p:cNvPr id="5" name="Obrázek 4" descr="MC900238865.WMF"/>
          <p:cNvPicPr>
            <a:picLocks noChangeAspect="1"/>
          </p:cNvPicPr>
          <p:nvPr/>
        </p:nvPicPr>
        <p:blipFill>
          <a:blip r:embed="rId3"/>
          <a:stretch>
            <a:fillRect/>
          </a:stretch>
        </p:blipFill>
        <p:spPr>
          <a:xfrm>
            <a:off x="5357818" y="4857760"/>
            <a:ext cx="2723822" cy="1500198"/>
          </a:xfrm>
          <a:prstGeom prst="rect">
            <a:avLst/>
          </a:prstGeom>
        </p:spPr>
      </p:pic>
    </p:spTree>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428596" y="214290"/>
            <a:ext cx="4572032" cy="584775"/>
          </a:xfrm>
          <a:prstGeom prst="rect">
            <a:avLst/>
          </a:prstGeom>
          <a:gradFill flip="none" rotWithShape="1">
            <a:gsLst>
              <a:gs pos="0">
                <a:schemeClr val="accent5"/>
              </a:gs>
              <a:gs pos="50000">
                <a:schemeClr val="bg1"/>
              </a:gs>
              <a:gs pos="100000">
                <a:schemeClr val="accent5">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Ž</a:t>
            </a: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ivotopis – výchozí text 1</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9" name="Zástupný symbol pro obsah 2"/>
          <p:cNvSpPr txBox="1">
            <a:spLocks/>
          </p:cNvSpPr>
          <p:nvPr/>
        </p:nvSpPr>
        <p:spPr>
          <a:xfrm>
            <a:off x="214282" y="928670"/>
            <a:ext cx="8715436" cy="5786478"/>
          </a:xfrm>
          <a:prstGeom prst="rect">
            <a:avLst/>
          </a:prstGeom>
          <a:gradFill flip="none" rotWithShape="1">
            <a:gsLst>
              <a:gs pos="0">
                <a:schemeClr val="accent5"/>
              </a:gs>
              <a:gs pos="50000">
                <a:schemeClr val="bg1"/>
              </a:gs>
              <a:gs pos="100000">
                <a:schemeClr val="tx2">
                  <a:lumMod val="60000"/>
                  <a:lumOff val="4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t>      Narodil se v maloměstské rodině </a:t>
            </a:r>
            <a:r>
              <a:rPr lang="cs-CZ" sz="2000" b="1" dirty="0" smtClean="0"/>
              <a:t>židovského obchodníka </a:t>
            </a:r>
            <a:r>
              <a:rPr lang="cs-CZ" sz="2000" dirty="0" smtClean="0"/>
              <a:t>s koloniálním zbožím. Gymnázium začal </a:t>
            </a:r>
            <a:r>
              <a:rPr lang="cs-CZ" sz="2000" b="1" dirty="0" smtClean="0"/>
              <a:t>studovat v Rychnově</a:t>
            </a:r>
            <a:r>
              <a:rPr lang="cs-CZ" sz="2000" dirty="0" smtClean="0"/>
              <a:t>, ale pro špatný prospěch přestoupil do Prahy, kde odmaturoval roku 1912. Krátce byl </a:t>
            </a:r>
            <a:r>
              <a:rPr lang="cs-CZ" sz="2000" b="1" dirty="0" smtClean="0"/>
              <a:t>písařem </a:t>
            </a:r>
            <a:r>
              <a:rPr lang="cs-CZ" sz="2000" dirty="0" smtClean="0"/>
              <a:t>a</a:t>
            </a:r>
            <a:r>
              <a:rPr lang="cs-CZ" sz="2000" b="1" dirty="0" smtClean="0"/>
              <a:t> úředníkem</a:t>
            </a:r>
            <a:r>
              <a:rPr lang="cs-CZ" sz="2000" dirty="0" smtClean="0"/>
              <a:t> a za války se dostal na srbskou a haličskou frontu. Po válce byl zaměstnán ve vývozní a dovozní komisi, ale o místo přišel poté, co v jedné povídce zesměšnil fungování svého úřadu. J. Čapek ho poté přizval ke spolupráci do humoristického časopisu </a:t>
            </a:r>
            <a:r>
              <a:rPr lang="cs-CZ" sz="2000" i="1" dirty="0" smtClean="0"/>
              <a:t>Nebojsa</a:t>
            </a:r>
            <a:r>
              <a:rPr lang="cs-CZ" sz="2000" dirty="0" smtClean="0"/>
              <a:t> a krátce nato (1923) byl bratry Čapky </a:t>
            </a:r>
            <a:r>
              <a:rPr lang="cs-CZ" sz="2000" b="1" dirty="0" smtClean="0"/>
              <a:t>uveden do redakce </a:t>
            </a:r>
            <a:r>
              <a:rPr lang="cs-CZ" sz="2000" b="1" i="1" dirty="0" smtClean="0"/>
              <a:t>Lidových novin</a:t>
            </a:r>
            <a:r>
              <a:rPr lang="cs-CZ" sz="2000" b="1" dirty="0" smtClean="0"/>
              <a:t>, </a:t>
            </a:r>
            <a:r>
              <a:rPr lang="cs-CZ" sz="2000" dirty="0" smtClean="0"/>
              <a:t>kde jeho fejetony, a především oblíbené </a:t>
            </a:r>
            <a:r>
              <a:rPr lang="cs-CZ" sz="2000" b="1" dirty="0" smtClean="0"/>
              <a:t>soudničky </a:t>
            </a:r>
            <a:r>
              <a:rPr lang="cs-CZ" sz="2000" dirty="0" smtClean="0"/>
              <a:t>vycházely až do doby, kdy mu to bylo rasistickými zákony na počátku okupace znemožněno. </a:t>
            </a:r>
          </a:p>
          <a:p>
            <a:pPr algn="just"/>
            <a:r>
              <a:rPr lang="cs-CZ" sz="2000" dirty="0" smtClean="0"/>
              <a:t>      Poláčkův talent spočíval v přesné schopnosti vystihnout </a:t>
            </a:r>
            <a:r>
              <a:rPr lang="cs-CZ" sz="2000" b="1" dirty="0" smtClean="0"/>
              <a:t>různé lidské typy </a:t>
            </a:r>
            <a:r>
              <a:rPr lang="cs-CZ" sz="2000" dirty="0" smtClean="0"/>
              <a:t>- a to nejen v jejich </a:t>
            </a:r>
            <a:r>
              <a:rPr lang="cs-CZ" sz="2000" b="1" dirty="0" smtClean="0"/>
              <a:t>typové žánrovosti</a:t>
            </a:r>
            <a:r>
              <a:rPr lang="cs-CZ" sz="2000" dirty="0" smtClean="0"/>
              <a:t>, ale také v umění dostat se pod masku jejich řeči a precizně odhalit působení fráze a žvástu (</a:t>
            </a:r>
            <a:r>
              <a:rPr lang="cs-CZ" sz="2000" i="1" dirty="0" smtClean="0"/>
              <a:t>Hráči</a:t>
            </a:r>
            <a:r>
              <a:rPr lang="cs-CZ" sz="2000" dirty="0" smtClean="0"/>
              <a:t>). Poláčkovým životním dílem se stal cyklus, ve kterém zobrazil malé podhorské město v letech před 1. světovou válkou. Vyprávění je soustředěno kolem osudů obchodníka Štědrého a jeho synů. Za okupace - roku 1941 - vyšel pod jménem malíře V. Rady Poláčkův humoristický románek </a:t>
            </a:r>
            <a:r>
              <a:rPr lang="cs-CZ" sz="2000" b="1" i="1" dirty="0" smtClean="0"/>
              <a:t>Hostinec U kamenného stolu</a:t>
            </a:r>
            <a:r>
              <a:rPr lang="cs-CZ" sz="2000" b="1" dirty="0" smtClean="0"/>
              <a:t> </a:t>
            </a:r>
            <a:r>
              <a:rPr lang="cs-CZ" sz="2000" dirty="0" smtClean="0"/>
              <a:t>(zfilmován roku 1949) a po válce pak dosud velmi populární vyprávění o rychnovském dětství </a:t>
            </a:r>
            <a:r>
              <a:rPr lang="cs-CZ" sz="2000" b="1" i="1" dirty="0" smtClean="0"/>
              <a:t>Bylo nás pět</a:t>
            </a:r>
            <a:r>
              <a:rPr lang="cs-CZ" sz="2000" b="1" dirty="0" smtClean="0"/>
              <a:t> </a:t>
            </a:r>
            <a:r>
              <a:rPr lang="cs-CZ" sz="2000" dirty="0" smtClean="0"/>
              <a:t>(1946).</a:t>
            </a:r>
          </a:p>
          <a:p>
            <a:r>
              <a:rPr lang="cs-CZ" sz="2000" dirty="0" smtClean="0"/>
              <a:t>(upraveno podle </a:t>
            </a:r>
            <a:r>
              <a:rPr lang="cs-CZ" sz="1400" dirty="0" smtClean="0">
                <a:hlinkClick r:id="rId2"/>
              </a:rPr>
              <a:t>http://www.</a:t>
            </a:r>
            <a:r>
              <a:rPr lang="cs-CZ" sz="1400" dirty="0" err="1" smtClean="0">
                <a:hlinkClick r:id="rId2"/>
              </a:rPr>
              <a:t>libri.cz</a:t>
            </a:r>
            <a:r>
              <a:rPr lang="cs-CZ" sz="1400" dirty="0" smtClean="0">
                <a:hlinkClick r:id="rId2"/>
              </a:rPr>
              <a:t>/</a:t>
            </a:r>
            <a:r>
              <a:rPr lang="cs-CZ" sz="1400" dirty="0" err="1" smtClean="0">
                <a:hlinkClick r:id="rId2"/>
              </a:rPr>
              <a:t>databaze</a:t>
            </a:r>
            <a:r>
              <a:rPr lang="cs-CZ" sz="1400" dirty="0" smtClean="0">
                <a:hlinkClick r:id="rId2"/>
              </a:rPr>
              <a:t>/kdo20/</a:t>
            </a:r>
            <a:r>
              <a:rPr lang="cs-CZ" sz="1400" dirty="0" err="1" smtClean="0">
                <a:hlinkClick r:id="rId2"/>
              </a:rPr>
              <a:t>search.php</a:t>
            </a:r>
            <a:r>
              <a:rPr lang="cs-CZ" sz="1400" dirty="0" smtClean="0">
                <a:hlinkClick r:id="rId2"/>
              </a:rPr>
              <a:t>?</a:t>
            </a:r>
            <a:r>
              <a:rPr lang="cs-CZ" sz="1400" dirty="0" err="1" smtClean="0">
                <a:hlinkClick r:id="rId2"/>
              </a:rPr>
              <a:t>zp</a:t>
            </a:r>
            <a:r>
              <a:rPr lang="cs-CZ" sz="1400" dirty="0" smtClean="0">
                <a:hlinkClick r:id="rId2"/>
              </a:rPr>
              <a:t>=3&amp;</a:t>
            </a:r>
            <a:r>
              <a:rPr lang="cs-CZ" sz="1400" dirty="0" err="1" smtClean="0">
                <a:hlinkClick r:id="rId2"/>
              </a:rPr>
              <a:t>name</a:t>
            </a:r>
            <a:r>
              <a:rPr lang="cs-CZ" sz="1400" dirty="0" smtClean="0">
                <a:hlinkClick r:id="rId2"/>
              </a:rPr>
              <a:t>=POL%C1%C8EK+KAREL</a:t>
            </a:r>
            <a:r>
              <a:rPr lang="cs-CZ" sz="1400" dirty="0" smtClean="0"/>
              <a:t>)</a:t>
            </a:r>
          </a:p>
          <a:p>
            <a:pPr algn="just"/>
            <a:r>
              <a:rPr lang="cs-CZ" sz="1400" dirty="0" smtClean="0"/>
              <a:t>     </a:t>
            </a:r>
            <a:endParaRPr lang="cs-CZ" sz="1400" dirty="0"/>
          </a:p>
        </p:txBody>
      </p:sp>
    </p:spTree>
  </p:cSld>
  <p:clrMapOvr>
    <a:masterClrMapping/>
  </p:clrMapOvr>
  <p:transition spd="slow">
    <p:cut/>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lum/>
          </a:blip>
          <a:srcRect/>
          <a:stretch>
            <a:fillRect r="-19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1714480" y="285728"/>
            <a:ext cx="6072230" cy="714380"/>
          </a:xfrm>
          <a:gradFill flip="none" rotWithShape="1">
            <a:gsLst>
              <a:gs pos="0">
                <a:schemeClr val="accent5"/>
              </a:gs>
              <a:gs pos="50000">
                <a:schemeClr val="bg1"/>
              </a:gs>
              <a:gs pos="100000">
                <a:schemeClr val="accent5">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2285984" y="1214422"/>
            <a:ext cx="4857784"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Karel</a:t>
            </a:r>
            <a:r>
              <a:rPr kumimoji="0" lang="cs-CZ" sz="4400" b="1" i="0" u="none" strike="noStrike" kern="1200" cap="none" spc="0" normalizeH="0" noProof="0" dirty="0" smtClean="0">
                <a:ln>
                  <a:noFill/>
                </a:ln>
                <a:solidFill>
                  <a:srgbClr val="C00000"/>
                </a:solidFill>
                <a:uLnTx/>
                <a:uFillTx/>
                <a:latin typeface="Monotype Corsiva" pitchFamily="66" charset="0"/>
                <a:ea typeface="+mn-ea"/>
                <a:cs typeface="+mn-cs"/>
              </a:rPr>
              <a:t> Poláček</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500034" y="2214554"/>
            <a:ext cx="8358246"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narodil v rodině</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6" name="Zástupný symbol pro obsah 2"/>
          <p:cNvSpPr txBox="1">
            <a:spLocks/>
          </p:cNvSpPr>
          <p:nvPr/>
        </p:nvSpPr>
        <p:spPr>
          <a:xfrm>
            <a:off x="500034" y="3357562"/>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 roce 1923 stal redaktorem</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7" name="Zástupný symbol pro obsah 2"/>
          <p:cNvSpPr txBox="1">
            <a:spLocks/>
          </p:cNvSpPr>
          <p:nvPr/>
        </p:nvSpPr>
        <p:spPr>
          <a:xfrm>
            <a:off x="500034" y="4500570"/>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m</a:t>
            </a:r>
            <a:r>
              <a:rPr kumimoji="0" lang="cs-CZ" sz="2800" b="1" i="0" u="none" strike="noStrike" kern="1200" cap="none" spc="0" normalizeH="0" baseline="0" noProof="0" dirty="0" err="1" smtClean="0">
                <a:ln>
                  <a:noFill/>
                </a:ln>
                <a:solidFill>
                  <a:schemeClr val="tx1"/>
                </a:solidFill>
                <a:uLnTx/>
                <a:uFillTx/>
                <a:latin typeface="+mj-lt"/>
                <a:ea typeface="+mn-ea"/>
                <a:cs typeface="+mn-cs"/>
              </a:rPr>
              <a:t>ěl</a:t>
            </a:r>
            <a:r>
              <a:rPr kumimoji="0" lang="cs-CZ" sz="2800" b="1" i="0" u="none" strike="noStrike" kern="1200" cap="none" spc="0" normalizeH="0" baseline="0" noProof="0" dirty="0" smtClean="0">
                <a:ln>
                  <a:noFill/>
                </a:ln>
                <a:solidFill>
                  <a:schemeClr val="tx1"/>
                </a:solidFill>
                <a:uLnTx/>
                <a:uFillTx/>
                <a:latin typeface="+mj-lt"/>
                <a:ea typeface="+mn-ea"/>
                <a:cs typeface="+mn-cs"/>
              </a:rPr>
              <a:t> talent ve svých dílech vystihnout různé</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sp>
        <p:nvSpPr>
          <p:cNvPr id="8" name="Zástupný symbol pro obsah 2"/>
          <p:cNvSpPr txBox="1">
            <a:spLocks/>
          </p:cNvSpPr>
          <p:nvPr/>
        </p:nvSpPr>
        <p:spPr>
          <a:xfrm>
            <a:off x="500034" y="5643578"/>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stal průkopníkem</a:t>
            </a:r>
            <a:r>
              <a:rPr kumimoji="0" lang="cs-CZ" sz="2800" b="1" i="0" u="none" strike="noStrike" kern="1200" cap="none" spc="0" normalizeH="0" noProof="0" dirty="0" smtClean="0">
                <a:ln>
                  <a:noFill/>
                </a:ln>
                <a:solidFill>
                  <a:schemeClr val="tx1"/>
                </a:solidFill>
                <a:uLnTx/>
                <a:uFillTx/>
                <a:latin typeface="+mj-lt"/>
                <a:ea typeface="+mn-ea"/>
                <a:cs typeface="+mn-cs"/>
              </a:rPr>
              <a:t> oblíbených </a:t>
            </a:r>
            <a:r>
              <a:rPr kumimoji="0" lang="cs-CZ" sz="2800" b="1" i="0" u="none" strike="noStrike" kern="1200" cap="none" spc="0" normalizeH="0" baseline="0" noProof="0" dirty="0" smtClean="0">
                <a:ln>
                  <a:noFill/>
                </a:ln>
                <a:solidFill>
                  <a:schemeClr val="tx1"/>
                </a:solidFill>
                <a:uLnTx/>
                <a:uFillTx/>
                <a:latin typeface="+mj-lt"/>
                <a:ea typeface="+mn-ea"/>
                <a:cs typeface="+mn-cs"/>
              </a:rPr>
              <a:t> </a:t>
            </a:r>
            <a:endParaRPr kumimoji="0" lang="cs-CZ" sz="2800" b="1" i="0" u="none" strike="noStrike" kern="1200" cap="none" spc="0" normalizeH="0" baseline="0" noProof="0" dirty="0">
              <a:ln>
                <a:noFill/>
              </a:ln>
              <a:solidFill>
                <a:schemeClr val="tx1"/>
              </a:solidFill>
              <a:uLnTx/>
              <a:uFillTx/>
              <a:latin typeface="+mj-lt"/>
              <a:ea typeface="+mn-ea"/>
              <a:cs typeface="+mn-cs"/>
            </a:endParaRPr>
          </a:p>
        </p:txBody>
      </p:sp>
      <p:pic>
        <p:nvPicPr>
          <p:cNvPr id="13" name="Obrázek 12" descr="MC900432584.PNG"/>
          <p:cNvPicPr>
            <a:picLocks noChangeAspect="1"/>
          </p:cNvPicPr>
          <p:nvPr/>
        </p:nvPicPr>
        <p:blipFill>
          <a:blip r:embed="rId3">
            <a:duotone>
              <a:schemeClr val="accent5">
                <a:shade val="45000"/>
                <a:satMod val="135000"/>
              </a:schemeClr>
              <a:prstClr val="white"/>
            </a:duotone>
          </a:blip>
          <a:stretch>
            <a:fillRect/>
          </a:stretch>
        </p:blipFill>
        <p:spPr>
          <a:xfrm rot="20912638">
            <a:off x="7150276" y="-136392"/>
            <a:ext cx="2471514" cy="2471514"/>
          </a:xfrm>
          <a:prstGeom prst="rect">
            <a:avLst/>
          </a:prstGeom>
        </p:spPr>
      </p:pic>
    </p:spTree>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4000"/>
            <a:lum/>
          </a:blip>
          <a:srcRect/>
          <a:stretch>
            <a:fillRect r="-19000"/>
          </a:stretch>
        </a:blipFill>
        <a:effectLst/>
      </p:bgPr>
    </p:bg>
    <p:spTree>
      <p:nvGrpSpPr>
        <p:cNvPr id="1" name=""/>
        <p:cNvGrpSpPr/>
        <p:nvPr/>
      </p:nvGrpSpPr>
      <p:grpSpPr>
        <a:xfrm>
          <a:off x="0" y="0"/>
          <a:ext cx="0" cy="0"/>
          <a:chOff x="0" y="0"/>
          <a:chExt cx="0" cy="0"/>
        </a:xfrm>
      </p:grpSpPr>
      <p:sp>
        <p:nvSpPr>
          <p:cNvPr id="4" name="Zástupný symbol pro obsah 2"/>
          <p:cNvSpPr>
            <a:spLocks noGrp="1"/>
          </p:cNvSpPr>
          <p:nvPr>
            <p:ph idx="1"/>
          </p:nvPr>
        </p:nvSpPr>
        <p:spPr>
          <a:xfrm>
            <a:off x="1714480" y="285728"/>
            <a:ext cx="6072230" cy="714380"/>
          </a:xfrm>
          <a:gradFill flip="none" rotWithShape="1">
            <a:gsLst>
              <a:gs pos="0">
                <a:schemeClr val="accent5"/>
              </a:gs>
              <a:gs pos="50000">
                <a:schemeClr val="bg1"/>
              </a:gs>
              <a:gs pos="100000">
                <a:schemeClr val="accent5">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a:noAutofit/>
          </a:bodyPr>
          <a:lstStyle/>
          <a:p>
            <a:pPr algn="ctr">
              <a:buNone/>
            </a:pPr>
            <a:r>
              <a:rPr lang="cs-CZ" b="1" dirty="0" smtClean="0">
                <a:effectLst>
                  <a:outerShdw blurRad="38100" dist="38100" dir="2700000" algn="tl">
                    <a:srgbClr val="000000">
                      <a:alpha val="43137"/>
                    </a:srgbClr>
                  </a:outerShdw>
                </a:effectLst>
                <a:latin typeface="+mj-lt"/>
              </a:rPr>
              <a:t>Doplňte správné  zakončení  věty.</a:t>
            </a:r>
            <a:endParaRPr lang="cs-CZ" b="1" dirty="0">
              <a:effectLst>
                <a:outerShdw blurRad="38100" dist="38100" dir="2700000" algn="tl">
                  <a:srgbClr val="000000">
                    <a:alpha val="43137"/>
                  </a:srgbClr>
                </a:outerShdw>
              </a:effectLst>
              <a:latin typeface="+mj-lt"/>
            </a:endParaRPr>
          </a:p>
        </p:txBody>
      </p:sp>
      <p:sp>
        <p:nvSpPr>
          <p:cNvPr id="5" name="Zástupný symbol pro obsah 2"/>
          <p:cNvSpPr txBox="1">
            <a:spLocks/>
          </p:cNvSpPr>
          <p:nvPr/>
        </p:nvSpPr>
        <p:spPr>
          <a:xfrm>
            <a:off x="2285984" y="1214422"/>
            <a:ext cx="4857784" cy="71438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4400" b="1" i="0" u="none" strike="noStrike" kern="1200" cap="none" spc="0" normalizeH="0" baseline="0" noProof="0" dirty="0" smtClean="0">
                <a:ln>
                  <a:noFill/>
                </a:ln>
                <a:solidFill>
                  <a:srgbClr val="C00000"/>
                </a:solidFill>
                <a:uLnTx/>
                <a:uFillTx/>
                <a:latin typeface="Monotype Corsiva" pitchFamily="66" charset="0"/>
                <a:ea typeface="+mn-ea"/>
                <a:cs typeface="+mn-cs"/>
              </a:rPr>
              <a:t>Karel</a:t>
            </a:r>
            <a:r>
              <a:rPr kumimoji="0" lang="cs-CZ" sz="4400" b="1" i="0" u="none" strike="noStrike" kern="1200" cap="none" spc="0" normalizeH="0" noProof="0" dirty="0" smtClean="0">
                <a:ln>
                  <a:noFill/>
                </a:ln>
                <a:solidFill>
                  <a:srgbClr val="C00000"/>
                </a:solidFill>
                <a:uLnTx/>
                <a:uFillTx/>
                <a:latin typeface="Monotype Corsiva" pitchFamily="66" charset="0"/>
                <a:ea typeface="+mn-ea"/>
                <a:cs typeface="+mn-cs"/>
              </a:rPr>
              <a:t> Poláček</a:t>
            </a:r>
            <a:endParaRPr kumimoji="0" lang="cs-CZ" sz="44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2" name="Zástupný symbol pro obsah 2"/>
          <p:cNvSpPr txBox="1">
            <a:spLocks/>
          </p:cNvSpPr>
          <p:nvPr/>
        </p:nvSpPr>
        <p:spPr>
          <a:xfrm>
            <a:off x="500034" y="2214554"/>
            <a:ext cx="8358246"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narodil </a:t>
            </a:r>
            <a:r>
              <a:rPr kumimoji="0" lang="cs-CZ" sz="2800" b="1" i="0" u="none" strike="noStrike" kern="1200" cap="none" spc="0" normalizeH="0" baseline="0" noProof="0" dirty="0" smtClean="0">
                <a:ln>
                  <a:noFill/>
                </a:ln>
                <a:uLnTx/>
                <a:uFillTx/>
                <a:latin typeface="+mj-lt"/>
                <a:ea typeface="+mn-ea"/>
                <a:cs typeface="+mn-cs"/>
              </a:rPr>
              <a:t>v rodině </a:t>
            </a:r>
            <a:r>
              <a:rPr kumimoji="0" lang="cs-CZ" sz="28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židovského obchodníka s koloniálním zbožím v Rychnově nad Kněžnou.</a:t>
            </a:r>
            <a:endParaRPr kumimoji="0" lang="cs-CZ" sz="28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a typeface="+mn-ea"/>
              <a:cs typeface="+mn-cs"/>
            </a:endParaRPr>
          </a:p>
        </p:txBody>
      </p:sp>
      <p:sp>
        <p:nvSpPr>
          <p:cNvPr id="6" name="Zástupný symbol pro obsah 2"/>
          <p:cNvSpPr txBox="1">
            <a:spLocks/>
          </p:cNvSpPr>
          <p:nvPr/>
        </p:nvSpPr>
        <p:spPr>
          <a:xfrm>
            <a:off x="500034" y="3357562"/>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v roce 1923 stal redaktorem </a:t>
            </a:r>
            <a:r>
              <a:rPr kumimoji="0" lang="cs-CZ" sz="28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časopisu Nebojsa a díky pomoci bratrů Čapků získal práci v Lid</a:t>
            </a:r>
            <a:r>
              <a:rPr lang="cs-CZ" sz="2800" b="1" dirty="0" smtClean="0">
                <a:solidFill>
                  <a:srgbClr val="C00000"/>
                </a:solidFill>
                <a:effectLst>
                  <a:outerShdw blurRad="38100" dist="38100" dir="2700000" algn="tl">
                    <a:srgbClr val="000000">
                      <a:alpha val="43137"/>
                    </a:srgbClr>
                  </a:outerShdw>
                </a:effectLst>
                <a:latin typeface="+mj-lt"/>
              </a:rPr>
              <a:t>.</a:t>
            </a:r>
            <a:r>
              <a:rPr kumimoji="0" lang="cs-CZ" sz="28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 novinách. </a:t>
            </a:r>
            <a:endParaRPr kumimoji="0" lang="cs-CZ" sz="28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a typeface="+mn-ea"/>
              <a:cs typeface="+mn-cs"/>
            </a:endParaRPr>
          </a:p>
        </p:txBody>
      </p:sp>
      <p:sp>
        <p:nvSpPr>
          <p:cNvPr id="7" name="Zástupný symbol pro obsah 2"/>
          <p:cNvSpPr txBox="1">
            <a:spLocks/>
          </p:cNvSpPr>
          <p:nvPr/>
        </p:nvSpPr>
        <p:spPr>
          <a:xfrm>
            <a:off x="500034" y="4500570"/>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m</a:t>
            </a:r>
            <a:r>
              <a:rPr kumimoji="0" lang="cs-CZ" sz="2800" b="1" i="0" u="none" strike="noStrike" kern="1200" cap="none" spc="0" normalizeH="0" baseline="0" noProof="0" dirty="0" err="1" smtClean="0">
                <a:ln>
                  <a:noFill/>
                </a:ln>
                <a:solidFill>
                  <a:schemeClr val="tx1"/>
                </a:solidFill>
                <a:uLnTx/>
                <a:uFillTx/>
                <a:latin typeface="+mj-lt"/>
                <a:ea typeface="+mn-ea"/>
                <a:cs typeface="+mn-cs"/>
              </a:rPr>
              <a:t>ěl</a:t>
            </a:r>
            <a:r>
              <a:rPr kumimoji="0" lang="cs-CZ" sz="2800" b="1" i="0" u="none" strike="noStrike" kern="1200" cap="none" spc="0" normalizeH="0" baseline="0" noProof="0" dirty="0" smtClean="0">
                <a:ln>
                  <a:noFill/>
                </a:ln>
                <a:solidFill>
                  <a:schemeClr val="tx1"/>
                </a:solidFill>
                <a:uLnTx/>
                <a:uFillTx/>
                <a:latin typeface="+mj-lt"/>
                <a:ea typeface="+mn-ea"/>
                <a:cs typeface="+mn-cs"/>
              </a:rPr>
              <a:t> talent ve svých dílech vystihnout různé </a:t>
            </a:r>
            <a:r>
              <a:rPr kumimoji="0" lang="cs-CZ" sz="28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lidské typy</a:t>
            </a:r>
            <a:r>
              <a:rPr kumimoji="0" lang="cs-CZ" sz="28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 </a:t>
            </a:r>
            <a:r>
              <a:rPr lang="cs-CZ" sz="2800" b="1" dirty="0" smtClean="0">
                <a:solidFill>
                  <a:srgbClr val="C00000"/>
                </a:solidFill>
                <a:effectLst>
                  <a:outerShdw blurRad="38100" dist="38100" dir="2700000" algn="tl">
                    <a:srgbClr val="000000">
                      <a:alpha val="43137"/>
                    </a:srgbClr>
                  </a:outerShdw>
                </a:effectLst>
                <a:latin typeface="+mj-lt"/>
              </a:rPr>
              <a:t>a </a:t>
            </a:r>
            <a:r>
              <a:rPr kumimoji="0" lang="cs-CZ" sz="28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porozumět jejich způsobu vyjadřování.</a:t>
            </a:r>
            <a:endParaRPr kumimoji="0" lang="cs-CZ" sz="28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a typeface="+mn-ea"/>
              <a:cs typeface="+mn-cs"/>
            </a:endParaRPr>
          </a:p>
        </p:txBody>
      </p:sp>
      <p:sp>
        <p:nvSpPr>
          <p:cNvPr id="8" name="Zástupný symbol pro obsah 2"/>
          <p:cNvSpPr txBox="1">
            <a:spLocks/>
          </p:cNvSpPr>
          <p:nvPr/>
        </p:nvSpPr>
        <p:spPr>
          <a:xfrm>
            <a:off x="500034" y="5643578"/>
            <a:ext cx="8286808" cy="928694"/>
          </a:xfrm>
          <a:prstGeom prst="rect">
            <a:avLst/>
          </a:prstGeom>
          <a:gradFill flip="none" rotWithShape="1">
            <a:gsLst>
              <a:gs pos="0">
                <a:schemeClr val="accent5"/>
              </a:gs>
              <a:gs pos="50000">
                <a:schemeClr val="bg1"/>
              </a:gs>
              <a:gs pos="100000">
                <a:schemeClr val="accent5">
                  <a:lumMod val="60000"/>
                  <a:lumOff val="40000"/>
                </a:schemeClr>
              </a:gs>
            </a:gsLst>
            <a:lin ang="36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R="0" lvl="0" indent="-342900"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latin typeface="+mj-lt"/>
              </a:rPr>
              <a:t>s</a:t>
            </a:r>
            <a:r>
              <a:rPr kumimoji="0" lang="cs-CZ" sz="2800" b="1" i="0" u="none" strike="noStrike" kern="1200" cap="none" spc="0" normalizeH="0" baseline="0" noProof="0" dirty="0" smtClean="0">
                <a:ln>
                  <a:noFill/>
                </a:ln>
                <a:solidFill>
                  <a:schemeClr val="tx1"/>
                </a:solidFill>
                <a:uLnTx/>
                <a:uFillTx/>
                <a:latin typeface="+mj-lt"/>
                <a:ea typeface="+mn-ea"/>
                <a:cs typeface="+mn-cs"/>
              </a:rPr>
              <a:t>e stal průkopníkem</a:t>
            </a:r>
            <a:r>
              <a:rPr kumimoji="0" lang="cs-CZ" sz="2800" b="1" i="0" u="none" strike="noStrike" kern="1200" cap="none" spc="0" normalizeH="0" noProof="0" dirty="0" smtClean="0">
                <a:ln>
                  <a:noFill/>
                </a:ln>
                <a:solidFill>
                  <a:schemeClr val="tx1"/>
                </a:solidFill>
                <a:uLnTx/>
                <a:uFillTx/>
                <a:latin typeface="+mj-lt"/>
                <a:ea typeface="+mn-ea"/>
                <a:cs typeface="+mn-cs"/>
              </a:rPr>
              <a:t> oblíbených </a:t>
            </a:r>
            <a:r>
              <a:rPr kumimoji="0" lang="cs-CZ" sz="2800" b="1" i="0" u="none" strike="noStrike" kern="1200" cap="none" spc="0" normalizeH="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soudniček. </a:t>
            </a:r>
            <a:r>
              <a:rPr kumimoji="0" lang="cs-CZ" sz="2800" b="1" i="0" u="none" strike="noStrike" kern="1200" cap="none" spc="0" normalizeH="0" baseline="0" noProof="0" dirty="0" smtClean="0">
                <a:ln>
                  <a:noFill/>
                </a:ln>
                <a:solidFill>
                  <a:srgbClr val="C00000"/>
                </a:solidFill>
                <a:effectLst>
                  <a:outerShdw blurRad="38100" dist="38100" dir="2700000" algn="tl">
                    <a:srgbClr val="000000">
                      <a:alpha val="43137"/>
                    </a:srgbClr>
                  </a:outerShdw>
                </a:effectLst>
                <a:uLnTx/>
                <a:uFillTx/>
                <a:latin typeface="+mj-lt"/>
                <a:ea typeface="+mn-ea"/>
                <a:cs typeface="+mn-cs"/>
              </a:rPr>
              <a:t> </a:t>
            </a:r>
            <a:endParaRPr kumimoji="0" lang="cs-CZ" sz="2800" b="1" i="0" u="none" strike="noStrike" kern="1200" cap="none" spc="0" normalizeH="0" baseline="0" noProof="0" dirty="0">
              <a:ln>
                <a:noFill/>
              </a:ln>
              <a:solidFill>
                <a:srgbClr val="C00000"/>
              </a:solidFill>
              <a:effectLst>
                <a:outerShdw blurRad="38100" dist="38100" dir="2700000" algn="tl">
                  <a:srgbClr val="000000">
                    <a:alpha val="43137"/>
                  </a:srgbClr>
                </a:outerShdw>
              </a:effectLst>
              <a:uLnTx/>
              <a:uFillTx/>
              <a:latin typeface="+mj-lt"/>
              <a:ea typeface="+mn-ea"/>
              <a:cs typeface="+mn-cs"/>
            </a:endParaRPr>
          </a:p>
        </p:txBody>
      </p:sp>
      <p:pic>
        <p:nvPicPr>
          <p:cNvPr id="13" name="Obrázek 12" descr="MC900432584.PNG"/>
          <p:cNvPicPr>
            <a:picLocks noChangeAspect="1"/>
          </p:cNvPicPr>
          <p:nvPr/>
        </p:nvPicPr>
        <p:blipFill>
          <a:blip r:embed="rId3">
            <a:duotone>
              <a:schemeClr val="accent5">
                <a:shade val="45000"/>
                <a:satMod val="135000"/>
              </a:schemeClr>
              <a:prstClr val="white"/>
            </a:duotone>
          </a:blip>
          <a:stretch>
            <a:fillRect/>
          </a:stretch>
        </p:blipFill>
        <p:spPr>
          <a:xfrm rot="20912638">
            <a:off x="7150276" y="-136392"/>
            <a:ext cx="2471514" cy="2471514"/>
          </a:xfrm>
          <a:prstGeom prst="rect">
            <a:avLst/>
          </a:prstGeom>
        </p:spPr>
      </p:pic>
    </p:spTree>
  </p:cSld>
  <p:clrMapOvr>
    <a:masterClrMapping/>
  </p:clrMapOvr>
  <p:transition spd="slow"/>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5000" b="-25000"/>
          </a:stretch>
        </a:blipFill>
        <a:effectLst/>
      </p:bgPr>
    </p:bg>
    <p:spTree>
      <p:nvGrpSpPr>
        <p:cNvPr id="1" name=""/>
        <p:cNvGrpSpPr/>
        <p:nvPr/>
      </p:nvGrpSpPr>
      <p:grpSpPr>
        <a:xfrm>
          <a:off x="0" y="0"/>
          <a:ext cx="0" cy="0"/>
          <a:chOff x="0" y="0"/>
          <a:chExt cx="0" cy="0"/>
        </a:xfrm>
      </p:grpSpPr>
      <p:sp>
        <p:nvSpPr>
          <p:cNvPr id="5" name="TextovéPole 4"/>
          <p:cNvSpPr txBox="1"/>
          <p:nvPr/>
        </p:nvSpPr>
        <p:spPr>
          <a:xfrm>
            <a:off x="2214546" y="214290"/>
            <a:ext cx="5072098" cy="646331"/>
          </a:xfrm>
          <a:prstGeom prst="rect">
            <a:avLst/>
          </a:prstGeom>
          <a:noFill/>
          <a:ln w="31750">
            <a:solidFill>
              <a:schemeClr val="tx1"/>
            </a:solidFill>
          </a:ln>
        </p:spPr>
        <p:txBody>
          <a:bodyPr wrap="square" rtlCol="0">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Společensko-historické pozadí</a:t>
            </a:r>
          </a:p>
        </p:txBody>
      </p:sp>
      <p:pic>
        <p:nvPicPr>
          <p:cNvPr id="24578" name="Picture 2" descr="File:Konzentrazionslager.png">
            <a:hlinkClick r:id="rId3"/>
          </p:cNvPr>
          <p:cNvPicPr>
            <a:picLocks noChangeAspect="1" noChangeArrowheads="1"/>
          </p:cNvPicPr>
          <p:nvPr/>
        </p:nvPicPr>
        <p:blipFill>
          <a:blip r:embed="rId4" cstate="email"/>
          <a:srcRect/>
          <a:stretch>
            <a:fillRect/>
          </a:stretch>
        </p:blipFill>
        <p:spPr bwMode="auto">
          <a:xfrm>
            <a:off x="1857356" y="1000108"/>
            <a:ext cx="5857916" cy="5093840"/>
          </a:xfrm>
          <a:prstGeom prst="rect">
            <a:avLst/>
          </a:prstGeom>
          <a:noFill/>
        </p:spPr>
      </p:pic>
      <p:sp>
        <p:nvSpPr>
          <p:cNvPr id="4" name="Obdélník 3"/>
          <p:cNvSpPr/>
          <p:nvPr/>
        </p:nvSpPr>
        <p:spPr>
          <a:xfrm>
            <a:off x="928662" y="6072206"/>
            <a:ext cx="7791235" cy="646331"/>
          </a:xfrm>
          <a:prstGeom prst="rect">
            <a:avLst/>
          </a:prstGeom>
          <a:noFill/>
        </p:spPr>
        <p:txBody>
          <a:bodyPr wrap="none" lIns="91440" tIns="45720" rIns="91440" bIns="45720">
            <a:spAutoFit/>
          </a:bodyPr>
          <a:lstStyle/>
          <a:p>
            <a:pPr algn="ctr"/>
            <a:r>
              <a:rPr lang="cs-CZ" sz="3600" b="1" cap="none" spc="0" dirty="0" smtClean="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rPr>
              <a:t>Jak mapa souvisí s osudy Karla Poláčka</a:t>
            </a:r>
            <a:r>
              <a:rPr lang="cs-CZ" sz="3600" b="1" dirty="0" smtClean="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rPr>
              <a:t>?</a:t>
            </a:r>
            <a:endParaRPr lang="cs-CZ" sz="7200" b="1" cap="none" spc="0" dirty="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5000" b="-25000"/>
          </a:stretch>
        </a:blipFill>
        <a:effectLst/>
      </p:bgPr>
    </p:bg>
    <p:spTree>
      <p:nvGrpSpPr>
        <p:cNvPr id="1" name=""/>
        <p:cNvGrpSpPr/>
        <p:nvPr/>
      </p:nvGrpSpPr>
      <p:grpSpPr>
        <a:xfrm>
          <a:off x="0" y="0"/>
          <a:ext cx="0" cy="0"/>
          <a:chOff x="0" y="0"/>
          <a:chExt cx="0" cy="0"/>
        </a:xfrm>
      </p:grpSpPr>
      <p:sp>
        <p:nvSpPr>
          <p:cNvPr id="5" name="TextovéPole 4"/>
          <p:cNvSpPr txBox="1"/>
          <p:nvPr/>
        </p:nvSpPr>
        <p:spPr>
          <a:xfrm>
            <a:off x="2214546" y="214290"/>
            <a:ext cx="5072098" cy="646331"/>
          </a:xfrm>
          <a:prstGeom prst="rect">
            <a:avLst/>
          </a:prstGeom>
          <a:noFill/>
          <a:ln w="31750">
            <a:solidFill>
              <a:schemeClr val="tx1"/>
            </a:solidFill>
          </a:ln>
        </p:spPr>
        <p:txBody>
          <a:bodyPr wrap="square" rtlCol="0">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Společensko-historické pozadí</a:t>
            </a:r>
          </a:p>
        </p:txBody>
      </p:sp>
      <p:pic>
        <p:nvPicPr>
          <p:cNvPr id="24578" name="Picture 2" descr="File:Konzentrazionslager.png">
            <a:hlinkClick r:id="rId3"/>
          </p:cNvPr>
          <p:cNvPicPr>
            <a:picLocks noChangeAspect="1" noChangeArrowheads="1"/>
          </p:cNvPicPr>
          <p:nvPr/>
        </p:nvPicPr>
        <p:blipFill>
          <a:blip r:embed="rId4" cstate="email"/>
          <a:srcRect/>
          <a:stretch>
            <a:fillRect/>
          </a:stretch>
        </p:blipFill>
        <p:spPr bwMode="auto">
          <a:xfrm>
            <a:off x="1857356" y="1000108"/>
            <a:ext cx="5857916" cy="5093840"/>
          </a:xfrm>
          <a:prstGeom prst="rect">
            <a:avLst/>
          </a:prstGeom>
          <a:noFill/>
        </p:spPr>
      </p:pic>
      <p:sp>
        <p:nvSpPr>
          <p:cNvPr id="4" name="Obdélník 3"/>
          <p:cNvSpPr/>
          <p:nvPr/>
        </p:nvSpPr>
        <p:spPr>
          <a:xfrm>
            <a:off x="642910" y="6215082"/>
            <a:ext cx="8066054" cy="461665"/>
          </a:xfrm>
          <a:prstGeom prst="rect">
            <a:avLst/>
          </a:prstGeom>
          <a:noFill/>
        </p:spPr>
        <p:txBody>
          <a:bodyPr wrap="none" lIns="91440" tIns="45720" rIns="91440" bIns="45720">
            <a:spAutoFit/>
          </a:bodyPr>
          <a:lstStyle/>
          <a:p>
            <a:pPr algn="ctr"/>
            <a:r>
              <a:rPr lang="cs-CZ" sz="2400" b="1" cap="none" spc="0" dirty="0" smtClean="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rPr>
              <a:t>Mapa </a:t>
            </a:r>
            <a:r>
              <a:rPr lang="cs-CZ" sz="2400" b="1" cap="none" spc="0" dirty="0" err="1" smtClean="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rPr>
              <a:t>konc</a:t>
            </a:r>
            <a:r>
              <a:rPr lang="cs-CZ" sz="2400" b="1" cap="none" spc="0" dirty="0" smtClean="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rPr>
              <a:t>. táborů 3. říše – KP pobýval v Terezíně a Osvětimi.</a:t>
            </a:r>
            <a:endParaRPr lang="cs-CZ" sz="2400" b="1" cap="none" spc="0" dirty="0">
              <a:ln w="17780" cmpd="sng">
                <a:solidFill>
                  <a:schemeClr val="accent1">
                    <a:tint val="3000"/>
                  </a:schemeClr>
                </a:solidFill>
                <a:prstDash val="solid"/>
                <a:miter lim="800000"/>
              </a:ln>
              <a:solidFill>
                <a:srgbClr val="0070C0"/>
              </a:solidFill>
              <a:effectLst>
                <a:outerShdw blurRad="55000" dist="50800" dir="5400000" algn="tl">
                  <a:srgbClr val="000000">
                    <a:alpha val="33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obsah 2"/>
          <p:cNvSpPr txBox="1">
            <a:spLocks/>
          </p:cNvSpPr>
          <p:nvPr/>
        </p:nvSpPr>
        <p:spPr>
          <a:xfrm>
            <a:off x="285720" y="428604"/>
            <a:ext cx="8572560" cy="2214578"/>
          </a:xfrm>
          <a:prstGeom prst="rect">
            <a:avLst/>
          </a:prstGeom>
          <a:gradFill flip="none" rotWithShape="1">
            <a:gsLst>
              <a:gs pos="0">
                <a:schemeClr val="accent5">
                  <a:lumMod val="60000"/>
                  <a:lumOff val="40000"/>
                </a:schemeClr>
              </a:gs>
              <a:gs pos="50000">
                <a:schemeClr val="bg1"/>
              </a:gs>
              <a:gs pos="100000">
                <a:schemeClr val="accent5">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effectLst>
                  <a:outerShdw blurRad="38100" dist="38100" dir="2700000" algn="tl">
                    <a:srgbClr val="000000">
                      <a:alpha val="43137"/>
                    </a:srgbClr>
                  </a:outerShdw>
                </a:effectLst>
                <a:latin typeface="Monotype Corsiva" pitchFamily="66" charset="0"/>
              </a:rPr>
              <a:t>Poslouchejte nahrávky a odpovězte na otázky.</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solidFill>
                  <a:srgbClr val="C00000"/>
                </a:solidFill>
                <a:effectLst>
                  <a:outerShdw blurRad="38100" dist="38100" dir="2700000" algn="tl">
                    <a:srgbClr val="000000">
                      <a:alpha val="43137"/>
                    </a:srgbClr>
                  </a:outerShdw>
                </a:effectLst>
                <a:latin typeface="Monotype Corsiva" pitchFamily="66" charset="0"/>
              </a:rPr>
              <a:t>Životopisy – Karel </a:t>
            </a:r>
            <a:r>
              <a:rPr lang="cs-CZ" sz="3200" b="1" dirty="0" smtClean="0">
                <a:solidFill>
                  <a:srgbClr val="C00000"/>
                </a:solidFill>
                <a:effectLst>
                  <a:outerShdw blurRad="38100" dist="38100" dir="2700000" algn="tl">
                    <a:srgbClr val="000000">
                      <a:alpha val="43137"/>
                    </a:srgbClr>
                  </a:outerShdw>
                </a:effectLst>
                <a:latin typeface="Monotype Corsiva" pitchFamily="66" charset="0"/>
              </a:rPr>
              <a:t>Poláček  </a:t>
            </a:r>
            <a:r>
              <a:rPr lang="cs-CZ" sz="3200" b="1" dirty="0" smtClean="0">
                <a:effectLst>
                  <a:outerShdw blurRad="38100" dist="38100" dir="2700000" algn="tl">
                    <a:srgbClr val="000000">
                      <a:alpha val="43137"/>
                    </a:srgbClr>
                  </a:outerShdw>
                </a:effectLst>
                <a:latin typeface="Monotype Corsiva" pitchFamily="66" charset="0"/>
              </a:rPr>
              <a:t>(2 díly)</a:t>
            </a:r>
            <a:endParaRPr lang="cs-CZ" sz="3200" b="1" dirty="0" smtClean="0">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solidFill>
                  <a:srgbClr val="C00000"/>
                </a:solidFill>
                <a:effectLst>
                  <a:outerShdw blurRad="38100" dist="38100" dir="2700000" algn="tl">
                    <a:srgbClr val="000000">
                      <a:alpha val="43137"/>
                    </a:srgbClr>
                  </a:outerShdw>
                </a:effectLst>
                <a:latin typeface="Monotype Corsiva" pitchFamily="66" charset="0"/>
                <a:hlinkClick r:id="rId2"/>
              </a:rPr>
              <a:t>http</a:t>
            </a:r>
            <a:r>
              <a:rPr lang="cs-CZ" sz="2800" b="1" dirty="0" smtClean="0">
                <a:solidFill>
                  <a:srgbClr val="C00000"/>
                </a:solidFill>
                <a:effectLst>
                  <a:outerShdw blurRad="38100" dist="38100" dir="2700000" algn="tl">
                    <a:srgbClr val="000000">
                      <a:alpha val="43137"/>
                    </a:srgbClr>
                  </a:outerShdw>
                </a:effectLst>
                <a:latin typeface="Monotype Corsiva" pitchFamily="66" charset="0"/>
                <a:hlinkClick r:id="rId2"/>
              </a:rPr>
              <a:t>://prehravac.rozhlas.cz/audio/2013361</a:t>
            </a:r>
            <a:endParaRPr lang="cs-CZ" sz="2800" b="1" dirty="0" smtClean="0">
              <a:solidFill>
                <a:srgbClr val="C00000"/>
              </a:solidFill>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2800" b="1" dirty="0" smtClean="0">
                <a:solidFill>
                  <a:srgbClr val="C00000"/>
                </a:solidFill>
                <a:effectLst>
                  <a:outerShdw blurRad="38100" dist="38100" dir="2700000" algn="tl">
                    <a:srgbClr val="000000">
                      <a:alpha val="43137"/>
                    </a:srgbClr>
                  </a:outerShdw>
                </a:effectLst>
                <a:latin typeface="Monotype Corsiva" pitchFamily="66" charset="0"/>
                <a:hlinkClick r:id="rId3"/>
              </a:rPr>
              <a:t>http</a:t>
            </a:r>
            <a:r>
              <a:rPr lang="cs-CZ" sz="2800" b="1" dirty="0" smtClean="0">
                <a:solidFill>
                  <a:srgbClr val="C00000"/>
                </a:solidFill>
                <a:effectLst>
                  <a:outerShdw blurRad="38100" dist="38100" dir="2700000" algn="tl">
                    <a:srgbClr val="000000">
                      <a:alpha val="43137"/>
                    </a:srgbClr>
                  </a:outerShdw>
                </a:effectLst>
                <a:latin typeface="Monotype Corsiva" pitchFamily="66" charset="0"/>
                <a:hlinkClick r:id="rId3"/>
              </a:rPr>
              <a:t>://prehravac.rozhlas.cz/audio/2015899</a:t>
            </a:r>
            <a:endParaRPr lang="cs-CZ" sz="2800" b="1" dirty="0" smtClean="0">
              <a:solidFill>
                <a:srgbClr val="C00000"/>
              </a:solidFill>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2800" b="1" dirty="0" smtClean="0">
              <a:solidFill>
                <a:srgbClr val="C00000"/>
              </a:solidFill>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3200" b="1" dirty="0" smtClean="0">
              <a:solidFill>
                <a:srgbClr val="C00000"/>
              </a:solidFill>
              <a:effectLst>
                <a:outerShdw blurRad="38100" dist="38100" dir="2700000" algn="tl">
                  <a:srgbClr val="000000">
                    <a:alpha val="43137"/>
                  </a:srgbClr>
                </a:outerShdw>
              </a:effectLst>
              <a:latin typeface="Monotype Corsiva" pitchFamily="66" charset="0"/>
            </a:endParaRPr>
          </a:p>
        </p:txBody>
      </p:sp>
      <p:sp>
        <p:nvSpPr>
          <p:cNvPr id="6" name="Zástupný symbol pro obsah 2"/>
          <p:cNvSpPr txBox="1">
            <a:spLocks/>
          </p:cNvSpPr>
          <p:nvPr/>
        </p:nvSpPr>
        <p:spPr>
          <a:xfrm>
            <a:off x="285720" y="3000372"/>
            <a:ext cx="8572560" cy="3643338"/>
          </a:xfrm>
          <a:prstGeom prst="rect">
            <a:avLst/>
          </a:prstGeom>
          <a:gradFill flip="none" rotWithShape="1">
            <a:gsLst>
              <a:gs pos="0">
                <a:schemeClr val="accent5">
                  <a:lumMod val="60000"/>
                  <a:lumOff val="40000"/>
                </a:schemeClr>
              </a:gs>
              <a:gs pos="50000">
                <a:schemeClr val="bg1"/>
              </a:gs>
              <a:gs pos="100000">
                <a:schemeClr val="accent5">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Jak se Karlu Poláčkovi </a:t>
            </a:r>
            <a:r>
              <a:rPr lang="cs-CZ" sz="2800" b="1" dirty="0" smtClean="0">
                <a:solidFill>
                  <a:srgbClr val="C00000"/>
                </a:solidFill>
                <a:effectLst>
                  <a:outerShdw blurRad="38100" dist="38100" dir="2700000" algn="tl">
                    <a:srgbClr val="000000">
                      <a:alpha val="43137"/>
                    </a:srgbClr>
                  </a:outerShdw>
                </a:effectLst>
                <a:latin typeface="+mj-lt"/>
              </a:rPr>
              <a:t>říkalo?</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Z jakých </a:t>
            </a:r>
            <a:r>
              <a:rPr lang="cs-CZ" sz="2800" b="1" dirty="0" smtClean="0">
                <a:solidFill>
                  <a:srgbClr val="C00000"/>
                </a:solidFill>
                <a:effectLst>
                  <a:outerShdw blurRad="38100" dist="38100" dir="2700000" algn="tl">
                    <a:srgbClr val="000000">
                      <a:alpha val="43137"/>
                    </a:srgbClr>
                  </a:outerShdw>
                </a:effectLst>
                <a:latin typeface="+mj-lt"/>
              </a:rPr>
              <a:t>poměrů pocházel?</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Kde </a:t>
            </a:r>
            <a:r>
              <a:rPr lang="cs-CZ" sz="2800" b="1" dirty="0" smtClean="0">
                <a:solidFill>
                  <a:srgbClr val="C00000"/>
                </a:solidFill>
                <a:effectLst>
                  <a:outerShdw blurRad="38100" dist="38100" dir="2700000" algn="tl">
                    <a:srgbClr val="000000">
                      <a:alpha val="43137"/>
                    </a:srgbClr>
                  </a:outerShdw>
                </a:effectLst>
                <a:latin typeface="+mj-lt"/>
              </a:rPr>
              <a:t>studoval?</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Jaké měl Karel  Poláček </a:t>
            </a:r>
            <a:r>
              <a:rPr lang="cs-CZ" sz="2800" b="1" dirty="0" smtClean="0">
                <a:solidFill>
                  <a:srgbClr val="C00000"/>
                </a:solidFill>
                <a:effectLst>
                  <a:outerShdw blurRad="38100" dist="38100" dir="2700000" algn="tl">
                    <a:srgbClr val="000000">
                      <a:alpha val="43137"/>
                    </a:srgbClr>
                  </a:outerShdw>
                </a:effectLst>
                <a:latin typeface="+mj-lt"/>
              </a:rPr>
              <a:t>manželství?</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Jak se autor vyrovnával se </a:t>
            </a:r>
            <a:r>
              <a:rPr lang="cs-CZ" sz="2800" b="1" dirty="0" smtClean="0">
                <a:solidFill>
                  <a:srgbClr val="C00000"/>
                </a:solidFill>
                <a:effectLst>
                  <a:outerShdw blurRad="38100" dist="38100" dir="2700000" algn="tl">
                    <a:srgbClr val="000000">
                      <a:alpha val="43137"/>
                    </a:srgbClr>
                  </a:outerShdw>
                </a:effectLst>
                <a:latin typeface="+mj-lt"/>
              </a:rPr>
              <a:t>zákazem </a:t>
            </a:r>
            <a:r>
              <a:rPr lang="cs-CZ" sz="2800" b="1" dirty="0" smtClean="0">
                <a:effectLst>
                  <a:outerShdw blurRad="38100" dist="38100" dir="2700000" algn="tl">
                    <a:srgbClr val="000000">
                      <a:alpha val="43137"/>
                    </a:srgbClr>
                  </a:outerShdw>
                </a:effectLst>
                <a:latin typeface="+mj-lt"/>
              </a:rPr>
              <a:t>literární činnosti za protektorátu? Proč </a:t>
            </a:r>
            <a:r>
              <a:rPr lang="cs-CZ" sz="2800" b="1" dirty="0" smtClean="0">
                <a:solidFill>
                  <a:srgbClr val="C00000"/>
                </a:solidFill>
                <a:effectLst>
                  <a:outerShdw blurRad="38100" dist="38100" dir="2700000" algn="tl">
                    <a:srgbClr val="000000">
                      <a:alpha val="43137"/>
                    </a:srgbClr>
                  </a:outerShdw>
                </a:effectLst>
                <a:latin typeface="+mj-lt"/>
              </a:rPr>
              <a:t>nesměl psát?</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j-lt"/>
              </a:rPr>
              <a:t>Jaký byl osud jeho </a:t>
            </a:r>
            <a:r>
              <a:rPr lang="cs-CZ" sz="2800" b="1" dirty="0" smtClean="0">
                <a:solidFill>
                  <a:srgbClr val="C00000"/>
                </a:solidFill>
                <a:effectLst>
                  <a:outerShdw blurRad="38100" dist="38100" dir="2700000" algn="tl">
                    <a:srgbClr val="000000">
                      <a:alpha val="43137"/>
                    </a:srgbClr>
                  </a:outerShdw>
                </a:effectLst>
                <a:latin typeface="+mj-lt"/>
              </a:rPr>
              <a:t>dcery Jiřiny?</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3200" b="1" dirty="0" smtClean="0">
              <a:solidFill>
                <a:srgbClr val="C00000"/>
              </a:solidFill>
              <a:effectLst>
                <a:outerShdw blurRad="38100" dist="38100" dir="2700000" algn="tl">
                  <a:srgbClr val="000000">
                    <a:alpha val="43137"/>
                  </a:srgbClr>
                </a:outerShdw>
              </a:effectLst>
              <a:latin typeface="Monotype Corsiva" pitchFamily="66" charset="0"/>
            </a:endParaRPr>
          </a:p>
        </p:txBody>
      </p:sp>
      <p:pic>
        <p:nvPicPr>
          <p:cNvPr id="5" name="Obrázek 4" descr="MC900442010.PNG"/>
          <p:cNvPicPr>
            <a:picLocks noChangeAspect="1"/>
          </p:cNvPicPr>
          <p:nvPr/>
        </p:nvPicPr>
        <p:blipFill>
          <a:blip r:embed="rId4" cstate="email"/>
          <a:stretch>
            <a:fillRect/>
          </a:stretch>
        </p:blipFill>
        <p:spPr>
          <a:xfrm>
            <a:off x="7286644" y="1000108"/>
            <a:ext cx="1657181" cy="1657181"/>
          </a:xfrm>
          <a:prstGeom prst="rect">
            <a:avLst/>
          </a:prstGeom>
        </p:spPr>
      </p:pic>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ástupný symbol pro obsah 2"/>
          <p:cNvSpPr txBox="1">
            <a:spLocks/>
          </p:cNvSpPr>
          <p:nvPr/>
        </p:nvSpPr>
        <p:spPr>
          <a:xfrm>
            <a:off x="214282" y="142852"/>
            <a:ext cx="8715436" cy="6572296"/>
          </a:xfrm>
          <a:prstGeom prst="rect">
            <a:avLst/>
          </a:prstGeom>
          <a:gradFill flip="none" rotWithShape="1">
            <a:gsLst>
              <a:gs pos="0">
                <a:schemeClr val="accent5">
                  <a:lumMod val="60000"/>
                  <a:lumOff val="40000"/>
                </a:schemeClr>
              </a:gs>
              <a:gs pos="50000">
                <a:schemeClr val="bg1"/>
              </a:gs>
              <a:gs pos="100000">
                <a:schemeClr val="accent5">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u="sng" dirty="0" smtClean="0">
                <a:effectLst>
                  <a:outerShdw blurRad="38100" dist="38100" dir="2700000" algn="tl">
                    <a:srgbClr val="000000">
                      <a:alpha val="43137"/>
                    </a:srgbClr>
                  </a:outerShdw>
                </a:effectLst>
                <a:latin typeface="Monotype Corsiva" pitchFamily="66" charset="0"/>
              </a:rPr>
              <a:t>Smutný humorista  </a:t>
            </a:r>
            <a:r>
              <a:rPr lang="cs-CZ" sz="2800" b="1" dirty="0" smtClean="0">
                <a:effectLst>
                  <a:outerShdw blurRad="38100" dist="38100" dir="2700000" algn="tl">
                    <a:srgbClr val="000000">
                      <a:alpha val="43137"/>
                    </a:srgbClr>
                  </a:outerShdw>
                </a:effectLst>
                <a:latin typeface="Monotype Corsiva" pitchFamily="66" charset="0"/>
              </a:rPr>
              <a:t>(</a:t>
            </a:r>
            <a:r>
              <a:rPr lang="cs-CZ" sz="2800" b="1" dirty="0" err="1" smtClean="0">
                <a:effectLst>
                  <a:outerShdw blurRad="38100" dist="38100" dir="2700000" algn="tl">
                    <a:srgbClr val="000000">
                      <a:alpha val="43137"/>
                    </a:srgbClr>
                  </a:outerShdw>
                </a:effectLst>
                <a:latin typeface="Monotype Corsiva" pitchFamily="66" charset="0"/>
              </a:rPr>
              <a:t>oxymoron</a:t>
            </a:r>
            <a:r>
              <a:rPr lang="cs-CZ" sz="2800" b="1" dirty="0" smtClean="0">
                <a:effectLst>
                  <a:outerShdw blurRad="38100" dist="38100" dir="2700000" algn="tl">
                    <a:srgbClr val="000000">
                      <a:alpha val="43137"/>
                    </a:srgbClr>
                  </a:outerShdw>
                </a:effectLst>
                <a:latin typeface="Monotype Corsiva" pitchFamily="66" charset="0"/>
              </a:rPr>
              <a:t>).</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u="sng" dirty="0" smtClean="0">
                <a:effectLst>
                  <a:outerShdw blurRad="38100" dist="38100" dir="2700000" algn="tl">
                    <a:srgbClr val="000000">
                      <a:alpha val="43137"/>
                    </a:srgbClr>
                  </a:outerShdw>
                </a:effectLst>
                <a:latin typeface="Monotype Corsiva" pitchFamily="66" charset="0"/>
              </a:rPr>
              <a:t>Rodinné poměry </a:t>
            </a:r>
            <a:r>
              <a:rPr lang="cs-CZ" sz="2800" b="1" dirty="0" smtClean="0">
                <a:effectLst>
                  <a:outerShdw blurRad="38100" dist="38100" dir="2700000" algn="tl">
                    <a:srgbClr val="000000">
                      <a:alpha val="43137"/>
                    </a:srgbClr>
                  </a:outerShdw>
                </a:effectLst>
                <a:latin typeface="Monotype Corsiva" pitchFamily="66" charset="0"/>
              </a:rPr>
              <a:t>– matka mu záhy umřela, jeho otec zůstal sám s pěti chlapci, později se podruhé oženil s Němkou a narodili se další dva Poláčkovi sourozenci.</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u="sng" dirty="0" smtClean="0">
                <a:effectLst>
                  <a:outerShdw blurRad="38100" dist="38100" dir="2700000" algn="tl">
                    <a:srgbClr val="000000">
                      <a:alpha val="43137"/>
                    </a:srgbClr>
                  </a:outerShdw>
                </a:effectLst>
                <a:latin typeface="Monotype Corsiva" pitchFamily="66" charset="0"/>
              </a:rPr>
              <a:t>Studium na gymnáziu </a:t>
            </a:r>
            <a:r>
              <a:rPr lang="cs-CZ" sz="2800" b="1" dirty="0" smtClean="0">
                <a:effectLst>
                  <a:outerShdw blurRad="38100" dist="38100" dir="2700000" algn="tl">
                    <a:srgbClr val="000000">
                      <a:alpha val="43137"/>
                    </a:srgbClr>
                  </a:outerShdw>
                </a:effectLst>
                <a:latin typeface="Monotype Corsiva" pitchFamily="66" charset="0"/>
              </a:rPr>
              <a:t>v Rychnově nad Kněžnou, kvůli špatnému prospěchu v kvintě přestoupil  na gymnázium do Prahy v Truhlářské ulici. Později nedokončil práva.</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u="sng" dirty="0" smtClean="0">
                <a:effectLst>
                  <a:outerShdw blurRad="38100" dist="38100" dir="2700000" algn="tl">
                    <a:srgbClr val="000000">
                      <a:alpha val="43137"/>
                    </a:srgbClr>
                  </a:outerShdw>
                </a:effectLst>
                <a:latin typeface="Monotype Corsiva" pitchFamily="66" charset="0"/>
              </a:rPr>
              <a:t>Manželství –</a:t>
            </a:r>
            <a:r>
              <a:rPr lang="cs-CZ" sz="2800" b="1" dirty="0" smtClean="0">
                <a:effectLst>
                  <a:outerShdw blurRad="38100" dist="38100" dir="2700000" algn="tl">
                    <a:srgbClr val="000000">
                      <a:alpha val="43137"/>
                    </a:srgbClr>
                  </a:outerShdw>
                </a:effectLst>
                <a:latin typeface="Monotype Corsiva" pitchFamily="66" charset="0"/>
              </a:rPr>
              <a:t> nešťastné, přítelkyně advokátka Dora </a:t>
            </a:r>
            <a:r>
              <a:rPr lang="cs-CZ" sz="2800" b="1" dirty="0" err="1" smtClean="0">
                <a:effectLst>
                  <a:outerShdw blurRad="38100" dist="38100" dir="2700000" algn="tl">
                    <a:srgbClr val="000000">
                      <a:alpha val="43137"/>
                    </a:srgbClr>
                  </a:outerShdw>
                </a:effectLst>
                <a:latin typeface="Monotype Corsiva" pitchFamily="66" charset="0"/>
              </a:rPr>
              <a:t>Vaňáková</a:t>
            </a:r>
            <a:r>
              <a:rPr lang="cs-CZ" sz="2800" b="1" dirty="0" smtClean="0">
                <a:effectLst>
                  <a:outerShdw blurRad="38100" dist="38100" dir="2700000" algn="tl">
                    <a:srgbClr val="000000">
                      <a:alpha val="43137"/>
                    </a:srgbClr>
                  </a:outerShdw>
                </a:effectLst>
                <a:latin typeface="Monotype Corsiva" pitchFamily="66" charset="0"/>
              </a:rPr>
              <a:t>. Rozvod se ženou </a:t>
            </a:r>
            <a:r>
              <a:rPr lang="cs-CZ" sz="2800" b="1" dirty="0" err="1" smtClean="0">
                <a:effectLst>
                  <a:outerShdw blurRad="38100" dist="38100" dir="2700000" algn="tl">
                    <a:srgbClr val="000000">
                      <a:alpha val="43137"/>
                    </a:srgbClr>
                  </a:outerShdw>
                </a:effectLst>
                <a:latin typeface="Monotype Corsiva" pitchFamily="66" charset="0"/>
              </a:rPr>
              <a:t>Adlétou</a:t>
            </a:r>
            <a:r>
              <a:rPr lang="cs-CZ" sz="2800" b="1" dirty="0" smtClean="0">
                <a:effectLst>
                  <a:outerShdw blurRad="38100" dist="38100" dir="2700000" algn="tl">
                    <a:srgbClr val="000000">
                      <a:alpha val="43137"/>
                    </a:srgbClr>
                  </a:outerShdw>
                </a:effectLst>
                <a:latin typeface="Monotype Corsiva" pitchFamily="66" charset="0"/>
              </a:rPr>
              <a:t>, žárlivost a  rodinné  problémy …</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r>
              <a:rPr lang="cs-CZ" sz="2800" b="1" dirty="0" smtClean="0">
                <a:effectLst>
                  <a:outerShdw blurRad="38100" dist="38100" dir="2700000" algn="tl">
                    <a:srgbClr val="000000">
                      <a:alpha val="43137"/>
                    </a:srgbClr>
                  </a:outerShdw>
                </a:effectLst>
                <a:latin typeface="Monotype Corsiva" pitchFamily="66" charset="0"/>
              </a:rPr>
              <a:t>Jako Žid nesměl psát, </a:t>
            </a:r>
            <a:r>
              <a:rPr lang="cs-CZ" sz="2800" b="1" u="sng" dirty="0" smtClean="0">
                <a:effectLst>
                  <a:outerShdw blurRad="38100" dist="38100" dir="2700000" algn="tl">
                    <a:srgbClr val="000000">
                      <a:alpha val="43137"/>
                    </a:srgbClr>
                  </a:outerShdw>
                </a:effectLst>
                <a:latin typeface="Monotype Corsiva" pitchFamily="66" charset="0"/>
              </a:rPr>
              <a:t>z rasových důvodů byl vyhozen  </a:t>
            </a:r>
            <a:r>
              <a:rPr lang="cs-CZ" sz="2800" b="1" dirty="0" smtClean="0">
                <a:effectLst>
                  <a:outerShdw blurRad="38100" dist="38100" dir="2700000" algn="tl">
                    <a:srgbClr val="000000">
                      <a:alpha val="43137"/>
                    </a:srgbClr>
                  </a:outerShdw>
                </a:effectLst>
                <a:latin typeface="Monotype Corsiva" pitchFamily="66" charset="0"/>
              </a:rPr>
              <a:t>z redakce Lidových novin. Poté vydával díla pod cizím jménem svého přítele  Vlastimila Rady .</a:t>
            </a:r>
          </a:p>
          <a:p>
            <a:pPr marL="457200" lvl="0" indent="-457200" algn="just">
              <a:spcBef>
                <a:spcPct val="20000"/>
              </a:spcBef>
              <a:buFont typeface="Arial" pitchFamily="34" charset="0"/>
              <a:buAutoNum type="arabicPeriod"/>
              <a:defRPr/>
            </a:pPr>
            <a:r>
              <a:rPr lang="cs-CZ" sz="2800" b="1" u="sng" dirty="0" smtClean="0">
                <a:effectLst>
                  <a:outerShdw blurRad="38100" dist="38100" dir="2700000" algn="tl">
                    <a:srgbClr val="000000">
                      <a:alpha val="43137"/>
                    </a:srgbClr>
                  </a:outerShdw>
                </a:effectLst>
                <a:latin typeface="Monotype Corsiva" pitchFamily="66" charset="0"/>
              </a:rPr>
              <a:t>Dcera Jiřina</a:t>
            </a:r>
            <a:r>
              <a:rPr lang="cs-CZ" sz="2800" b="1" dirty="0" smtClean="0">
                <a:effectLst>
                  <a:outerShdw blurRad="38100" dist="38100" dir="2700000" algn="tl">
                    <a:srgbClr val="000000">
                      <a:alpha val="43137"/>
                    </a:srgbClr>
                  </a:outerShdw>
                </a:effectLst>
                <a:latin typeface="Monotype Corsiva" pitchFamily="66" charset="0"/>
              </a:rPr>
              <a:t> v roce  1939 díky pomoci přátel emigrovala do Anglie.</a:t>
            </a: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8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8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8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457200" marR="0" lvl="0" indent="-457200" algn="just" defTabSz="914400" rtl="0" eaLnBrk="1" fontAlgn="auto" latinLnBrk="0" hangingPunct="1">
              <a:lnSpc>
                <a:spcPct val="100000"/>
              </a:lnSpc>
              <a:spcBef>
                <a:spcPct val="20000"/>
              </a:spcBef>
              <a:spcAft>
                <a:spcPts val="0"/>
              </a:spcAft>
              <a:buClrTx/>
              <a:buSzTx/>
              <a:buFont typeface="Arial" pitchFamily="34" charset="0"/>
              <a:buAutoNum type="arabicPeriod"/>
              <a:tabLst/>
              <a:defRPr/>
            </a:pPr>
            <a:endParaRPr lang="cs-CZ" sz="2400" b="1" dirty="0" smtClean="0">
              <a:effectLst>
                <a:outerShdw blurRad="38100" dist="38100" dir="2700000" algn="tl">
                  <a:srgbClr val="000000">
                    <a:alpha val="43137"/>
                  </a:srgbClr>
                </a:outerShdw>
              </a:effectLst>
              <a:latin typeface="Monotype Corsiva" pitchFamily="66"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lang="cs-CZ" sz="3200" b="1" dirty="0" smtClean="0">
              <a:solidFill>
                <a:srgbClr val="C00000"/>
              </a:solidFill>
              <a:effectLst>
                <a:outerShdw blurRad="38100" dist="38100" dir="2700000" algn="tl">
                  <a:srgbClr val="000000">
                    <a:alpha val="43137"/>
                  </a:srgbClr>
                </a:outerShdw>
              </a:effectLst>
              <a:latin typeface="Monotype Corsiva" pitchFamily="66" charset="0"/>
            </a:endParaRP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7000"/>
            <a:lum/>
          </a:blip>
          <a:srcRect/>
          <a:stretch>
            <a:fillRect t="-25000" b="-25000"/>
          </a:stretch>
        </a:blipFill>
        <a:effectLst/>
      </p:bgPr>
    </p:bg>
    <p:spTree>
      <p:nvGrpSpPr>
        <p:cNvPr id="1" name=""/>
        <p:cNvGrpSpPr/>
        <p:nvPr/>
      </p:nvGrpSpPr>
      <p:grpSpPr>
        <a:xfrm>
          <a:off x="0" y="0"/>
          <a:ext cx="0" cy="0"/>
          <a:chOff x="0" y="0"/>
          <a:chExt cx="0" cy="0"/>
        </a:xfrm>
      </p:grpSpPr>
      <p:sp>
        <p:nvSpPr>
          <p:cNvPr id="5" name="Zástupný symbol pro obsah 2"/>
          <p:cNvSpPr txBox="1">
            <a:spLocks/>
          </p:cNvSpPr>
          <p:nvPr/>
        </p:nvSpPr>
        <p:spPr>
          <a:xfrm>
            <a:off x="142844" y="1214422"/>
            <a:ext cx="8786874" cy="5286412"/>
          </a:xfrm>
          <a:prstGeom prst="rect">
            <a:avLst/>
          </a:prstGeom>
          <a:gradFill flip="none" rotWithShape="1">
            <a:gsLst>
              <a:gs pos="0">
                <a:schemeClr val="bg1"/>
              </a:gs>
              <a:gs pos="50000">
                <a:schemeClr val="accent5">
                  <a:lumMod val="60000"/>
                  <a:lumOff val="40000"/>
                </a:schemeClr>
              </a:gs>
              <a:gs pos="100000">
                <a:schemeClr val="accent3">
                  <a:lumMod val="60000"/>
                  <a:lumOff val="4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kumimoji="0" lang="cs-CZ" sz="2800" b="1" i="0" u="none" strike="noStrike" kern="1200" cap="none" spc="0" normalizeH="0" noProof="0" dirty="0" smtClean="0">
                <a:ln>
                  <a:noFill/>
                </a:ln>
                <a:uLnTx/>
                <a:uFillTx/>
                <a:latin typeface="+mj-lt"/>
              </a:rPr>
              <a:t>     Můj nejmilejší přítel se nazývá </a:t>
            </a:r>
            <a:r>
              <a:rPr lang="cs-CZ" sz="2800" b="1" dirty="0" smtClean="0">
                <a:latin typeface="+mj-lt"/>
              </a:rPr>
              <a:t>B</a:t>
            </a:r>
            <a:r>
              <a:rPr kumimoji="0" lang="cs-CZ" sz="2800" b="1" i="0" u="none" strike="noStrike" kern="1200" cap="none" spc="0" normalizeH="0" noProof="0" dirty="0" err="1" smtClean="0">
                <a:ln>
                  <a:noFill/>
                </a:ln>
                <a:uLnTx/>
                <a:uFillTx/>
                <a:latin typeface="+mj-lt"/>
              </a:rPr>
              <a:t>ejval</a:t>
            </a:r>
            <a:r>
              <a:rPr kumimoji="0" lang="cs-CZ" sz="2800" b="1" i="0" u="none" strike="noStrike" kern="1200" cap="none" spc="0" normalizeH="0" noProof="0" dirty="0" smtClean="0">
                <a:ln>
                  <a:noFill/>
                </a:ln>
                <a:uLnTx/>
                <a:uFillTx/>
                <a:latin typeface="+mj-lt"/>
              </a:rPr>
              <a:t> Antonín, protože jsme s Tondou jedna ruka. Taktéž si půjčujeme knížky. On má plničký kufr indiánek, jako jest : Morová rána v Praze, Vpád pasovských a Bílá paní Rožmberská. Na jedné jest obrázek s nápisem: ,,Dvanácterák  se obořil na knížete“. Velký jelen se již </a:t>
            </a:r>
            <a:r>
              <a:rPr kumimoji="0" lang="cs-CZ" sz="2800" b="1" i="0" u="none" strike="noStrike" kern="1200" cap="none" spc="0" normalizeH="0" noProof="0" dirty="0" err="1" smtClean="0">
                <a:ln>
                  <a:noFill/>
                </a:ln>
                <a:uLnTx/>
                <a:uFillTx/>
                <a:latin typeface="+mj-lt"/>
              </a:rPr>
              <a:t>již</a:t>
            </a:r>
            <a:r>
              <a:rPr kumimoji="0" lang="cs-CZ" sz="2800" b="1" i="0" u="none" strike="noStrike" kern="1200" cap="none" spc="0" normalizeH="0" noProof="0" dirty="0" smtClean="0">
                <a:ln>
                  <a:noFill/>
                </a:ln>
                <a:uLnTx/>
                <a:uFillTx/>
                <a:latin typeface="+mj-lt"/>
              </a:rPr>
              <a:t> chystá na parohy probodnout knížete pána, vtom však jeho věrný  myslivec vystřelil smrtící ránu, čímž si zavázal knížete k vděčnosti. Taky má Tonda </a:t>
            </a:r>
            <a:r>
              <a:rPr kumimoji="0" lang="cs-CZ" sz="2800" b="1" i="0" u="none" strike="noStrike" kern="1200" cap="none" spc="0" normalizeH="0" noProof="0" dirty="0" err="1" smtClean="0">
                <a:ln>
                  <a:noFill/>
                </a:ln>
                <a:uLnTx/>
                <a:uFillTx/>
                <a:latin typeface="+mj-lt"/>
              </a:rPr>
              <a:t>sharkovky</a:t>
            </a:r>
            <a:r>
              <a:rPr kumimoji="0" lang="cs-CZ" sz="2800" b="1" i="0" u="none" strike="noStrike" kern="1200" cap="none" spc="0" normalizeH="0" noProof="0" dirty="0" smtClean="0">
                <a:ln>
                  <a:noFill/>
                </a:ln>
                <a:uLnTx/>
                <a:uFillTx/>
                <a:latin typeface="+mj-lt"/>
              </a:rPr>
              <a:t> a </a:t>
            </a:r>
            <a:r>
              <a:rPr kumimoji="0" lang="cs-CZ" sz="2800" b="1" i="0" u="none" strike="noStrike" kern="1200" cap="none" spc="0" normalizeH="0" noProof="0" dirty="0" err="1" smtClean="0">
                <a:ln>
                  <a:noFill/>
                </a:ln>
                <a:uLnTx/>
                <a:uFillTx/>
                <a:latin typeface="+mj-lt"/>
              </a:rPr>
              <a:t>kliftónek</a:t>
            </a:r>
            <a:r>
              <a:rPr kumimoji="0" lang="cs-CZ" sz="2800" b="1" i="0" u="none" strike="noStrike" kern="1200" cap="none" spc="0" normalizeH="0" noProof="0" dirty="0" smtClean="0">
                <a:ln>
                  <a:noFill/>
                </a:ln>
                <a:uLnTx/>
                <a:uFillTx/>
                <a:latin typeface="+mj-lt"/>
              </a:rPr>
              <a:t> habaděj. Všecko má, protože pan </a:t>
            </a:r>
            <a:r>
              <a:rPr lang="cs-CZ" sz="2800" b="1" dirty="0" smtClean="0">
                <a:latin typeface="+mj-lt"/>
              </a:rPr>
              <a:t>B</a:t>
            </a:r>
            <a:r>
              <a:rPr kumimoji="0" lang="cs-CZ" sz="2800" b="1" i="0" u="none" strike="noStrike" kern="1200" cap="none" spc="0" normalizeH="0" noProof="0" dirty="0" err="1" smtClean="0">
                <a:ln>
                  <a:noFill/>
                </a:ln>
                <a:uLnTx/>
                <a:uFillTx/>
                <a:latin typeface="+mj-lt"/>
              </a:rPr>
              <a:t>ejval</a:t>
            </a:r>
            <a:r>
              <a:rPr kumimoji="0" lang="cs-CZ" sz="2800" b="1" i="0" u="none" strike="noStrike" kern="1200" cap="none" spc="0" normalizeH="0" noProof="0" dirty="0" smtClean="0">
                <a:ln>
                  <a:noFill/>
                </a:ln>
                <a:uLnTx/>
                <a:uFillTx/>
                <a:latin typeface="+mj-lt"/>
              </a:rPr>
              <a:t> říká, že si potrpí na vzdělání a nelituje groše. </a:t>
            </a:r>
          </a:p>
          <a:p>
            <a:pPr algn="just"/>
            <a:r>
              <a:rPr lang="cs-CZ" sz="2800" b="1" dirty="0" smtClean="0">
                <a:latin typeface="+mj-lt"/>
              </a:rPr>
              <a:t>     Tonda má převzít povoznictví po svém otci a slíbil mně, že by pak si mne vzal za pacholka. To by bylo pěkné.</a:t>
            </a:r>
            <a:r>
              <a:rPr lang="cs-CZ" sz="2400" b="1" dirty="0" smtClean="0">
                <a:latin typeface="TimesNewRoman"/>
              </a:rPr>
              <a:t> </a:t>
            </a:r>
            <a:endParaRPr kumimoji="0" lang="cs-CZ" sz="3200" b="1" i="0" u="none" strike="noStrike" kern="1200" cap="none" spc="0" normalizeH="0" baseline="0" noProof="0" dirty="0">
              <a:ln>
                <a:noFill/>
              </a:ln>
              <a:solidFill>
                <a:srgbClr val="C00000"/>
              </a:solidFill>
              <a:uLnTx/>
              <a:uFillTx/>
              <a:latin typeface="+mj-lt"/>
            </a:endParaRPr>
          </a:p>
        </p:txBody>
      </p:sp>
      <p:sp>
        <p:nvSpPr>
          <p:cNvPr id="6" name="Obdélník 5"/>
          <p:cNvSpPr/>
          <p:nvPr/>
        </p:nvSpPr>
        <p:spPr>
          <a:xfrm>
            <a:off x="428596" y="214290"/>
            <a:ext cx="8501122" cy="584775"/>
          </a:xfrm>
          <a:prstGeom prst="rect">
            <a:avLst/>
          </a:prstGeom>
          <a:gradFill flip="none" rotWithShape="1">
            <a:gsLst>
              <a:gs pos="0">
                <a:schemeClr val="accent5"/>
              </a:gs>
              <a:gs pos="50000">
                <a:schemeClr val="bg1"/>
              </a:gs>
              <a:gs pos="100000">
                <a:schemeClr val="accent5">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Bylo nás pět (1946) – výchozí text 2 </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r="-19000"/>
          </a:stretch>
        </a:blipFill>
        <a:effectLst/>
      </p:bgPr>
    </p:bg>
    <p:spTree>
      <p:nvGrpSpPr>
        <p:cNvPr id="1" name=""/>
        <p:cNvGrpSpPr/>
        <p:nvPr/>
      </p:nvGrpSpPr>
      <p:grpSpPr>
        <a:xfrm>
          <a:off x="0" y="0"/>
          <a:ext cx="0" cy="0"/>
          <a:chOff x="0" y="0"/>
          <a:chExt cx="0" cy="0"/>
        </a:xfrm>
      </p:grpSpPr>
      <p:sp>
        <p:nvSpPr>
          <p:cNvPr id="4" name="Obdélník 3"/>
          <p:cNvSpPr/>
          <p:nvPr/>
        </p:nvSpPr>
        <p:spPr>
          <a:xfrm>
            <a:off x="2643174" y="285728"/>
            <a:ext cx="6286544" cy="70788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2</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5" name="Zástupný symbol pro obsah 2"/>
          <p:cNvSpPr txBox="1">
            <a:spLocks/>
          </p:cNvSpPr>
          <p:nvPr/>
        </p:nvSpPr>
        <p:spPr>
          <a:xfrm>
            <a:off x="3929058" y="1428736"/>
            <a:ext cx="4572032"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Určete </a:t>
            </a:r>
            <a:r>
              <a:rPr kumimoji="0" lang="cs-CZ" sz="3200" b="1" i="0" strike="noStrike" kern="1200" cap="none" spc="0" normalizeH="0" baseline="0" noProof="0" dirty="0" smtClean="0">
                <a:ln>
                  <a:noFill/>
                </a:ln>
                <a:solidFill>
                  <a:srgbClr val="C00000"/>
                </a:solidFill>
                <a:uLnTx/>
                <a:uFillTx/>
                <a:latin typeface="+mj-lt"/>
              </a:rPr>
              <a:t>vypravěče </a:t>
            </a:r>
            <a:r>
              <a:rPr kumimoji="0" lang="cs-CZ" sz="3200" b="1" i="0" u="none" strike="noStrike" kern="1200" cap="none" spc="0" normalizeH="0" baseline="0" noProof="0" dirty="0" smtClean="0">
                <a:ln>
                  <a:noFill/>
                </a:ln>
                <a:uLnTx/>
                <a:uFillTx/>
                <a:latin typeface="+mj-lt"/>
              </a:rPr>
              <a:t>a doložte jej v textu. </a:t>
            </a:r>
            <a:endParaRPr kumimoji="0" lang="cs-CZ" sz="3200" b="1" i="0" u="none" strike="noStrike" kern="1200" cap="none" spc="0" normalizeH="0" baseline="0" noProof="0" dirty="0">
              <a:ln>
                <a:noFill/>
              </a:ln>
              <a:uLnTx/>
              <a:uFillTx/>
              <a:latin typeface="+mj-lt"/>
            </a:endParaRPr>
          </a:p>
        </p:txBody>
      </p:sp>
      <p:sp>
        <p:nvSpPr>
          <p:cNvPr id="6" name="Zástupný symbol pro obsah 2"/>
          <p:cNvSpPr txBox="1">
            <a:spLocks/>
          </p:cNvSpPr>
          <p:nvPr/>
        </p:nvSpPr>
        <p:spPr>
          <a:xfrm>
            <a:off x="3214678" y="4143380"/>
            <a:ext cx="5786478"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3. Shrňte vlastními slovy </a:t>
            </a:r>
            <a:r>
              <a:rPr lang="cs-CZ" sz="3200" b="1" dirty="0" smtClean="0">
                <a:solidFill>
                  <a:srgbClr val="C00000"/>
                </a:solidFill>
                <a:latin typeface="+mj-lt"/>
              </a:rPr>
              <a:t>obsah textu</a:t>
            </a:r>
            <a:r>
              <a:rPr lang="cs-CZ" sz="3200" b="1" dirty="0" smtClean="0">
                <a:latin typeface="+mj-lt"/>
              </a:rPr>
              <a:t> a zasaďte do kontextu díla.</a:t>
            </a:r>
            <a:r>
              <a:rPr kumimoji="0" lang="cs-CZ" sz="3200" b="1" i="0" u="none" strike="noStrike" kern="1200" cap="none" spc="0" normalizeH="0" baseline="0" noProof="0" dirty="0" smtClean="0">
                <a:ln>
                  <a:noFill/>
                </a:ln>
                <a:uLnTx/>
                <a:uFillTx/>
                <a:latin typeface="+mj-lt"/>
              </a:rPr>
              <a:t> </a:t>
            </a:r>
            <a:endParaRPr kumimoji="0" lang="cs-CZ" sz="3200" b="1" i="0" u="none" strike="noStrike" kern="1200" cap="none" spc="0" normalizeH="0" baseline="0" noProof="0" dirty="0">
              <a:ln>
                <a:noFill/>
              </a:ln>
              <a:uLnTx/>
              <a:uFillTx/>
              <a:latin typeface="+mj-lt"/>
            </a:endParaRPr>
          </a:p>
        </p:txBody>
      </p:sp>
      <p:sp>
        <p:nvSpPr>
          <p:cNvPr id="7" name="Zástupný symbol pro obsah 2"/>
          <p:cNvSpPr txBox="1">
            <a:spLocks/>
          </p:cNvSpPr>
          <p:nvPr/>
        </p:nvSpPr>
        <p:spPr>
          <a:xfrm>
            <a:off x="3714744" y="2786058"/>
            <a:ext cx="4929222"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2</a:t>
            </a:r>
            <a:r>
              <a:rPr kumimoji="0" lang="cs-CZ" sz="3200" b="1" i="0" u="none" strike="noStrike" kern="1200" cap="none" spc="0" normalizeH="0" baseline="0" noProof="0" dirty="0" smtClean="0">
                <a:ln>
                  <a:noFill/>
                </a:ln>
                <a:uLnTx/>
                <a:uFillTx/>
                <a:latin typeface="+mj-lt"/>
              </a:rPr>
              <a:t>. Posuďte </a:t>
            </a:r>
            <a:r>
              <a:rPr kumimoji="0" lang="cs-CZ" sz="3200" b="1" i="0" u="none" strike="noStrike" kern="1200" cap="none" spc="0" normalizeH="0" baseline="0" noProof="0" dirty="0" smtClean="0">
                <a:ln>
                  <a:noFill/>
                </a:ln>
                <a:solidFill>
                  <a:srgbClr val="C00000"/>
                </a:solidFill>
                <a:uLnTx/>
                <a:uFillTx/>
                <a:latin typeface="+mj-lt"/>
              </a:rPr>
              <a:t>jazykovou stránku výňatku.  </a:t>
            </a:r>
            <a:endParaRPr kumimoji="0" lang="cs-CZ" sz="3200" b="1" i="0" u="none" strike="noStrike" kern="1200" cap="none" spc="0" normalizeH="0" baseline="0" noProof="0" dirty="0">
              <a:ln>
                <a:noFill/>
              </a:ln>
              <a:solidFill>
                <a:srgbClr val="C00000"/>
              </a:solidFill>
              <a:uLnTx/>
              <a:uFillTx/>
              <a:latin typeface="+mj-lt"/>
            </a:endParaRPr>
          </a:p>
        </p:txBody>
      </p:sp>
      <p:sp>
        <p:nvSpPr>
          <p:cNvPr id="8" name="Zástupný symbol pro obsah 2"/>
          <p:cNvSpPr txBox="1">
            <a:spLocks/>
          </p:cNvSpPr>
          <p:nvPr/>
        </p:nvSpPr>
        <p:spPr>
          <a:xfrm>
            <a:off x="3428992" y="5429264"/>
            <a:ext cx="5357850"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4. Jaké byly </a:t>
            </a:r>
            <a:r>
              <a:rPr kumimoji="0" lang="cs-CZ" sz="3200" b="1" i="0" u="none" strike="noStrike" kern="1200" cap="none" spc="0" normalizeH="0" baseline="0" noProof="0" dirty="0" smtClean="0">
                <a:ln>
                  <a:noFill/>
                </a:ln>
                <a:solidFill>
                  <a:srgbClr val="C00000"/>
                </a:solidFill>
                <a:uLnTx/>
                <a:uFillTx/>
                <a:latin typeface="+mj-lt"/>
              </a:rPr>
              <a:t>okolnosti vzniku díla?</a:t>
            </a:r>
            <a:r>
              <a:rPr kumimoji="0" lang="cs-CZ" sz="3200" b="1" i="0" u="none" strike="noStrike" kern="1200" cap="none" spc="0" normalizeH="0" noProof="0" dirty="0" smtClean="0">
                <a:ln>
                  <a:noFill/>
                </a:ln>
                <a:solidFill>
                  <a:srgbClr val="C00000"/>
                </a:solidFill>
                <a:uLnTx/>
                <a:uFillTx/>
                <a:latin typeface="+mj-lt"/>
              </a:rPr>
              <a:t> </a:t>
            </a:r>
            <a:r>
              <a:rPr kumimoji="0" lang="cs-CZ" sz="3200" b="1" i="0" u="none" strike="noStrike" kern="1200" cap="none" spc="0" normalizeH="0" baseline="0" noProof="0" dirty="0" smtClean="0">
                <a:ln>
                  <a:noFill/>
                </a:ln>
                <a:solidFill>
                  <a:srgbClr val="C00000"/>
                </a:solidFill>
                <a:uLnTx/>
                <a:uFillTx/>
                <a:latin typeface="+mj-lt"/>
              </a:rPr>
              <a:t> </a:t>
            </a:r>
            <a:endParaRPr kumimoji="0" lang="cs-CZ" sz="3200" b="1" i="0" u="none" strike="noStrike" kern="1200" cap="none" spc="0" normalizeH="0" baseline="0" noProof="0" dirty="0">
              <a:ln>
                <a:noFill/>
              </a:ln>
              <a:solidFill>
                <a:srgbClr val="C00000"/>
              </a:solidFill>
              <a:uLnTx/>
              <a:uFillTx/>
              <a:latin typeface="+mj-lt"/>
            </a:endParaRPr>
          </a:p>
        </p:txBody>
      </p:sp>
      <p:pic>
        <p:nvPicPr>
          <p:cNvPr id="9" name="Obrázek 8" descr="MC900222049.WMF"/>
          <p:cNvPicPr>
            <a:picLocks noChangeAspect="1"/>
          </p:cNvPicPr>
          <p:nvPr/>
        </p:nvPicPr>
        <p:blipFill>
          <a:blip r:embed="rId3"/>
          <a:stretch>
            <a:fillRect/>
          </a:stretch>
        </p:blipFill>
        <p:spPr>
          <a:xfrm>
            <a:off x="214282" y="5143512"/>
            <a:ext cx="1239234" cy="1499367"/>
          </a:xfrm>
          <a:prstGeom prst="rect">
            <a:avLst/>
          </a:prstGeom>
        </p:spPr>
      </p:pic>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8000"/>
            <a:lum/>
          </a:blip>
          <a:srcRect/>
          <a:stretch>
            <a:fillRect r="-19000"/>
          </a:stretch>
        </a:blipFill>
        <a:effectLst/>
      </p:bgPr>
    </p:bg>
    <p:spTree>
      <p:nvGrpSpPr>
        <p:cNvPr id="1" name=""/>
        <p:cNvGrpSpPr/>
        <p:nvPr/>
      </p:nvGrpSpPr>
      <p:grpSpPr>
        <a:xfrm>
          <a:off x="0" y="0"/>
          <a:ext cx="0" cy="0"/>
          <a:chOff x="0" y="0"/>
          <a:chExt cx="0" cy="0"/>
        </a:xfrm>
      </p:grpSpPr>
      <p:sp>
        <p:nvSpPr>
          <p:cNvPr id="4" name="Obdélník 3"/>
          <p:cNvSpPr/>
          <p:nvPr/>
        </p:nvSpPr>
        <p:spPr>
          <a:xfrm>
            <a:off x="785786" y="142852"/>
            <a:ext cx="7572428" cy="70788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2</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9" name="Zástupný symbol pro obsah 2"/>
          <p:cNvSpPr txBox="1">
            <a:spLocks/>
          </p:cNvSpPr>
          <p:nvPr/>
        </p:nvSpPr>
        <p:spPr>
          <a:xfrm>
            <a:off x="214282" y="928670"/>
            <a:ext cx="8715436" cy="121444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1. </a:t>
            </a:r>
            <a:r>
              <a:rPr kumimoji="0" lang="cs-CZ" sz="2400" b="1" i="0" u="none" strike="noStrike" kern="1200" cap="none" spc="0" normalizeH="0" baseline="0" noProof="0" dirty="0" smtClean="0">
                <a:ln>
                  <a:noFill/>
                </a:ln>
                <a:solidFill>
                  <a:srgbClr val="C00000"/>
                </a:solidFill>
                <a:uLnTx/>
                <a:uFillTx/>
                <a:latin typeface="+mj-lt"/>
              </a:rPr>
              <a:t>Dětský vypravěč</a:t>
            </a:r>
            <a:r>
              <a:rPr kumimoji="0" lang="cs-CZ" sz="2400" b="1" i="0" u="none" strike="noStrike" kern="1200" cap="none" spc="0" normalizeH="0" noProof="0" dirty="0" smtClean="0">
                <a:ln>
                  <a:noFill/>
                </a:ln>
                <a:solidFill>
                  <a:srgbClr val="C00000"/>
                </a:solidFill>
                <a:uLnTx/>
                <a:uFillTx/>
                <a:latin typeface="+mj-lt"/>
              </a:rPr>
              <a:t> </a:t>
            </a:r>
            <a:r>
              <a:rPr kumimoji="0" lang="cs-CZ" sz="2400" b="1" i="0" u="none" strike="noStrike" kern="1200" cap="none" spc="0" normalizeH="0" noProof="0" dirty="0" err="1" smtClean="0">
                <a:ln>
                  <a:noFill/>
                </a:ln>
                <a:uLnTx/>
                <a:uFillTx/>
                <a:latin typeface="+mj-lt"/>
              </a:rPr>
              <a:t>Péťa</a:t>
            </a:r>
            <a:r>
              <a:rPr kumimoji="0" lang="cs-CZ" sz="2400" b="1" i="0" u="none" strike="noStrike" kern="1200" cap="none" spc="0" normalizeH="0" noProof="0" dirty="0" smtClean="0">
                <a:ln>
                  <a:noFill/>
                </a:ln>
                <a:uLnTx/>
                <a:uFillTx/>
                <a:latin typeface="+mj-lt"/>
              </a:rPr>
              <a:t> Bajza (autor); </a:t>
            </a:r>
            <a:r>
              <a:rPr kumimoji="0" lang="cs-CZ" sz="2400" b="1" i="0" u="none" strike="noStrike" kern="1200" cap="none" spc="0" normalizeH="0" noProof="0" dirty="0" err="1" smtClean="0">
                <a:ln>
                  <a:noFill/>
                </a:ln>
                <a:uLnTx/>
                <a:uFillTx/>
                <a:latin typeface="+mj-lt"/>
              </a:rPr>
              <a:t>ich</a:t>
            </a:r>
            <a:r>
              <a:rPr kumimoji="0" lang="cs-CZ" sz="2400" b="1" i="0" u="none" strike="noStrike" kern="1200" cap="none" spc="0" normalizeH="0" noProof="0" dirty="0" smtClean="0">
                <a:ln>
                  <a:noFill/>
                </a:ln>
                <a:uLnTx/>
                <a:uFillTx/>
                <a:latin typeface="+mj-lt"/>
              </a:rPr>
              <a:t>-forma (si půjčujeme, slíbil mně). Stylizovaný záznam zážitků party kluků očima jednoho z nich …</a:t>
            </a:r>
            <a:endParaRPr kumimoji="0" lang="cs-CZ" sz="2400" b="1" i="0" u="none" strike="noStrike" kern="1200" cap="none" spc="0" normalizeH="0" baseline="0" noProof="0" dirty="0">
              <a:ln>
                <a:noFill/>
              </a:ln>
              <a:uLnTx/>
              <a:uFillTx/>
              <a:latin typeface="+mj-lt"/>
            </a:endParaRPr>
          </a:p>
        </p:txBody>
      </p:sp>
      <p:sp>
        <p:nvSpPr>
          <p:cNvPr id="10" name="Zástupný symbol pro obsah 2"/>
          <p:cNvSpPr txBox="1">
            <a:spLocks/>
          </p:cNvSpPr>
          <p:nvPr/>
        </p:nvSpPr>
        <p:spPr>
          <a:xfrm>
            <a:off x="214282" y="2285992"/>
            <a:ext cx="8715436" cy="228601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2. </a:t>
            </a:r>
            <a:r>
              <a:rPr kumimoji="0" lang="cs-CZ" sz="2400" b="1" i="0" u="none" strike="noStrike" kern="1200" cap="none" spc="0" normalizeH="0" baseline="0" noProof="0" dirty="0" smtClean="0">
                <a:ln>
                  <a:noFill/>
                </a:ln>
                <a:solidFill>
                  <a:srgbClr val="C00000"/>
                </a:solidFill>
                <a:uLnTx/>
                <a:uFillTx/>
                <a:latin typeface="+mj-lt"/>
              </a:rPr>
              <a:t>Jazyk textu </a:t>
            </a:r>
            <a:r>
              <a:rPr kumimoji="0" lang="cs-CZ" sz="2400" b="1" i="0" u="none" strike="noStrike" kern="1200" cap="none" spc="0" normalizeH="0" baseline="0" noProof="0" dirty="0" smtClean="0">
                <a:ln>
                  <a:noFill/>
                </a:ln>
                <a:uLnTx/>
                <a:uFillTx/>
                <a:latin typeface="+mj-lt"/>
              </a:rPr>
              <a:t>– mísení jazykových forem (jazyková komika), knižní jazyk (taktéž, se</a:t>
            </a:r>
            <a:r>
              <a:rPr kumimoji="0" lang="cs-CZ" sz="2400" b="1" i="0" u="none" strike="noStrike" kern="1200" cap="none" spc="0" normalizeH="0" noProof="0" dirty="0" smtClean="0">
                <a:ln>
                  <a:noFill/>
                </a:ln>
                <a:uLnTx/>
                <a:uFillTx/>
                <a:latin typeface="+mj-lt"/>
              </a:rPr>
              <a:t> nazývá, jest, se obořil) se prolíná s hovorovou i obecnou češtinou (habaděj,všecko); slang chlapecké party (kufr indiánek, </a:t>
            </a:r>
            <a:r>
              <a:rPr kumimoji="0" lang="cs-CZ" sz="2400" b="1" i="0" u="none" strike="noStrike" kern="1200" cap="none" spc="0" normalizeH="0" noProof="0" dirty="0" err="1" smtClean="0">
                <a:ln>
                  <a:noFill/>
                </a:ln>
                <a:uLnTx/>
                <a:uFillTx/>
                <a:latin typeface="+mj-lt"/>
              </a:rPr>
              <a:t>sharkovky</a:t>
            </a:r>
            <a:r>
              <a:rPr kumimoji="0" lang="cs-CZ" sz="2400" b="1" i="0" u="none" strike="noStrike" kern="1200" cap="none" spc="0" normalizeH="0" noProof="0" dirty="0" smtClean="0">
                <a:ln>
                  <a:noFill/>
                </a:ln>
                <a:uLnTx/>
                <a:uFillTx/>
                <a:latin typeface="+mj-lt"/>
              </a:rPr>
              <a:t> a </a:t>
            </a:r>
            <a:r>
              <a:rPr kumimoji="0" lang="cs-CZ" sz="2400" b="1" i="0" u="none" strike="noStrike" kern="1200" cap="none" spc="0" normalizeH="0" noProof="0" dirty="0" err="1" smtClean="0">
                <a:ln>
                  <a:noFill/>
                </a:ln>
                <a:uLnTx/>
                <a:uFillTx/>
                <a:latin typeface="+mj-lt"/>
              </a:rPr>
              <a:t>kliftónek</a:t>
            </a:r>
            <a:r>
              <a:rPr kumimoji="0" lang="cs-CZ" sz="2400" b="1" i="0" u="none" strike="noStrike" kern="1200" cap="none" spc="0" normalizeH="0" noProof="0" dirty="0" smtClean="0">
                <a:ln>
                  <a:noFill/>
                </a:ln>
                <a:uLnTx/>
                <a:uFillTx/>
                <a:latin typeface="+mj-lt"/>
              </a:rPr>
              <a:t>), slovní stereotypy a  zkomolený (záměrně zpřeházený) slovosled (že by pak si mne vzal</a:t>
            </a:r>
            <a:r>
              <a:rPr kumimoji="0" lang="cs-CZ" sz="2400" b="1" i="0" u="none" strike="noStrike" kern="1200" cap="none" spc="0" normalizeH="0" baseline="0" noProof="0" dirty="0" smtClean="0">
                <a:ln>
                  <a:noFill/>
                </a:ln>
                <a:uLnTx/>
                <a:uFillTx/>
                <a:latin typeface="+mj-lt"/>
              </a:rPr>
              <a:t> za pacholka; Bejval Antonín). Parodování</a:t>
            </a:r>
            <a:r>
              <a:rPr kumimoji="0" lang="cs-CZ" sz="2400" b="1" i="0" u="none" strike="noStrike" kern="1200" cap="none" spc="0" normalizeH="0" noProof="0" dirty="0" smtClean="0">
                <a:ln>
                  <a:noFill/>
                </a:ln>
                <a:uLnTx/>
                <a:uFillTx/>
                <a:latin typeface="+mj-lt"/>
              </a:rPr>
              <a:t> mluvy, fráze (nelituje groše) …</a:t>
            </a:r>
            <a:endParaRPr kumimoji="0" lang="cs-CZ" sz="2400" b="1" i="0" u="none" strike="noStrike" kern="1200" cap="none" spc="0" normalizeH="0" baseline="0" noProof="0" dirty="0">
              <a:ln>
                <a:noFill/>
              </a:ln>
              <a:uLnTx/>
              <a:uFillTx/>
              <a:latin typeface="+mj-lt"/>
            </a:endParaRPr>
          </a:p>
        </p:txBody>
      </p:sp>
      <p:sp>
        <p:nvSpPr>
          <p:cNvPr id="11" name="Zástupný symbol pro obsah 2"/>
          <p:cNvSpPr txBox="1">
            <a:spLocks/>
          </p:cNvSpPr>
          <p:nvPr/>
        </p:nvSpPr>
        <p:spPr>
          <a:xfrm>
            <a:off x="214282" y="4714884"/>
            <a:ext cx="8715436" cy="85725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400" b="1" baseline="0" dirty="0" smtClean="0">
                <a:latin typeface="+mj-lt"/>
              </a:rPr>
              <a:t>3.</a:t>
            </a:r>
            <a:r>
              <a:rPr lang="cs-CZ" sz="2400" b="1" dirty="0" smtClean="0">
                <a:latin typeface="+mj-lt"/>
              </a:rPr>
              <a:t> </a:t>
            </a:r>
            <a:r>
              <a:rPr lang="cs-CZ" sz="2400" b="1" dirty="0" smtClean="0">
                <a:solidFill>
                  <a:srgbClr val="C00000"/>
                </a:solidFill>
                <a:latin typeface="+mj-lt"/>
              </a:rPr>
              <a:t>Úryvek</a:t>
            </a:r>
            <a:r>
              <a:rPr lang="cs-CZ" sz="2400" b="1" dirty="0" smtClean="0">
                <a:latin typeface="+mj-lt"/>
              </a:rPr>
              <a:t> pochází </a:t>
            </a:r>
            <a:r>
              <a:rPr lang="cs-CZ" sz="2400" b="1" dirty="0" smtClean="0">
                <a:solidFill>
                  <a:srgbClr val="C00000"/>
                </a:solidFill>
                <a:latin typeface="+mj-lt"/>
              </a:rPr>
              <a:t>ze začátku knihy</a:t>
            </a:r>
            <a:r>
              <a:rPr lang="cs-CZ" sz="2400" b="1" dirty="0" smtClean="0">
                <a:latin typeface="+mj-lt"/>
              </a:rPr>
              <a:t>; text seznamuje čtenáře s kamarádem Antonínem Bejvalem z klukovské party. </a:t>
            </a:r>
            <a:endParaRPr kumimoji="0" lang="cs-CZ" sz="2400" b="1" i="0" u="none" strike="noStrike" kern="1200" cap="none" spc="0" normalizeH="0" baseline="0" noProof="0" dirty="0">
              <a:ln>
                <a:noFill/>
              </a:ln>
              <a:uLnTx/>
              <a:uFillTx/>
              <a:latin typeface="+mj-lt"/>
            </a:endParaRPr>
          </a:p>
        </p:txBody>
      </p:sp>
      <p:sp>
        <p:nvSpPr>
          <p:cNvPr id="12" name="Zástupný symbol pro obsah 2"/>
          <p:cNvSpPr txBox="1">
            <a:spLocks/>
          </p:cNvSpPr>
          <p:nvPr/>
        </p:nvSpPr>
        <p:spPr>
          <a:xfrm>
            <a:off x="214282" y="5715016"/>
            <a:ext cx="8786874" cy="928694"/>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4. KP se </a:t>
            </a:r>
            <a:r>
              <a:rPr kumimoji="0" lang="cs-CZ" sz="2400" b="1" i="0" u="none" strike="noStrike" kern="1200" cap="none" spc="0" normalizeH="0" baseline="0" noProof="0" dirty="0" smtClean="0">
                <a:ln>
                  <a:noFill/>
                </a:ln>
                <a:solidFill>
                  <a:srgbClr val="C00000"/>
                </a:solidFill>
                <a:uLnTx/>
                <a:uFillTx/>
                <a:latin typeface="+mj-lt"/>
              </a:rPr>
              <a:t>inspiroval</a:t>
            </a:r>
            <a:r>
              <a:rPr kumimoji="0" lang="cs-CZ" sz="2400" b="1" i="0" u="none" strike="noStrike" kern="1200" cap="none" spc="0" normalizeH="0" noProof="0" dirty="0" smtClean="0">
                <a:ln>
                  <a:noFill/>
                </a:ln>
                <a:solidFill>
                  <a:srgbClr val="C00000"/>
                </a:solidFill>
                <a:uLnTx/>
                <a:uFillTx/>
                <a:latin typeface="+mj-lt"/>
              </a:rPr>
              <a:t> dětstvím</a:t>
            </a:r>
            <a:r>
              <a:rPr kumimoji="0" lang="cs-CZ" sz="2400" b="1" i="0" u="none" strike="noStrike" kern="1200" cap="none" spc="0" normalizeH="0" noProof="0" dirty="0" smtClean="0">
                <a:ln>
                  <a:noFill/>
                </a:ln>
                <a:uLnTx/>
                <a:uFillTx/>
                <a:latin typeface="+mj-lt"/>
              </a:rPr>
              <a:t>, předobrazem rodné městečko. Psal  v době před transportem do Osvětimi, dílo vyšlo  ale až po válce.</a:t>
            </a:r>
            <a:r>
              <a:rPr kumimoji="0" lang="cs-CZ" sz="2400" b="1" i="0" u="none" strike="noStrike" kern="1200" cap="none" spc="0" normalizeH="0" baseline="0" noProof="0" dirty="0" smtClean="0">
                <a:ln>
                  <a:noFill/>
                </a:ln>
                <a:uLnTx/>
                <a:uFillTx/>
                <a:latin typeface="+mj-lt"/>
              </a:rPr>
              <a:t> </a:t>
            </a:r>
            <a:endParaRPr kumimoji="0" lang="cs-CZ" sz="2400" b="1" i="0" u="none" strike="noStrike" kern="1200" cap="none" spc="0" normalizeH="0" baseline="0" noProof="0" dirty="0">
              <a:ln>
                <a:noFill/>
              </a:ln>
              <a:uLnTx/>
              <a:uFillTx/>
              <a:latin typeface="+mj-lt"/>
            </a:endParaRP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7000"/>
            <a:lum/>
          </a:blip>
          <a:srcRect/>
          <a:stretch>
            <a:fillRect t="-25000" b="-25000"/>
          </a:stretch>
        </a:blipFill>
        <a:effectLst/>
      </p:bgPr>
    </p:bg>
    <p:spTree>
      <p:nvGrpSpPr>
        <p:cNvPr id="1" name=""/>
        <p:cNvGrpSpPr/>
        <p:nvPr/>
      </p:nvGrpSpPr>
      <p:grpSpPr>
        <a:xfrm>
          <a:off x="0" y="0"/>
          <a:ext cx="0" cy="0"/>
          <a:chOff x="0" y="0"/>
          <a:chExt cx="0" cy="0"/>
        </a:xfrm>
      </p:grpSpPr>
      <p:sp>
        <p:nvSpPr>
          <p:cNvPr id="7" name="Zástupný symbol pro obsah 2"/>
          <p:cNvSpPr txBox="1">
            <a:spLocks/>
          </p:cNvSpPr>
          <p:nvPr/>
        </p:nvSpPr>
        <p:spPr>
          <a:xfrm>
            <a:off x="285720" y="928670"/>
            <a:ext cx="8643998" cy="5715040"/>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7200000" scaled="0"/>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algn="just"/>
            <a:r>
              <a:rPr lang="cs-CZ" sz="2000" dirty="0" smtClean="0">
                <a:latin typeface="Arial"/>
              </a:rPr>
              <a:t>     </a:t>
            </a:r>
            <a:r>
              <a:rPr lang="cs-CZ" sz="2800" b="1" dirty="0" smtClean="0">
                <a:latin typeface="Arial"/>
              </a:rPr>
              <a:t>Já nyní chodím s Čeňkem Jirsákem a my spolu mluvíme a všem jsem pravil, že spolu mluvíme, aby to věděli. Jelikož jsem poznal, že není falešný, ale náhodou je správný. A vůbec to není prauda, co pravil Bejval Antonín, že Čenda je jenom pro sebe. Sám je falešný, poněvadž jsem pravil, aby mně půjčil kolo, jen co bych objel rynk, ale on mně nepůjčil, já jsem pravil, snad by ho neubylo, nevídáno, ale on pravil, že mně má koupit kolo náš tatínek, jelikož mu koupil kolo jeho tatínek. (…)</a:t>
            </a:r>
          </a:p>
          <a:p>
            <a:pPr algn="just"/>
            <a:r>
              <a:rPr lang="cs-CZ" sz="2800" b="1" dirty="0" smtClean="0">
                <a:latin typeface="Arial"/>
              </a:rPr>
              <a:t>     Pravil jsem, že od nynějška nebudu za ním chodit jako ocásek.    </a:t>
            </a:r>
            <a:r>
              <a:rPr lang="cs-CZ" sz="2000" b="1" dirty="0" smtClean="0">
                <a:latin typeface="Arial"/>
              </a:rPr>
              <a:t>          </a:t>
            </a:r>
            <a:endParaRPr lang="cs-CZ" sz="2000" b="1" dirty="0"/>
          </a:p>
        </p:txBody>
      </p:sp>
      <p:sp>
        <p:nvSpPr>
          <p:cNvPr id="5" name="Obdélník 4"/>
          <p:cNvSpPr/>
          <p:nvPr/>
        </p:nvSpPr>
        <p:spPr>
          <a:xfrm>
            <a:off x="428596" y="142852"/>
            <a:ext cx="8501122" cy="584775"/>
          </a:xfrm>
          <a:prstGeom prst="rect">
            <a:avLst/>
          </a:prstGeom>
          <a:gradFill flip="none" rotWithShape="1">
            <a:gsLst>
              <a:gs pos="0">
                <a:schemeClr val="accent5"/>
              </a:gs>
              <a:gs pos="50000">
                <a:schemeClr val="bg1"/>
              </a:gs>
              <a:gs pos="100000">
                <a:schemeClr val="accent5">
                  <a:lumMod val="60000"/>
                  <a:lumOff val="4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Bylo nás pět (1946) – výchozí text 3 </a:t>
            </a:r>
            <a:endParaRPr lang="cs-CZ" sz="3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1000"/>
            <a:lum/>
          </a:blip>
          <a:srcRect/>
          <a:stretch>
            <a:fillRect r="-19000"/>
          </a:stretch>
        </a:blipFill>
        <a:effectLst/>
      </p:bgPr>
    </p:bg>
    <p:spTree>
      <p:nvGrpSpPr>
        <p:cNvPr id="1" name=""/>
        <p:cNvGrpSpPr/>
        <p:nvPr/>
      </p:nvGrpSpPr>
      <p:grpSpPr>
        <a:xfrm>
          <a:off x="0" y="0"/>
          <a:ext cx="0" cy="0"/>
          <a:chOff x="0" y="0"/>
          <a:chExt cx="0" cy="0"/>
        </a:xfrm>
      </p:grpSpPr>
      <p:sp>
        <p:nvSpPr>
          <p:cNvPr id="4" name="Obdélník 3"/>
          <p:cNvSpPr/>
          <p:nvPr/>
        </p:nvSpPr>
        <p:spPr>
          <a:xfrm>
            <a:off x="2643174" y="285728"/>
            <a:ext cx="6286544" cy="70788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Otázky k výchozímu textu </a:t>
            </a: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5" name="Zástupný symbol pro obsah 2"/>
          <p:cNvSpPr txBox="1">
            <a:spLocks/>
          </p:cNvSpPr>
          <p:nvPr/>
        </p:nvSpPr>
        <p:spPr>
          <a:xfrm>
            <a:off x="3428992" y="1428736"/>
            <a:ext cx="5357850"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1. </a:t>
            </a:r>
            <a:r>
              <a:rPr lang="cs-CZ" sz="3200" b="1" dirty="0" smtClean="0">
                <a:latin typeface="+mj-lt"/>
              </a:rPr>
              <a:t>Objasněte</a:t>
            </a:r>
            <a:r>
              <a:rPr kumimoji="0" lang="cs-CZ" sz="3200" b="1" i="0" u="none" strike="noStrike" kern="1200" cap="none" spc="0" normalizeH="0" baseline="0" noProof="0" dirty="0" smtClean="0">
                <a:ln>
                  <a:noFill/>
                </a:ln>
                <a:uLnTx/>
                <a:uFillTx/>
                <a:latin typeface="+mj-lt"/>
              </a:rPr>
              <a:t>, proč</a:t>
            </a:r>
            <a:r>
              <a:rPr kumimoji="0" lang="cs-CZ" sz="3200" b="1" i="0" u="none" strike="noStrike" kern="1200" cap="none" spc="0" normalizeH="0" noProof="0" dirty="0" smtClean="0">
                <a:ln>
                  <a:noFill/>
                </a:ln>
                <a:uLnTx/>
                <a:uFillTx/>
                <a:latin typeface="+mj-lt"/>
              </a:rPr>
              <a:t> na čtenáře působí text </a:t>
            </a:r>
            <a:r>
              <a:rPr kumimoji="0" lang="cs-CZ" sz="3200" b="1" i="0" u="none" strike="noStrike" kern="1200" cap="none" spc="0" normalizeH="0" noProof="0" dirty="0" smtClean="0">
                <a:ln>
                  <a:noFill/>
                </a:ln>
                <a:solidFill>
                  <a:srgbClr val="C00000"/>
                </a:solidFill>
                <a:uLnTx/>
                <a:uFillTx/>
                <a:latin typeface="+mj-lt"/>
              </a:rPr>
              <a:t>humorně.</a:t>
            </a:r>
            <a:endParaRPr kumimoji="0" lang="cs-CZ" sz="3200" b="1" i="0" u="none" strike="noStrike" kern="1200" cap="none" spc="0" normalizeH="0" baseline="0" noProof="0" dirty="0">
              <a:ln>
                <a:noFill/>
              </a:ln>
              <a:solidFill>
                <a:srgbClr val="C00000"/>
              </a:solidFill>
              <a:uLnTx/>
              <a:uFillTx/>
              <a:latin typeface="+mj-lt"/>
            </a:endParaRPr>
          </a:p>
        </p:txBody>
      </p:sp>
      <p:sp>
        <p:nvSpPr>
          <p:cNvPr id="6" name="Zástupný symbol pro obsah 2"/>
          <p:cNvSpPr txBox="1">
            <a:spLocks/>
          </p:cNvSpPr>
          <p:nvPr/>
        </p:nvSpPr>
        <p:spPr>
          <a:xfrm>
            <a:off x="3929058" y="2786058"/>
            <a:ext cx="4643470"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lang="cs-CZ" sz="3200" b="1" dirty="0" smtClean="0">
                <a:latin typeface="+mj-lt"/>
              </a:rPr>
              <a:t>2</a:t>
            </a:r>
            <a:r>
              <a:rPr lang="cs-CZ" sz="3200" b="1" dirty="0" smtClean="0">
                <a:latin typeface="+mj-lt"/>
              </a:rPr>
              <a:t>. Ze které jazykové vrstvy pochází slovo </a:t>
            </a:r>
            <a:r>
              <a:rPr lang="cs-CZ" sz="3200" i="1" dirty="0" smtClean="0">
                <a:solidFill>
                  <a:srgbClr val="C00000"/>
                </a:solidFill>
                <a:latin typeface="+mj-lt"/>
              </a:rPr>
              <a:t>prauda</a:t>
            </a:r>
            <a:r>
              <a:rPr lang="cs-CZ" sz="3200" b="1" dirty="0" smtClean="0">
                <a:solidFill>
                  <a:srgbClr val="C00000"/>
                </a:solidFill>
                <a:latin typeface="+mj-lt"/>
              </a:rPr>
              <a:t>?</a:t>
            </a:r>
            <a:r>
              <a:rPr kumimoji="0" lang="cs-CZ" sz="3200" b="1" i="0" u="none" strike="noStrike" kern="1200" cap="none" spc="0" normalizeH="0" baseline="0" noProof="0" dirty="0" smtClean="0">
                <a:ln>
                  <a:noFill/>
                </a:ln>
                <a:solidFill>
                  <a:srgbClr val="C00000"/>
                </a:solidFill>
                <a:uLnTx/>
                <a:uFillTx/>
                <a:latin typeface="+mj-lt"/>
              </a:rPr>
              <a:t> </a:t>
            </a:r>
            <a:endParaRPr kumimoji="0" lang="cs-CZ" sz="3200" b="1" i="0" u="none" strike="noStrike" kern="1200" cap="none" spc="0" normalizeH="0" baseline="0" noProof="0" dirty="0">
              <a:ln>
                <a:noFill/>
              </a:ln>
              <a:solidFill>
                <a:srgbClr val="C00000"/>
              </a:solidFill>
              <a:uLnTx/>
              <a:uFillTx/>
              <a:latin typeface="+mj-lt"/>
            </a:endParaRPr>
          </a:p>
        </p:txBody>
      </p:sp>
      <p:sp>
        <p:nvSpPr>
          <p:cNvPr id="7" name="Zástupný symbol pro obsah 2"/>
          <p:cNvSpPr txBox="1">
            <a:spLocks/>
          </p:cNvSpPr>
          <p:nvPr/>
        </p:nvSpPr>
        <p:spPr>
          <a:xfrm>
            <a:off x="3357554" y="4071942"/>
            <a:ext cx="5500726"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3</a:t>
            </a:r>
            <a:r>
              <a:rPr kumimoji="0" lang="cs-CZ" sz="3200" b="1" i="0" u="none" strike="noStrike" kern="1200" cap="none" spc="0" normalizeH="0" baseline="0" noProof="0" dirty="0" smtClean="0">
                <a:ln>
                  <a:noFill/>
                </a:ln>
                <a:uLnTx/>
                <a:uFillTx/>
                <a:latin typeface="+mj-lt"/>
              </a:rPr>
              <a:t>. Jakou</a:t>
            </a:r>
            <a:r>
              <a:rPr kumimoji="0" lang="cs-CZ" sz="3200" b="1" i="0" u="none" strike="noStrike" kern="1200" cap="none" spc="0" normalizeH="0" noProof="0" dirty="0" smtClean="0">
                <a:ln>
                  <a:noFill/>
                </a:ln>
                <a:uLnTx/>
                <a:uFillTx/>
                <a:latin typeface="+mj-lt"/>
              </a:rPr>
              <a:t> roli hraje v ukázce časté užívání slova </a:t>
            </a:r>
            <a:r>
              <a:rPr kumimoji="0" lang="cs-CZ" sz="3200" i="1" u="none" strike="noStrike" kern="1200" cap="none" spc="0" normalizeH="0" noProof="0" dirty="0" smtClean="0">
                <a:ln>
                  <a:noFill/>
                </a:ln>
                <a:solidFill>
                  <a:srgbClr val="C00000"/>
                </a:solidFill>
                <a:uLnTx/>
                <a:uFillTx/>
                <a:latin typeface="+mj-lt"/>
              </a:rPr>
              <a:t>pravil </a:t>
            </a:r>
            <a:r>
              <a:rPr kumimoji="0" lang="cs-CZ" sz="3200" b="1" u="none" strike="noStrike" kern="1200" cap="none" spc="0" normalizeH="0" noProof="0" dirty="0" smtClean="0">
                <a:ln>
                  <a:noFill/>
                </a:ln>
                <a:solidFill>
                  <a:srgbClr val="C00000"/>
                </a:solidFill>
                <a:uLnTx/>
                <a:uFillTx/>
                <a:latin typeface="+mj-lt"/>
              </a:rPr>
              <a:t>?</a:t>
            </a:r>
            <a:endParaRPr kumimoji="0" lang="cs-CZ" sz="3200" b="1" i="0" u="none" strike="noStrike" kern="1200" cap="none" spc="0" normalizeH="0" baseline="0" noProof="0" dirty="0">
              <a:ln>
                <a:noFill/>
              </a:ln>
              <a:solidFill>
                <a:srgbClr val="C00000"/>
              </a:solidFill>
              <a:uLnTx/>
              <a:uFillTx/>
              <a:latin typeface="+mj-lt"/>
            </a:endParaRPr>
          </a:p>
        </p:txBody>
      </p:sp>
      <p:sp>
        <p:nvSpPr>
          <p:cNvPr id="8" name="Zástupný symbol pro obsah 2"/>
          <p:cNvSpPr txBox="1">
            <a:spLocks/>
          </p:cNvSpPr>
          <p:nvPr/>
        </p:nvSpPr>
        <p:spPr>
          <a:xfrm>
            <a:off x="3857620" y="5429264"/>
            <a:ext cx="4786346" cy="1143008"/>
          </a:xfrm>
          <a:prstGeom prst="rect">
            <a:avLst/>
          </a:prstGeom>
          <a:gradFill flip="none" rotWithShape="1">
            <a:gsLst>
              <a:gs pos="0">
                <a:schemeClr val="accent1">
                  <a:lumMod val="60000"/>
                  <a:lumOff val="40000"/>
                </a:schemeClr>
              </a:gs>
              <a:gs pos="50000">
                <a:schemeClr val="bg1"/>
              </a:gs>
              <a:gs pos="100000">
                <a:schemeClr val="accent5">
                  <a:lumMod val="75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uLnTx/>
                <a:uFillTx/>
                <a:latin typeface="+mj-lt"/>
              </a:rPr>
              <a:t>4. </a:t>
            </a:r>
            <a:r>
              <a:rPr kumimoji="0" lang="cs-CZ" sz="3200" b="1" i="0" u="none" strike="noStrike" kern="1200" cap="none" spc="0" normalizeH="0" baseline="0" noProof="0" dirty="0" smtClean="0">
                <a:ln>
                  <a:noFill/>
                </a:ln>
                <a:uLnTx/>
                <a:uFillTx/>
                <a:latin typeface="+mj-lt"/>
              </a:rPr>
              <a:t>Vyhledejte v úryvku </a:t>
            </a: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200" b="1" i="0" u="none" strike="noStrike" kern="1200" cap="none" spc="0" normalizeH="0" baseline="0" noProof="0" dirty="0" smtClean="0">
                <a:ln>
                  <a:noFill/>
                </a:ln>
                <a:solidFill>
                  <a:srgbClr val="C00000"/>
                </a:solidFill>
                <a:uLnTx/>
                <a:uFillTx/>
                <a:latin typeface="+mj-lt"/>
              </a:rPr>
              <a:t>přirov</a:t>
            </a:r>
            <a:r>
              <a:rPr lang="cs-CZ" sz="3200" b="1" dirty="0" err="1" smtClean="0">
                <a:solidFill>
                  <a:srgbClr val="C00000"/>
                </a:solidFill>
                <a:latin typeface="+mj-lt"/>
              </a:rPr>
              <a:t>nání</a:t>
            </a:r>
            <a:r>
              <a:rPr lang="cs-CZ" sz="3200" b="1" dirty="0" smtClean="0">
                <a:solidFill>
                  <a:srgbClr val="C00000"/>
                </a:solidFill>
                <a:latin typeface="+mj-lt"/>
              </a:rPr>
              <a:t>  </a:t>
            </a:r>
            <a:r>
              <a:rPr lang="cs-CZ" sz="3200" b="1" dirty="0" smtClean="0">
                <a:latin typeface="+mj-lt"/>
              </a:rPr>
              <a:t>a vysvětlete  je.</a:t>
            </a:r>
            <a:r>
              <a:rPr kumimoji="0" lang="cs-CZ" sz="3200" b="1" i="0" u="none" strike="noStrike" kern="1200" cap="none" spc="0" normalizeH="0" noProof="0" dirty="0" smtClean="0">
                <a:ln>
                  <a:noFill/>
                </a:ln>
                <a:uLnTx/>
                <a:uFillTx/>
                <a:latin typeface="+mj-lt"/>
              </a:rPr>
              <a:t> </a:t>
            </a:r>
            <a:r>
              <a:rPr kumimoji="0" lang="cs-CZ" sz="3200" b="1" i="0" u="none" strike="noStrike" kern="1200" cap="none" spc="0" normalizeH="0" baseline="0" noProof="0" dirty="0" smtClean="0">
                <a:ln>
                  <a:noFill/>
                </a:ln>
                <a:uLnTx/>
                <a:uFillTx/>
                <a:latin typeface="+mj-lt"/>
              </a:rPr>
              <a:t> </a:t>
            </a:r>
            <a:endParaRPr kumimoji="0" lang="cs-CZ" sz="3200" b="1" i="0" u="none" strike="noStrike" kern="1200" cap="none" spc="0" normalizeH="0" baseline="0" noProof="0" dirty="0">
              <a:ln>
                <a:noFill/>
              </a:ln>
              <a:uLnTx/>
              <a:uFillTx/>
              <a:latin typeface="+mj-lt"/>
            </a:endParaRPr>
          </a:p>
        </p:txBody>
      </p:sp>
      <p:pic>
        <p:nvPicPr>
          <p:cNvPr id="11" name="Obrázek 10" descr="MC900237453.WMF"/>
          <p:cNvPicPr>
            <a:picLocks noChangeAspect="1"/>
          </p:cNvPicPr>
          <p:nvPr/>
        </p:nvPicPr>
        <p:blipFill>
          <a:blip r:embed="rId3"/>
          <a:stretch>
            <a:fillRect/>
          </a:stretch>
        </p:blipFill>
        <p:spPr>
          <a:xfrm>
            <a:off x="285720" y="5214950"/>
            <a:ext cx="1863968" cy="1366510"/>
          </a:xfrm>
          <a:prstGeom prst="rect">
            <a:avLst/>
          </a:prstGeom>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25000" b="-25000"/>
          </a:stretch>
        </a:blipFill>
        <a:effectLst/>
      </p:bgPr>
    </p:bg>
    <p:spTree>
      <p:nvGrpSpPr>
        <p:cNvPr id="1" name=""/>
        <p:cNvGrpSpPr/>
        <p:nvPr/>
      </p:nvGrpSpPr>
      <p:grpSpPr>
        <a:xfrm>
          <a:off x="0" y="0"/>
          <a:ext cx="0" cy="0"/>
          <a:chOff x="0" y="0"/>
          <a:chExt cx="0" cy="0"/>
        </a:xfrm>
      </p:grpSpPr>
      <p:sp>
        <p:nvSpPr>
          <p:cNvPr id="4" name="Obdélník 3"/>
          <p:cNvSpPr/>
          <p:nvPr/>
        </p:nvSpPr>
        <p:spPr>
          <a:xfrm>
            <a:off x="785786" y="142852"/>
            <a:ext cx="7572428" cy="70788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Odpovědi k výchozímu textu </a:t>
            </a:r>
            <a:r>
              <a:rPr lang="cs-CZ" sz="40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3</a:t>
            </a:r>
            <a:endParaRPr lang="cs-CZ" sz="40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9" name="Zástupný symbol pro obsah 2"/>
          <p:cNvSpPr txBox="1">
            <a:spLocks/>
          </p:cNvSpPr>
          <p:nvPr/>
        </p:nvSpPr>
        <p:spPr>
          <a:xfrm>
            <a:off x="214282" y="928670"/>
            <a:ext cx="8715436" cy="121444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1. </a:t>
            </a:r>
            <a:r>
              <a:rPr kumimoji="0" lang="cs-CZ" sz="2400" b="1" i="0" u="none" strike="noStrike" kern="1200" cap="none" spc="0" normalizeH="0" baseline="0" noProof="0" dirty="0" smtClean="0">
                <a:ln>
                  <a:noFill/>
                </a:ln>
                <a:uLnTx/>
                <a:uFillTx/>
                <a:latin typeface="+mj-lt"/>
              </a:rPr>
              <a:t>Časté</a:t>
            </a:r>
            <a:r>
              <a:rPr kumimoji="0" lang="cs-CZ" sz="2400" b="1" i="0" u="none" strike="noStrike" kern="1200" cap="none" spc="0" normalizeH="0" noProof="0" dirty="0" smtClean="0">
                <a:ln>
                  <a:noFill/>
                </a:ln>
                <a:uLnTx/>
                <a:uFillTx/>
                <a:latin typeface="+mj-lt"/>
              </a:rPr>
              <a:t> užití slov (slovní stereotyp) vyvolává </a:t>
            </a:r>
            <a:r>
              <a:rPr kumimoji="0" lang="cs-CZ" sz="2400" b="1" i="0" u="none" strike="noStrike" kern="1200" cap="none" spc="0" normalizeH="0" noProof="0" dirty="0" smtClean="0">
                <a:ln>
                  <a:noFill/>
                </a:ln>
                <a:solidFill>
                  <a:srgbClr val="C00000"/>
                </a:solidFill>
                <a:uLnTx/>
                <a:uFillTx/>
                <a:latin typeface="+mj-lt"/>
              </a:rPr>
              <a:t>parodické zabarvení </a:t>
            </a:r>
            <a:r>
              <a:rPr kumimoji="0" lang="cs-CZ" sz="2400" b="1" i="0" u="none" strike="noStrike" kern="1200" cap="none" spc="0" normalizeH="0" noProof="0" dirty="0" smtClean="0">
                <a:ln>
                  <a:noFill/>
                </a:ln>
                <a:uLnTx/>
                <a:uFillTx/>
                <a:latin typeface="+mj-lt"/>
              </a:rPr>
              <a:t>Poláčkova textu. Chlapec napodobuje mluvu dospělých, ale ne vždy ji umí použít správně. Mísí se zde jazykové vrstvy, fráze, archaismy. </a:t>
            </a:r>
            <a:endParaRPr kumimoji="0" lang="cs-CZ" sz="2400" b="1" i="0" u="none" strike="noStrike" kern="1200" cap="none" spc="0" normalizeH="0" baseline="0" noProof="0" dirty="0">
              <a:ln>
                <a:noFill/>
              </a:ln>
              <a:uLnTx/>
              <a:uFillTx/>
              <a:latin typeface="+mj-lt"/>
            </a:endParaRPr>
          </a:p>
        </p:txBody>
      </p:sp>
      <p:sp>
        <p:nvSpPr>
          <p:cNvPr id="10" name="Zástupný symbol pro obsah 2"/>
          <p:cNvSpPr txBox="1">
            <a:spLocks/>
          </p:cNvSpPr>
          <p:nvPr/>
        </p:nvSpPr>
        <p:spPr>
          <a:xfrm>
            <a:off x="214282" y="2285992"/>
            <a:ext cx="8715436" cy="928694"/>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2</a:t>
            </a:r>
            <a:r>
              <a:rPr kumimoji="0" lang="cs-CZ" sz="2400" b="1" i="0" u="none" strike="noStrike" kern="1200" cap="none" spc="0" normalizeH="0" baseline="0" noProof="0" dirty="0" smtClean="0">
                <a:ln>
                  <a:noFill/>
                </a:ln>
                <a:uLnTx/>
                <a:uFillTx/>
                <a:latin typeface="+mj-lt"/>
              </a:rPr>
              <a:t>. Výraz </a:t>
            </a:r>
            <a:r>
              <a:rPr kumimoji="0" lang="cs-CZ" sz="2400" b="1" i="1" u="none" strike="noStrike" kern="1200" cap="none" spc="0" normalizeH="0" baseline="0" noProof="0" dirty="0" smtClean="0">
                <a:ln>
                  <a:noFill/>
                </a:ln>
                <a:solidFill>
                  <a:srgbClr val="C00000"/>
                </a:solidFill>
                <a:uLnTx/>
                <a:uFillTx/>
                <a:latin typeface="+mj-lt"/>
              </a:rPr>
              <a:t>prauda</a:t>
            </a:r>
            <a:r>
              <a:rPr kumimoji="0" lang="cs-CZ" sz="2400" b="1" i="0" u="none" strike="noStrike" kern="1200" cap="none" spc="0" normalizeH="0" noProof="0" dirty="0" smtClean="0">
                <a:ln>
                  <a:noFill/>
                </a:ln>
                <a:uLnTx/>
                <a:uFillTx/>
                <a:latin typeface="+mj-lt"/>
              </a:rPr>
              <a:t> je nářeční prvek </a:t>
            </a:r>
            <a:r>
              <a:rPr kumimoji="0" lang="cs-CZ" sz="2400" b="1" i="0" u="none" strike="noStrike" kern="1200" cap="none" spc="0" normalizeH="0" noProof="0" dirty="0" smtClean="0">
                <a:ln>
                  <a:noFill/>
                </a:ln>
                <a:solidFill>
                  <a:srgbClr val="C00000"/>
                </a:solidFill>
                <a:uLnTx/>
                <a:uFillTx/>
                <a:latin typeface="+mj-lt"/>
              </a:rPr>
              <a:t>(dialekt). </a:t>
            </a:r>
            <a:r>
              <a:rPr kumimoji="0" lang="cs-CZ" sz="2400" b="1" i="0" u="none" strike="noStrike" kern="1200" cap="none" spc="0" normalizeH="0" noProof="0" dirty="0" smtClean="0">
                <a:ln>
                  <a:noFill/>
                </a:ln>
                <a:uLnTx/>
                <a:uFillTx/>
                <a:latin typeface="+mj-lt"/>
              </a:rPr>
              <a:t>V dalších částech díla se objevují i jiná nářeční slova jako například </a:t>
            </a:r>
            <a:r>
              <a:rPr kumimoji="0" lang="cs-CZ" sz="2400" b="1" i="0" u="none" strike="noStrike" kern="1200" cap="none" spc="0" normalizeH="0" noProof="0" dirty="0" err="1" smtClean="0">
                <a:ln>
                  <a:noFill/>
                </a:ln>
                <a:uLnTx/>
                <a:uFillTx/>
                <a:latin typeface="+mj-lt"/>
              </a:rPr>
              <a:t>polecajt</a:t>
            </a:r>
            <a:r>
              <a:rPr kumimoji="0" lang="cs-CZ" sz="2400" b="1" i="0" u="none" strike="noStrike" kern="1200" cap="none" spc="0" normalizeH="0" noProof="0" dirty="0" smtClean="0">
                <a:ln>
                  <a:noFill/>
                </a:ln>
                <a:uLnTx/>
                <a:uFillTx/>
                <a:latin typeface="+mj-lt"/>
              </a:rPr>
              <a:t>, ďoučata aj. </a:t>
            </a:r>
            <a:r>
              <a:rPr kumimoji="0" lang="cs-CZ" sz="2400" b="1" i="0" u="none" strike="noStrike" kern="1200" cap="none" spc="0" normalizeH="0" baseline="0" noProof="0" dirty="0" smtClean="0">
                <a:ln>
                  <a:noFill/>
                </a:ln>
                <a:uLnTx/>
                <a:uFillTx/>
                <a:latin typeface="+mj-lt"/>
              </a:rPr>
              <a:t> </a:t>
            </a:r>
            <a:r>
              <a:rPr kumimoji="0" lang="cs-CZ" sz="2400" b="1" i="0" u="none" strike="noStrike" kern="1200" cap="none" spc="0" normalizeH="0" noProof="0" dirty="0" smtClean="0">
                <a:ln>
                  <a:noFill/>
                </a:ln>
                <a:uLnTx/>
                <a:uFillTx/>
                <a:latin typeface="+mj-lt"/>
              </a:rPr>
              <a:t> </a:t>
            </a:r>
            <a:endParaRPr kumimoji="0" lang="cs-CZ" sz="2400" b="1" i="0" u="none" strike="noStrike" kern="1200" cap="none" spc="0" normalizeH="0" baseline="0" noProof="0" dirty="0">
              <a:ln>
                <a:noFill/>
              </a:ln>
              <a:uLnTx/>
              <a:uFillTx/>
              <a:latin typeface="+mj-lt"/>
            </a:endParaRPr>
          </a:p>
        </p:txBody>
      </p:sp>
      <p:sp>
        <p:nvSpPr>
          <p:cNvPr id="11" name="Zástupný symbol pro obsah 2"/>
          <p:cNvSpPr txBox="1">
            <a:spLocks/>
          </p:cNvSpPr>
          <p:nvPr/>
        </p:nvSpPr>
        <p:spPr>
          <a:xfrm>
            <a:off x="214282" y="3357562"/>
            <a:ext cx="8715436" cy="1714512"/>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algn="just" defTabSz="914400" rtl="0" eaLnBrk="1" fontAlgn="auto" latinLnBrk="0" hangingPunct="1">
              <a:lnSpc>
                <a:spcPct val="100000"/>
              </a:lnSpc>
              <a:spcBef>
                <a:spcPct val="20000"/>
              </a:spcBef>
              <a:spcAft>
                <a:spcPts val="0"/>
              </a:spcAft>
              <a:buClrTx/>
              <a:buSzTx/>
              <a:buFont typeface="Arial" pitchFamily="34" charset="0"/>
              <a:buNone/>
              <a:tabLst/>
              <a:defRPr/>
            </a:pPr>
            <a:r>
              <a:rPr lang="cs-CZ" sz="2400" b="1" baseline="0" dirty="0" smtClean="0">
                <a:latin typeface="+mj-lt"/>
              </a:rPr>
              <a:t>3</a:t>
            </a:r>
            <a:r>
              <a:rPr lang="cs-CZ" sz="2400" b="1" baseline="0" dirty="0" smtClean="0">
                <a:latin typeface="+mj-lt"/>
              </a:rPr>
              <a:t>. Časté užití slova </a:t>
            </a:r>
            <a:r>
              <a:rPr lang="cs-CZ" sz="2400" b="1" i="1" baseline="0" dirty="0" smtClean="0">
                <a:solidFill>
                  <a:srgbClr val="C00000"/>
                </a:solidFill>
                <a:latin typeface="+mj-lt"/>
              </a:rPr>
              <a:t>pravil</a:t>
            </a:r>
            <a:r>
              <a:rPr lang="cs-CZ" sz="2400" b="1" baseline="0" dirty="0" smtClean="0">
                <a:latin typeface="+mj-lt"/>
              </a:rPr>
              <a:t> – slovní</a:t>
            </a:r>
            <a:r>
              <a:rPr lang="cs-CZ" sz="2400" b="1" dirty="0" smtClean="0">
                <a:latin typeface="+mj-lt"/>
              </a:rPr>
              <a:t> stereotypy poukazují na </a:t>
            </a:r>
            <a:r>
              <a:rPr lang="cs-CZ" sz="2400" b="1" dirty="0" smtClean="0">
                <a:solidFill>
                  <a:srgbClr val="C00000"/>
                </a:solidFill>
                <a:latin typeface="+mj-lt"/>
              </a:rPr>
              <a:t>stereotypnost v jednání postav</a:t>
            </a:r>
            <a:r>
              <a:rPr lang="cs-CZ" sz="2400" b="1" dirty="0" smtClean="0">
                <a:latin typeface="+mj-lt"/>
              </a:rPr>
              <a:t>. Záměrné opakování archaického slova napomáhá jazykové komice, ukazuje čtenáři snahu vypravěče mluvit knižním jazykem, což z úst dítěte působí komicky. </a:t>
            </a:r>
            <a:endParaRPr kumimoji="0" lang="cs-CZ" sz="2400" b="1" i="0" u="none" strike="noStrike" kern="1200" cap="none" spc="0" normalizeH="0" baseline="0" noProof="0" dirty="0">
              <a:ln>
                <a:noFill/>
              </a:ln>
              <a:uLnTx/>
              <a:uFillTx/>
              <a:latin typeface="+mj-lt"/>
            </a:endParaRPr>
          </a:p>
        </p:txBody>
      </p:sp>
      <p:sp>
        <p:nvSpPr>
          <p:cNvPr id="12" name="Zástupný symbol pro obsah 2"/>
          <p:cNvSpPr txBox="1">
            <a:spLocks/>
          </p:cNvSpPr>
          <p:nvPr/>
        </p:nvSpPr>
        <p:spPr>
          <a:xfrm>
            <a:off x="214282" y="5143512"/>
            <a:ext cx="8786874" cy="1571636"/>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lin ang="2700000" scaled="1"/>
            <a:tileRect/>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2400" b="1" i="0" u="none" strike="noStrike" kern="1200" cap="none" spc="0" normalizeH="0" baseline="0" noProof="0" dirty="0" smtClean="0">
                <a:ln>
                  <a:noFill/>
                </a:ln>
                <a:uLnTx/>
                <a:uFillTx/>
                <a:latin typeface="+mj-lt"/>
              </a:rPr>
              <a:t>4. </a:t>
            </a:r>
            <a:r>
              <a:rPr kumimoji="0" lang="cs-CZ" sz="2400" b="1" i="0" u="none" strike="noStrike" kern="1200" cap="none" spc="0" normalizeH="0" baseline="0" noProof="0" dirty="0" smtClean="0">
                <a:ln>
                  <a:noFill/>
                </a:ln>
                <a:uLnTx/>
                <a:uFillTx/>
                <a:latin typeface="+mj-lt"/>
              </a:rPr>
              <a:t>V</a:t>
            </a:r>
            <a:r>
              <a:rPr kumimoji="0" lang="cs-CZ" sz="2400" b="1" i="0" u="none" strike="noStrike" kern="1200" cap="none" spc="0" normalizeH="0" noProof="0" dirty="0" smtClean="0">
                <a:ln>
                  <a:noFill/>
                </a:ln>
                <a:uLnTx/>
                <a:uFillTx/>
                <a:latin typeface="+mj-lt"/>
              </a:rPr>
              <a:t> celé knize Bylo nás pět se objevuje mnoho přirovnání, v této ukázce – </a:t>
            </a:r>
            <a:r>
              <a:rPr kumimoji="0" lang="cs-CZ" sz="2400" b="1" i="0" u="none" strike="noStrike" kern="1200" cap="none" spc="0" normalizeH="0" noProof="0" dirty="0" smtClean="0">
                <a:ln>
                  <a:noFill/>
                </a:ln>
                <a:solidFill>
                  <a:srgbClr val="C00000"/>
                </a:solidFill>
                <a:uLnTx/>
                <a:uFillTx/>
                <a:latin typeface="+mj-lt"/>
              </a:rPr>
              <a:t>nebudu za ním chodit jako ocásek</a:t>
            </a:r>
            <a:r>
              <a:rPr kumimoji="0" lang="cs-CZ" sz="2400" b="1" i="0" u="none" strike="noStrike" kern="1200" cap="none" spc="0" normalizeH="0" noProof="0" dirty="0" smtClean="0">
                <a:ln>
                  <a:noFill/>
                </a:ln>
                <a:uLnTx/>
                <a:uFillTx/>
                <a:latin typeface="+mj-lt"/>
              </a:rPr>
              <a:t>, což znamená, že vypravěč za Antonínem Bejvalem nebude dolézat, zklamal jej jako kamarád, nechtěl mu půjčit kolo, také Antonín pomlouvá ostatní …  </a:t>
            </a:r>
            <a:endParaRPr kumimoji="0" lang="cs-CZ" sz="2400" b="1" i="0" u="none" strike="noStrike" kern="1200" cap="none" spc="0" normalizeH="0" baseline="0" noProof="0" dirty="0">
              <a:ln>
                <a:noFill/>
              </a:ln>
              <a:uLnTx/>
              <a:uFillTx/>
              <a:latin typeface="+mj-lt"/>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t="-25000" b="-25000"/>
          </a:stretch>
        </a:blipFill>
        <a:effectLst/>
      </p:bgPr>
    </p:bg>
    <p:spTree>
      <p:nvGrpSpPr>
        <p:cNvPr id="1" name=""/>
        <p:cNvGrpSpPr/>
        <p:nvPr/>
      </p:nvGrpSpPr>
      <p:grpSpPr>
        <a:xfrm>
          <a:off x="0" y="0"/>
          <a:ext cx="0" cy="0"/>
          <a:chOff x="0" y="0"/>
          <a:chExt cx="0" cy="0"/>
        </a:xfrm>
      </p:grpSpPr>
      <p:sp>
        <p:nvSpPr>
          <p:cNvPr id="4" name="Obdélník 3"/>
          <p:cNvSpPr/>
          <p:nvPr/>
        </p:nvSpPr>
        <p:spPr>
          <a:xfrm>
            <a:off x="357158" y="142852"/>
            <a:ext cx="8501122" cy="646331"/>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Identifikujte </a:t>
            </a:r>
            <a:r>
              <a:rPr lang="cs-CZ" sz="36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postavy</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 z knížky Bylo nás pět</a:t>
            </a:r>
            <a:endParaRPr lang="cs-CZ" sz="3600" b="1" cap="none" spc="0" dirty="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p:txBody>
      </p:sp>
      <p:sp>
        <p:nvSpPr>
          <p:cNvPr id="7" name="Zaoblený obdélník 6"/>
          <p:cNvSpPr/>
          <p:nvPr/>
        </p:nvSpPr>
        <p:spPr>
          <a:xfrm>
            <a:off x="214282" y="928670"/>
            <a:ext cx="8715436" cy="1357322"/>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2800" b="1" dirty="0" smtClean="0">
                <a:solidFill>
                  <a:srgbClr val="C00000"/>
                </a:solidFill>
                <a:effectLst>
                  <a:outerShdw blurRad="38100" dist="38100" dir="2700000" algn="tl">
                    <a:srgbClr val="000000">
                      <a:alpha val="43137"/>
                    </a:srgbClr>
                  </a:outerShdw>
                </a:effectLst>
                <a:latin typeface="Monotype Corsiva" pitchFamily="66" charset="0"/>
              </a:rPr>
              <a:t>A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Vypravěč příhod, energický rošťák; syn majitele koloniálu, nebaví jej se učit hrát na housle, má staršího bratra a malou sestřičku (batole). Je zamilován do  dcery majitele cukrárny.</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8" name="Zaoblený obdélník 7"/>
          <p:cNvSpPr/>
          <p:nvPr/>
        </p:nvSpPr>
        <p:spPr>
          <a:xfrm>
            <a:off x="214282" y="2428868"/>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rgbClr val="C00000"/>
                </a:solidFill>
                <a:effectLst>
                  <a:outerShdw blurRad="38100" dist="38100" dir="2700000" algn="tl">
                    <a:srgbClr val="000000">
                      <a:alpha val="43137"/>
                    </a:srgbClr>
                  </a:outerShdw>
                </a:effectLst>
                <a:latin typeface="Monotype Corsiva" pitchFamily="66" charset="0"/>
              </a:rPr>
              <a:t>B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 Trochu namyšlený a lakomý. Vymýšlí spoustu šílených vynálezů. </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13" name="Zaoblený obdélník 12"/>
          <p:cNvSpPr/>
          <p:nvPr/>
        </p:nvSpPr>
        <p:spPr>
          <a:xfrm>
            <a:off x="214282" y="3286124"/>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rgbClr val="C00000"/>
                </a:solidFill>
                <a:effectLst>
                  <a:outerShdw blurRad="38100" dist="38100" dir="2700000" algn="tl">
                    <a:srgbClr val="000000">
                      <a:alpha val="43137"/>
                    </a:srgbClr>
                  </a:outerShdw>
                </a:effectLst>
                <a:latin typeface="Monotype Corsiva" pitchFamily="66" charset="0"/>
              </a:rPr>
              <a:t>C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 Je zbožný, jeho koníčkem je sbírání  hříchů ke svaté zpovědi.</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14" name="Zaoblený obdélník 13"/>
          <p:cNvSpPr/>
          <p:nvPr/>
        </p:nvSpPr>
        <p:spPr>
          <a:xfrm>
            <a:off x="214282" y="4143380"/>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rgbClr val="C00000"/>
                </a:solidFill>
                <a:effectLst>
                  <a:outerShdw blurRad="38100" dist="38100" dir="2700000" algn="tl">
                    <a:srgbClr val="000000">
                      <a:alpha val="43137"/>
                    </a:srgbClr>
                  </a:outerShdw>
                </a:effectLst>
                <a:latin typeface="Monotype Corsiva" pitchFamily="66" charset="0"/>
              </a:rPr>
              <a:t>D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 Protřelý a zkušený kluk, je trochu starší než ostatní, žebrá …</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15" name="Zaoblený obdélník 14"/>
          <p:cNvSpPr/>
          <p:nvPr/>
        </p:nvSpPr>
        <p:spPr>
          <a:xfrm>
            <a:off x="214282" y="5072074"/>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rgbClr val="C00000"/>
                </a:solidFill>
                <a:effectLst>
                  <a:outerShdw blurRad="38100" dist="38100" dir="2700000" algn="tl">
                    <a:srgbClr val="000000">
                      <a:alpha val="43137"/>
                    </a:srgbClr>
                  </a:outerShdw>
                </a:effectLst>
                <a:latin typeface="Monotype Corsiva" pitchFamily="66" charset="0"/>
              </a:rPr>
              <a:t>E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 Nejméně výrazný charakter, syn úředníka z berního úřadu. </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16" name="Zaoblený obdélník 15"/>
          <p:cNvSpPr/>
          <p:nvPr/>
        </p:nvSpPr>
        <p:spPr>
          <a:xfrm>
            <a:off x="214282" y="5929330"/>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rgbClr val="C00000"/>
                </a:solidFill>
                <a:effectLst>
                  <a:outerShdw blurRad="38100" dist="38100" dir="2700000" algn="tl">
                    <a:srgbClr val="000000">
                      <a:alpha val="43137"/>
                    </a:srgbClr>
                  </a:outerShdw>
                </a:effectLst>
                <a:latin typeface="Monotype Corsiva" pitchFamily="66" charset="0"/>
              </a:rPr>
              <a:t>F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 Dcera majitele cukrárny, vypravěč je do ní zamilován. </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6000"/>
            <a:lum/>
          </a:blip>
          <a:srcRect/>
          <a:stretch>
            <a:fillRect t="-25000" b="-25000"/>
          </a:stretch>
        </a:blipFill>
        <a:effectLst/>
      </p:bgPr>
    </p:bg>
    <p:spTree>
      <p:nvGrpSpPr>
        <p:cNvPr id="1" name=""/>
        <p:cNvGrpSpPr/>
        <p:nvPr/>
      </p:nvGrpSpPr>
      <p:grpSpPr>
        <a:xfrm>
          <a:off x="0" y="0"/>
          <a:ext cx="0" cy="0"/>
          <a:chOff x="0" y="0"/>
          <a:chExt cx="0" cy="0"/>
        </a:xfrm>
      </p:grpSpPr>
      <p:sp>
        <p:nvSpPr>
          <p:cNvPr id="4" name="Obdélník 3"/>
          <p:cNvSpPr/>
          <p:nvPr/>
        </p:nvSpPr>
        <p:spPr>
          <a:xfrm>
            <a:off x="357158" y="142852"/>
            <a:ext cx="8501122" cy="646331"/>
          </a:xfrm>
          <a:prstGeom prst="rect">
            <a:avLst/>
          </a:prstGeom>
          <a:gradFill flip="none" rotWithShape="1">
            <a:gsLst>
              <a:gs pos="0">
                <a:schemeClr val="accent5">
                  <a:lumMod val="60000"/>
                  <a:lumOff val="40000"/>
                </a:schemeClr>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r="7680000" sx="103000" sy="103000" algn="ctr" rotWithShape="0">
              <a:srgbClr val="000000">
                <a:alpha val="43137"/>
              </a:srgbClr>
            </a:outerShdw>
          </a:effectLst>
        </p:spPr>
        <p:txBody>
          <a:bodyPr wrap="square" lIns="91440" tIns="45720" rIns="91440" bIns="45720">
            <a:spAutoFit/>
          </a:bodyPr>
          <a:lstStyle/>
          <a:p>
            <a:pPr algn="ctr"/>
            <a:r>
              <a:rPr lang="cs-CZ" sz="36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Identifikujte </a:t>
            </a:r>
            <a:r>
              <a:rPr lang="cs-CZ" sz="3600" b="1"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postavy</a:t>
            </a:r>
            <a:r>
              <a:rPr lang="cs-CZ" sz="36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 z knížky Bylo nás pět</a:t>
            </a:r>
            <a:endParaRPr lang="cs-CZ" sz="3600" b="1" cap="none" spc="0" dirty="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p:txBody>
      </p:sp>
      <p:sp>
        <p:nvSpPr>
          <p:cNvPr id="7" name="Zaoblený obdélník 6"/>
          <p:cNvSpPr/>
          <p:nvPr/>
        </p:nvSpPr>
        <p:spPr>
          <a:xfrm>
            <a:off x="214282" y="1571612"/>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A  </a:t>
            </a:r>
            <a:r>
              <a:rPr lang="cs-CZ" sz="3600" b="1" dirty="0" err="1" smtClean="0">
                <a:solidFill>
                  <a:srgbClr val="C00000"/>
                </a:solidFill>
                <a:effectLst>
                  <a:outerShdw blurRad="38100" dist="38100" dir="2700000" algn="tl">
                    <a:srgbClr val="000000">
                      <a:alpha val="43137"/>
                    </a:srgbClr>
                  </a:outerShdw>
                </a:effectLst>
                <a:latin typeface="Monotype Corsiva" pitchFamily="66" charset="0"/>
              </a:rPr>
              <a:t>Péťa</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  Bajza</a:t>
            </a:r>
            <a:endParaRPr lang="cs-CZ" sz="40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8" name="Zaoblený obdélník 7"/>
          <p:cNvSpPr/>
          <p:nvPr/>
        </p:nvSpPr>
        <p:spPr>
          <a:xfrm>
            <a:off x="214282" y="2428868"/>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3600" b="1" dirty="0" smtClean="0">
                <a:solidFill>
                  <a:srgbClr val="C00000"/>
                </a:solidFill>
                <a:effectLst>
                  <a:outerShdw blurRad="38100" dist="38100" dir="2700000" algn="tl">
                    <a:srgbClr val="000000">
                      <a:alpha val="43137"/>
                    </a:srgbClr>
                  </a:outerShdw>
                </a:effectLst>
                <a:latin typeface="Monotype Corsiva" pitchFamily="66" charset="0"/>
              </a:rPr>
              <a:t>B </a:t>
            </a: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Bejval  Antonín</a:t>
            </a:r>
            <a:endParaRPr lang="cs-CZ" sz="3600" b="1" dirty="0">
              <a:solidFill>
                <a:srgbClr val="C00000"/>
              </a:solidFill>
              <a:effectLst>
                <a:outerShdw blurRad="38100" dist="38100" dir="2700000" algn="tl">
                  <a:srgbClr val="000000">
                    <a:alpha val="43137"/>
                  </a:srgbClr>
                </a:outerShdw>
              </a:effectLst>
              <a:latin typeface="Monotype Corsiva" pitchFamily="66" charset="0"/>
            </a:endParaRPr>
          </a:p>
        </p:txBody>
      </p:sp>
      <p:sp>
        <p:nvSpPr>
          <p:cNvPr id="13" name="Zaoblený obdélník 12"/>
          <p:cNvSpPr/>
          <p:nvPr/>
        </p:nvSpPr>
        <p:spPr>
          <a:xfrm>
            <a:off x="214282" y="3286124"/>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3600" b="1" dirty="0" smtClean="0">
                <a:solidFill>
                  <a:srgbClr val="C00000"/>
                </a:solidFill>
                <a:effectLst>
                  <a:outerShdw blurRad="38100" dist="38100" dir="2700000" algn="tl">
                    <a:srgbClr val="000000">
                      <a:alpha val="43137"/>
                    </a:srgbClr>
                  </a:outerShdw>
                </a:effectLst>
                <a:latin typeface="Monotype Corsiva" pitchFamily="66" charset="0"/>
              </a:rPr>
              <a:t>C   </a:t>
            </a:r>
            <a:r>
              <a:rPr lang="cs-CZ" sz="3600" b="1" dirty="0" err="1" smtClean="0">
                <a:solidFill>
                  <a:srgbClr val="C00000"/>
                </a:solidFill>
                <a:effectLst>
                  <a:outerShdw blurRad="38100" dist="38100" dir="2700000" algn="tl">
                    <a:srgbClr val="000000">
                      <a:alpha val="43137"/>
                    </a:srgbClr>
                  </a:outerShdw>
                </a:effectLst>
                <a:latin typeface="Monotype Corsiva" pitchFamily="66" charset="0"/>
              </a:rPr>
              <a:t>Jirsák</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   Čeněk</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p:txBody>
      </p:sp>
      <p:sp>
        <p:nvSpPr>
          <p:cNvPr id="14" name="Zaoblený obdélník 13"/>
          <p:cNvSpPr/>
          <p:nvPr/>
        </p:nvSpPr>
        <p:spPr>
          <a:xfrm>
            <a:off x="214282" y="4143380"/>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3600" b="1" dirty="0" smtClean="0">
                <a:solidFill>
                  <a:srgbClr val="C00000"/>
                </a:solidFill>
                <a:effectLst>
                  <a:outerShdw blurRad="38100" dist="38100" dir="2700000" algn="tl">
                    <a:srgbClr val="000000">
                      <a:alpha val="43137"/>
                    </a:srgbClr>
                  </a:outerShdw>
                </a:effectLst>
                <a:latin typeface="Monotype Corsiva" pitchFamily="66" charset="0"/>
              </a:rPr>
              <a:t>D  </a:t>
            </a:r>
            <a:r>
              <a:rPr lang="cs-CZ" sz="3600" b="1" dirty="0" err="1" smtClean="0">
                <a:solidFill>
                  <a:srgbClr val="C00000"/>
                </a:solidFill>
                <a:effectLst>
                  <a:outerShdw blurRad="38100" dist="38100" dir="2700000" algn="tl">
                    <a:srgbClr val="000000">
                      <a:alpha val="43137"/>
                    </a:srgbClr>
                  </a:outerShdw>
                </a:effectLst>
                <a:latin typeface="Monotype Corsiva" pitchFamily="66" charset="0"/>
              </a:rPr>
              <a:t>Zilvar</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  z chudobince</a:t>
            </a:r>
            <a:endParaRPr lang="cs-CZ" sz="3600" b="1" dirty="0">
              <a:solidFill>
                <a:srgbClr val="C00000"/>
              </a:solidFill>
              <a:effectLst>
                <a:outerShdw blurRad="38100" dist="38100" dir="2700000" algn="tl">
                  <a:srgbClr val="000000">
                    <a:alpha val="43137"/>
                  </a:srgbClr>
                </a:outerShdw>
              </a:effectLst>
              <a:latin typeface="Monotype Corsiva" pitchFamily="66" charset="0"/>
            </a:endParaRPr>
          </a:p>
        </p:txBody>
      </p:sp>
      <p:sp>
        <p:nvSpPr>
          <p:cNvPr id="15" name="Zaoblený obdélník 14"/>
          <p:cNvSpPr/>
          <p:nvPr/>
        </p:nvSpPr>
        <p:spPr>
          <a:xfrm>
            <a:off x="214282" y="5072074"/>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3600" b="1" dirty="0" smtClean="0">
                <a:solidFill>
                  <a:srgbClr val="C00000"/>
                </a:solidFill>
                <a:effectLst>
                  <a:outerShdw blurRad="38100" dist="38100" dir="2700000" algn="tl">
                    <a:srgbClr val="000000">
                      <a:alpha val="43137"/>
                    </a:srgbClr>
                  </a:outerShdw>
                </a:effectLst>
                <a:latin typeface="Monotype Corsiva" pitchFamily="66" charset="0"/>
              </a:rPr>
              <a:t>E   </a:t>
            </a:r>
            <a:r>
              <a:rPr lang="cs-CZ" sz="3600" b="1" dirty="0" err="1" smtClean="0">
                <a:solidFill>
                  <a:srgbClr val="C00000"/>
                </a:solidFill>
                <a:effectLst>
                  <a:outerShdw blurRad="38100" dist="38100" dir="2700000" algn="tl">
                    <a:srgbClr val="000000">
                      <a:alpha val="43137"/>
                    </a:srgbClr>
                  </a:outerShdw>
                </a:effectLst>
                <a:latin typeface="Monotype Corsiva" pitchFamily="66" charset="0"/>
              </a:rPr>
              <a:t>Éda</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  </a:t>
            </a:r>
            <a:r>
              <a:rPr lang="cs-CZ" sz="3600" b="1" dirty="0" err="1" smtClean="0">
                <a:solidFill>
                  <a:srgbClr val="C00000"/>
                </a:solidFill>
                <a:effectLst>
                  <a:outerShdw blurRad="38100" dist="38100" dir="2700000" algn="tl">
                    <a:srgbClr val="000000">
                      <a:alpha val="43137"/>
                    </a:srgbClr>
                  </a:outerShdw>
                </a:effectLst>
                <a:latin typeface="Monotype Corsiva" pitchFamily="66" charset="0"/>
              </a:rPr>
              <a:t>Kemlink</a:t>
            </a:r>
            <a:endParaRPr lang="cs-CZ" sz="3600" b="1" dirty="0">
              <a:solidFill>
                <a:srgbClr val="C00000"/>
              </a:solidFill>
              <a:effectLst>
                <a:outerShdw blurRad="38100" dist="38100" dir="2700000" algn="tl">
                  <a:srgbClr val="000000">
                    <a:alpha val="43137"/>
                  </a:srgbClr>
                </a:outerShdw>
              </a:effectLst>
              <a:latin typeface="Monotype Corsiva" pitchFamily="66" charset="0"/>
            </a:endParaRPr>
          </a:p>
        </p:txBody>
      </p:sp>
      <p:sp>
        <p:nvSpPr>
          <p:cNvPr id="16" name="Zaoblený obdélník 15"/>
          <p:cNvSpPr/>
          <p:nvPr/>
        </p:nvSpPr>
        <p:spPr>
          <a:xfrm>
            <a:off x="214282" y="5929330"/>
            <a:ext cx="8715436" cy="714380"/>
          </a:xfrm>
          <a:prstGeom prst="roundRect">
            <a:avLst/>
          </a:prstGeom>
          <a:gradFill>
            <a:gsLst>
              <a:gs pos="0">
                <a:schemeClr val="accent5">
                  <a:lumMod val="60000"/>
                  <a:lumOff val="40000"/>
                </a:schemeClr>
              </a:gs>
              <a:gs pos="50000">
                <a:schemeClr val="bg1"/>
              </a:gs>
              <a:gs pos="100000">
                <a:schemeClr val="accent5">
                  <a:lumMod val="40000"/>
                  <a:lumOff val="60000"/>
                </a:schemeClr>
              </a:gs>
            </a:gsLst>
            <a:lin ang="2700000" scaled="1"/>
          </a:gradFill>
          <a:ln>
            <a:solidFill>
              <a:srgbClr val="C00000"/>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cs-CZ" sz="3600" b="1" dirty="0" smtClean="0">
                <a:solidFill>
                  <a:srgbClr val="C00000"/>
                </a:solidFill>
                <a:effectLst>
                  <a:outerShdw blurRad="38100" dist="38100" dir="2700000" algn="tl">
                    <a:srgbClr val="000000">
                      <a:alpha val="43137"/>
                    </a:srgbClr>
                  </a:outerShdw>
                </a:effectLst>
                <a:latin typeface="Monotype Corsiva" pitchFamily="66" charset="0"/>
              </a:rPr>
              <a:t>F   Eva  Svobodová</a:t>
            </a:r>
            <a:endParaRPr lang="cs-CZ" sz="3600" b="1" dirty="0">
              <a:solidFill>
                <a:srgbClr val="C00000"/>
              </a:solidFill>
              <a:effectLst>
                <a:outerShdw blurRad="38100" dist="38100" dir="2700000" algn="tl">
                  <a:srgbClr val="000000">
                    <a:alpha val="43137"/>
                  </a:srgbClr>
                </a:outerShdw>
              </a:effectLst>
              <a:latin typeface="Monotype Corsiva" pitchFamily="66" charset="0"/>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blip>
          <a:srcRect/>
          <a:stretch>
            <a:fillRect r="-19000"/>
          </a:stretch>
        </a:blip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714348" y="285728"/>
            <a:ext cx="7786742" cy="3571900"/>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noProof="0" dirty="0" smtClean="0">
                <a:ln>
                  <a:noFill/>
                </a:ln>
                <a:uLnTx/>
                <a:uFillTx/>
                <a:latin typeface="Monotype Corsiva" pitchFamily="66" charset="0"/>
                <a:ea typeface="+mn-ea"/>
                <a:cs typeface="+mn-cs"/>
              </a:rPr>
              <a:t>Televizní  seriál  </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Bylo nás pět  </a:t>
            </a:r>
            <a:r>
              <a:rPr kumimoji="0" lang="cs-CZ" sz="3600" b="1" i="0" u="none" strike="noStrike" kern="1200" cap="none" spc="0" normalizeH="0" noProof="0" dirty="0" smtClean="0">
                <a:ln>
                  <a:noFill/>
                </a:ln>
                <a:uLnTx/>
                <a:uFillTx/>
                <a:latin typeface="Monotype Corsiva" pitchFamily="66" charset="0"/>
                <a:ea typeface="+mn-ea"/>
                <a:cs typeface="+mn-cs"/>
              </a:rPr>
              <a:t>(1994)</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solidFill>
                  <a:srgbClr val="C00000"/>
                </a:solidFill>
                <a:latin typeface="Monotype Corsiva" pitchFamily="66" charset="0"/>
              </a:rPr>
              <a:t>a)  </a:t>
            </a:r>
            <a:r>
              <a:rPr lang="cs-CZ" sz="3600" b="1" dirty="0" err="1" smtClean="0">
                <a:solidFill>
                  <a:srgbClr val="C00000"/>
                </a:solidFill>
                <a:latin typeface="Monotype Corsiva" pitchFamily="66" charset="0"/>
              </a:rPr>
              <a:t>Videoukázka</a:t>
            </a:r>
            <a:r>
              <a:rPr lang="cs-CZ" sz="3600" b="1" dirty="0" smtClean="0">
                <a:solidFill>
                  <a:srgbClr val="C00000"/>
                </a:solidFill>
                <a:latin typeface="Monotype Corsiva" pitchFamily="66" charset="0"/>
              </a:rPr>
              <a:t> : </a:t>
            </a:r>
            <a:r>
              <a:rPr lang="cs-CZ" sz="2800" b="1" dirty="0" smtClean="0">
                <a:solidFill>
                  <a:srgbClr val="C00000"/>
                </a:solidFill>
                <a:latin typeface="Monotype Corsiva" pitchFamily="66" charset="0"/>
                <a:hlinkClick r:id="rId3"/>
              </a:rPr>
              <a:t>http://www.</a:t>
            </a:r>
            <a:r>
              <a:rPr lang="cs-CZ" sz="2800" b="1" dirty="0" err="1" smtClean="0">
                <a:solidFill>
                  <a:srgbClr val="C00000"/>
                </a:solidFill>
                <a:latin typeface="Monotype Corsiva" pitchFamily="66" charset="0"/>
                <a:hlinkClick r:id="rId3"/>
              </a:rPr>
              <a:t>youtube.com</a:t>
            </a:r>
            <a:r>
              <a:rPr lang="cs-CZ" sz="2800" b="1" dirty="0" smtClean="0">
                <a:solidFill>
                  <a:srgbClr val="C00000"/>
                </a:solidFill>
                <a:latin typeface="Monotype Corsiva" pitchFamily="66" charset="0"/>
                <a:hlinkClick r:id="rId3"/>
              </a:rPr>
              <a:t>/</a:t>
            </a:r>
            <a:r>
              <a:rPr lang="cs-CZ" sz="2800" b="1" dirty="0" err="1" smtClean="0">
                <a:solidFill>
                  <a:srgbClr val="C00000"/>
                </a:solidFill>
                <a:latin typeface="Monotype Corsiva" pitchFamily="66" charset="0"/>
                <a:hlinkClick r:id="rId3"/>
              </a:rPr>
              <a:t>watch</a:t>
            </a:r>
            <a:r>
              <a:rPr lang="cs-CZ" sz="2800" b="1" dirty="0" smtClean="0">
                <a:solidFill>
                  <a:srgbClr val="C00000"/>
                </a:solidFill>
                <a:latin typeface="Monotype Corsiva" pitchFamily="66" charset="0"/>
                <a:hlinkClick r:id="rId3"/>
              </a:rPr>
              <a:t>?v=kdycBrdxyQ8</a:t>
            </a:r>
            <a:endParaRPr lang="cs-CZ" sz="3600" b="1" dirty="0" smtClean="0">
              <a:solidFill>
                <a:srgbClr val="C00000"/>
              </a:solidFill>
              <a:latin typeface="Monotype Corsiva" pitchFamily="66" charset="0"/>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lang="cs-CZ" sz="3600" b="1" dirty="0" smtClean="0">
                <a:solidFill>
                  <a:srgbClr val="C00000"/>
                </a:solidFill>
                <a:latin typeface="Monotype Corsiva" pitchFamily="66" charset="0"/>
              </a:rPr>
              <a:t>b) </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Rozhovor s režisérem: </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4"/>
              </a:rPr>
              <a:t>http://www.</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4"/>
              </a:rPr>
              <a:t>ceskatelevize.cz</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4"/>
              </a:rPr>
              <a:t>/porady/879377-bylo-</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4"/>
              </a:rPr>
              <a:t>nas</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4"/>
              </a:rPr>
              <a:t>-</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4"/>
              </a:rPr>
              <a:t>pet</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4"/>
              </a:rPr>
              <a:t>/bonus/809-rozhovor-s-</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4"/>
              </a:rPr>
              <a:t>karlem</a:t>
            </a:r>
            <a:r>
              <a:rPr kumimoji="0" lang="cs-CZ" sz="2800" b="1" i="0" u="none" strike="noStrike" kern="1200" cap="none" spc="0" normalizeH="0" noProof="0" dirty="0" smtClean="0">
                <a:ln>
                  <a:noFill/>
                </a:ln>
                <a:solidFill>
                  <a:srgbClr val="C00000"/>
                </a:solidFill>
                <a:uLnTx/>
                <a:uFillTx/>
                <a:latin typeface="Monotype Corsiva" pitchFamily="66" charset="0"/>
                <a:ea typeface="+mn-ea"/>
                <a:cs typeface="+mn-cs"/>
                <a:hlinkClick r:id="rId4"/>
              </a:rPr>
              <a:t>-</a:t>
            </a:r>
            <a:r>
              <a:rPr kumimoji="0" lang="cs-CZ" sz="2800" b="1" i="0" u="none" strike="noStrike" kern="1200" cap="none" spc="0" normalizeH="0" noProof="0" dirty="0" err="1" smtClean="0">
                <a:ln>
                  <a:noFill/>
                </a:ln>
                <a:solidFill>
                  <a:srgbClr val="C00000"/>
                </a:solidFill>
                <a:uLnTx/>
                <a:uFillTx/>
                <a:latin typeface="Monotype Corsiva" pitchFamily="66" charset="0"/>
                <a:ea typeface="+mn-ea"/>
                <a:cs typeface="+mn-cs"/>
                <a:hlinkClick r:id="rId4"/>
              </a:rPr>
              <a:t>smyczkem</a:t>
            </a:r>
            <a:r>
              <a:rPr kumimoji="0" lang="cs-CZ" sz="4400" b="1" i="0" u="none" strike="noStrike" kern="1200" cap="none" spc="0" normalizeH="0" noProof="0" dirty="0" smtClean="0">
                <a:ln>
                  <a:noFill/>
                </a:ln>
                <a:solidFill>
                  <a:srgbClr val="C00000"/>
                </a:solidFill>
                <a:uLnTx/>
                <a:uFillTx/>
                <a:latin typeface="Monotype Corsiva" pitchFamily="66" charset="0"/>
                <a:ea typeface="+mn-ea"/>
                <a:cs typeface="+mn-cs"/>
                <a:hlinkClick r:id="rId4"/>
              </a:rPr>
              <a:t>/</a:t>
            </a:r>
            <a:endPar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0" name="Zástupný symbol pro obsah 2">
            <a:hlinkClick r:id="rId5"/>
          </p:cNvPr>
          <p:cNvSpPr txBox="1">
            <a:spLocks/>
          </p:cNvSpPr>
          <p:nvPr/>
        </p:nvSpPr>
        <p:spPr>
          <a:xfrm>
            <a:off x="285720" y="4143380"/>
            <a:ext cx="8572560" cy="2571768"/>
          </a:xfrm>
          <a:prstGeom prst="rect">
            <a:avLst/>
          </a:prstGeom>
          <a:gradFill>
            <a:gsLst>
              <a:gs pos="0">
                <a:schemeClr val="accent3">
                  <a:lumMod val="60000"/>
                  <a:lumOff val="40000"/>
                </a:schemeClr>
              </a:gs>
              <a:gs pos="50000">
                <a:schemeClr val="bg1"/>
              </a:gs>
              <a:gs pos="100000">
                <a:schemeClr val="accent3">
                  <a:lumMod val="60000"/>
                  <a:lumOff val="40000"/>
                </a:schemeClr>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spcBef>
                <a:spcPct val="20000"/>
              </a:spcBef>
              <a:buAutoNum type="arabicPeriod"/>
            </a:pPr>
            <a:r>
              <a:rPr lang="cs-CZ" sz="3200" b="1" dirty="0" smtClean="0">
                <a:latin typeface="+mj-lt"/>
              </a:rPr>
              <a:t>Jak se vám </a:t>
            </a:r>
            <a:r>
              <a:rPr lang="cs-CZ" sz="3200" b="1" dirty="0" smtClean="0">
                <a:latin typeface="+mj-lt"/>
              </a:rPr>
              <a:t>toto</a:t>
            </a:r>
            <a:r>
              <a:rPr lang="cs-CZ" sz="3200" b="1" dirty="0" smtClean="0">
                <a:latin typeface="+mj-lt"/>
              </a:rPr>
              <a:t> </a:t>
            </a:r>
            <a:r>
              <a:rPr lang="cs-CZ" sz="3200" b="1" dirty="0" smtClean="0">
                <a:latin typeface="+mj-lt"/>
              </a:rPr>
              <a:t>zpracování líbí? </a:t>
            </a:r>
            <a:r>
              <a:rPr lang="cs-CZ" sz="3200" b="1" dirty="0" smtClean="0">
                <a:solidFill>
                  <a:srgbClr val="C00000"/>
                </a:solidFill>
                <a:latin typeface="+mj-lt"/>
              </a:rPr>
              <a:t>Srovnejte s knihou</a:t>
            </a:r>
            <a:r>
              <a:rPr lang="cs-CZ" sz="3200" b="1" dirty="0" smtClean="0">
                <a:latin typeface="+mj-lt"/>
              </a:rPr>
              <a:t>. Kdo je </a:t>
            </a:r>
            <a:r>
              <a:rPr lang="cs-CZ" sz="3200" b="1" dirty="0" smtClean="0">
                <a:solidFill>
                  <a:srgbClr val="C00000"/>
                </a:solidFill>
                <a:latin typeface="+mj-lt"/>
              </a:rPr>
              <a:t>režisérem</a:t>
            </a:r>
            <a:r>
              <a:rPr lang="cs-CZ" sz="3200" b="1" dirty="0" smtClean="0">
                <a:latin typeface="+mj-lt"/>
              </a:rPr>
              <a:t> seriálu?</a:t>
            </a:r>
          </a:p>
          <a:p>
            <a:pPr marL="514350" lvl="0" indent="-514350">
              <a:spcBef>
                <a:spcPct val="20000"/>
              </a:spcBef>
              <a:buAutoNum type="arabicPeriod"/>
            </a:pPr>
            <a:r>
              <a:rPr lang="cs-CZ" sz="3200" b="1" dirty="0" smtClean="0">
                <a:latin typeface="+mj-lt"/>
              </a:rPr>
              <a:t>Znáte </a:t>
            </a:r>
            <a:r>
              <a:rPr lang="cs-CZ" sz="3200" b="1" dirty="0" smtClean="0">
                <a:solidFill>
                  <a:srgbClr val="C00000"/>
                </a:solidFill>
                <a:latin typeface="+mj-lt"/>
              </a:rPr>
              <a:t>jiná umělecká díla</a:t>
            </a:r>
            <a:r>
              <a:rPr lang="cs-CZ" sz="3200" b="1" dirty="0" smtClean="0">
                <a:latin typeface="+mj-lt"/>
              </a:rPr>
              <a:t>, která vypráví o partě dětských kamarádů a jejich příhodách?</a:t>
            </a:r>
            <a:endParaRPr lang="cs-CZ" sz="3200" b="1" dirty="0" smtClean="0">
              <a:latin typeface="+mj-lt"/>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9000"/>
            <a:lum/>
          </a:blip>
          <a:srcRect/>
          <a:stretch>
            <a:fillRect r="-19000"/>
          </a:stretch>
        </a:blipFill>
        <a:effectLst/>
      </p:bgPr>
    </p:bg>
    <p:spTree>
      <p:nvGrpSpPr>
        <p:cNvPr id="1" name=""/>
        <p:cNvGrpSpPr/>
        <p:nvPr/>
      </p:nvGrpSpPr>
      <p:grpSpPr>
        <a:xfrm>
          <a:off x="0" y="0"/>
          <a:ext cx="0" cy="0"/>
          <a:chOff x="0" y="0"/>
          <a:chExt cx="0" cy="0"/>
        </a:xfrm>
      </p:grpSpPr>
      <p:sp>
        <p:nvSpPr>
          <p:cNvPr id="2" name="Zástupný symbol pro obsah 2"/>
          <p:cNvSpPr txBox="1">
            <a:spLocks/>
          </p:cNvSpPr>
          <p:nvPr/>
        </p:nvSpPr>
        <p:spPr>
          <a:xfrm>
            <a:off x="714348" y="285728"/>
            <a:ext cx="7786742" cy="785818"/>
          </a:xfrm>
          <a:prstGeom prst="rect">
            <a:avLst/>
          </a:prstGeom>
          <a:no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Autofit/>
          </a:bodyPr>
          <a:lstStyle/>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cs-CZ" sz="3600" b="1" i="0" u="none" strike="noStrike" kern="1200" cap="none" spc="0" normalizeH="0" noProof="0" dirty="0" smtClean="0">
                <a:ln>
                  <a:noFill/>
                </a:ln>
                <a:uLnTx/>
                <a:uFillTx/>
                <a:latin typeface="Monotype Corsiva" pitchFamily="66" charset="0"/>
                <a:ea typeface="+mn-ea"/>
                <a:cs typeface="+mn-cs"/>
              </a:rPr>
              <a:t>Televizní  seriál  </a:t>
            </a:r>
            <a:r>
              <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rPr>
              <a:t>Bylo nás pět  </a:t>
            </a:r>
            <a:r>
              <a:rPr kumimoji="0" lang="cs-CZ" sz="3600" b="1" i="0" u="none" strike="noStrike" kern="1200" cap="none" spc="0" normalizeH="0" noProof="0" dirty="0" smtClean="0">
                <a:ln>
                  <a:noFill/>
                </a:ln>
                <a:uLnTx/>
                <a:uFillTx/>
                <a:latin typeface="Monotype Corsiva" pitchFamily="66" charset="0"/>
                <a:ea typeface="+mn-ea"/>
                <a:cs typeface="+mn-cs"/>
              </a:rPr>
              <a:t>(1994)</a:t>
            </a: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600" b="1" i="0" u="none" strike="noStrike" kern="1200" cap="none" spc="0" normalizeH="0" noProof="0" dirty="0" smtClean="0">
              <a:ln>
                <a:noFill/>
              </a:ln>
              <a:solidFill>
                <a:srgbClr val="C00000"/>
              </a:solidFill>
              <a:uLnTx/>
              <a:uFillTx/>
              <a:latin typeface="Monotype Corsiva" pitchFamily="66" charset="0"/>
              <a:ea typeface="+mn-ea"/>
              <a:cs typeface="+mn-cs"/>
            </a:endParaRPr>
          </a:p>
          <a:p>
            <a:pPr marL="342900" marR="0" lvl="0" indent="-34290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solidFill>
                <a:srgbClr val="C00000"/>
              </a:solidFill>
              <a:uLnTx/>
              <a:uFillTx/>
              <a:latin typeface="Monotype Corsiva" pitchFamily="66" charset="0"/>
              <a:ea typeface="+mn-ea"/>
              <a:cs typeface="+mn-cs"/>
            </a:endParaRPr>
          </a:p>
        </p:txBody>
      </p:sp>
      <p:sp>
        <p:nvSpPr>
          <p:cNvPr id="10" name="Zástupný symbol pro obsah 2">
            <a:hlinkClick r:id="rId3"/>
          </p:cNvPr>
          <p:cNvSpPr txBox="1">
            <a:spLocks/>
          </p:cNvSpPr>
          <p:nvPr/>
        </p:nvSpPr>
        <p:spPr>
          <a:xfrm>
            <a:off x="214282" y="1285860"/>
            <a:ext cx="8715436" cy="5429288"/>
          </a:xfrm>
          <a:prstGeom prst="rect">
            <a:avLst/>
          </a:prstGeom>
          <a:gradFill>
            <a:gsLst>
              <a:gs pos="0">
                <a:schemeClr val="accent5">
                  <a:lumMod val="60000"/>
                  <a:lumOff val="40000"/>
                </a:schemeClr>
              </a:gs>
              <a:gs pos="50000">
                <a:schemeClr val="bg1"/>
              </a:gs>
              <a:gs pos="100000">
                <a:schemeClr val="accent5"/>
              </a:gs>
            </a:gsLst>
            <a:lin ang="2700000" scaled="1"/>
          </a:gradFill>
          <a:ln w="28575">
            <a:solidFill>
              <a:schemeClr val="tx1"/>
            </a:solidFill>
          </a:ln>
          <a:effectLst>
            <a:outerShdw blurRad="50800" dist="50800" dir="1920000" algn="ctr" rotWithShape="0">
              <a:srgbClr val="000000">
                <a:alpha val="43137"/>
              </a:srgbClr>
            </a:outerShdw>
          </a:effectLst>
        </p:spPr>
        <p:txBody>
          <a:bodyPr vert="horz" lIns="91440" tIns="45720" rIns="91440" bIns="45720" rtlCol="0">
            <a:normAutofit/>
          </a:bodyPr>
          <a:lstStyle/>
          <a:p>
            <a:pPr marL="514350" lvl="0" indent="-514350">
              <a:spcBef>
                <a:spcPct val="20000"/>
              </a:spcBef>
              <a:buAutoNum type="arabicPeriod"/>
            </a:pPr>
            <a:r>
              <a:rPr lang="cs-CZ" sz="3200" b="1" dirty="0" smtClean="0">
                <a:solidFill>
                  <a:srgbClr val="C00000"/>
                </a:solidFill>
                <a:latin typeface="+mj-lt"/>
              </a:rPr>
              <a:t>Karel </a:t>
            </a:r>
            <a:r>
              <a:rPr lang="cs-CZ" sz="3200" b="1" dirty="0" err="1" smtClean="0">
                <a:solidFill>
                  <a:srgbClr val="C00000"/>
                </a:solidFill>
                <a:latin typeface="+mj-lt"/>
              </a:rPr>
              <a:t>Smyczek</a:t>
            </a:r>
            <a:r>
              <a:rPr lang="cs-CZ" sz="3200" b="1" dirty="0" smtClean="0">
                <a:latin typeface="+mj-lt"/>
              </a:rPr>
              <a:t>. Individuální řešení, diskuze.</a:t>
            </a:r>
          </a:p>
          <a:p>
            <a:pPr marL="514350" lvl="0" indent="-514350">
              <a:spcBef>
                <a:spcPct val="20000"/>
              </a:spcBef>
              <a:buAutoNum type="arabicPeriod"/>
            </a:pPr>
            <a:r>
              <a:rPr lang="cs-CZ" sz="3200" b="1" dirty="0" smtClean="0">
                <a:solidFill>
                  <a:srgbClr val="C00000"/>
                </a:solidFill>
                <a:latin typeface="+mj-lt"/>
              </a:rPr>
              <a:t>Jiná díla </a:t>
            </a:r>
            <a:r>
              <a:rPr lang="cs-CZ" sz="3200" b="1" dirty="0" smtClean="0">
                <a:latin typeface="+mj-lt"/>
              </a:rPr>
              <a:t>– knihy Jaroslava </a:t>
            </a:r>
            <a:r>
              <a:rPr lang="cs-CZ" sz="3200" b="1" dirty="0" err="1" smtClean="0">
                <a:latin typeface="+mj-lt"/>
              </a:rPr>
              <a:t>Foglara</a:t>
            </a:r>
            <a:r>
              <a:rPr lang="cs-CZ" sz="3200" b="1" dirty="0" smtClean="0">
                <a:latin typeface="+mj-lt"/>
              </a:rPr>
              <a:t> (např. Rychlé šípy, Hoši od Bobří řeky); Zdeněk Svěrák Po strništi bos; </a:t>
            </a:r>
            <a:r>
              <a:rPr lang="cs-CZ" sz="3200" b="1" dirty="0" err="1" smtClean="0">
                <a:latin typeface="+mj-lt"/>
              </a:rPr>
              <a:t>Mark</a:t>
            </a:r>
            <a:r>
              <a:rPr lang="cs-CZ" sz="3200" b="1" dirty="0" smtClean="0">
                <a:latin typeface="+mj-lt"/>
              </a:rPr>
              <a:t> </a:t>
            </a:r>
            <a:r>
              <a:rPr lang="cs-CZ" sz="3200" b="1" dirty="0" err="1" smtClean="0">
                <a:latin typeface="+mj-lt"/>
              </a:rPr>
              <a:t>Twain</a:t>
            </a:r>
            <a:r>
              <a:rPr lang="cs-CZ" sz="3200" b="1" dirty="0" smtClean="0">
                <a:latin typeface="+mj-lt"/>
              </a:rPr>
              <a:t> Dobrodružství </a:t>
            </a:r>
            <a:r>
              <a:rPr lang="cs-CZ" sz="3200" b="1" dirty="0" err="1" smtClean="0">
                <a:latin typeface="+mj-lt"/>
              </a:rPr>
              <a:t>Toma</a:t>
            </a:r>
            <a:r>
              <a:rPr lang="cs-CZ" sz="3200" b="1" dirty="0" smtClean="0">
                <a:latin typeface="+mj-lt"/>
              </a:rPr>
              <a:t> </a:t>
            </a:r>
            <a:r>
              <a:rPr lang="cs-CZ" sz="3200" b="1" dirty="0" err="1" smtClean="0">
                <a:latin typeface="+mj-lt"/>
              </a:rPr>
              <a:t>Sawyera</a:t>
            </a:r>
            <a:r>
              <a:rPr lang="cs-CZ" sz="3200" b="1" dirty="0" smtClean="0">
                <a:latin typeface="+mj-lt"/>
              </a:rPr>
              <a:t> aj. </a:t>
            </a:r>
          </a:p>
          <a:p>
            <a:pPr lvl="0" indent="-514350">
              <a:spcBef>
                <a:spcPct val="20000"/>
              </a:spcBef>
            </a:pPr>
            <a:r>
              <a:rPr lang="cs-CZ" sz="3200" b="1" dirty="0" smtClean="0">
                <a:solidFill>
                  <a:srgbClr val="C00000"/>
                </a:solidFill>
                <a:latin typeface="+mj-lt"/>
              </a:rPr>
              <a:t>Filmy </a:t>
            </a:r>
            <a:r>
              <a:rPr lang="cs-CZ" sz="3200" b="1" dirty="0" smtClean="0">
                <a:latin typeface="+mj-lt"/>
              </a:rPr>
              <a:t>– Páni kluci (1975); Přijela k nám pouť (1973), Indiáni z Větrova (1979); Ať žijí duchové! (1977); Lišáci, Myšáci a </a:t>
            </a:r>
            <a:r>
              <a:rPr lang="cs-CZ" sz="3200" b="1" dirty="0" err="1" smtClean="0">
                <a:latin typeface="+mj-lt"/>
              </a:rPr>
              <a:t>Šibeničák</a:t>
            </a:r>
            <a:r>
              <a:rPr lang="cs-CZ" sz="3200" b="1" dirty="0" smtClean="0">
                <a:latin typeface="+mj-lt"/>
              </a:rPr>
              <a:t> (1970) aj.</a:t>
            </a: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noProof="0" dirty="0" smtClean="0">
              <a:ln>
                <a:noFill/>
              </a:ln>
              <a:uLnTx/>
              <a:uFillTx/>
              <a:latin typeface="Monotype Corsiva" pitchFamily="66" charset="0"/>
              <a:ea typeface="+mn-ea"/>
              <a:cs typeface="+mn-cs"/>
            </a:endParaRPr>
          </a:p>
          <a:p>
            <a:pPr marR="0" lvl="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cs-CZ" sz="3200" b="1" i="0" u="none" strike="noStrike" kern="1200" cap="none" spc="0" normalizeH="0" baseline="0" noProof="0" dirty="0">
              <a:ln>
                <a:noFill/>
              </a:ln>
              <a:uLnTx/>
              <a:uFillTx/>
              <a:latin typeface="Monotype Corsiva" pitchFamily="66" charset="0"/>
              <a:ea typeface="+mn-ea"/>
              <a:cs typeface="+mn-cs"/>
            </a:endParaRPr>
          </a:p>
        </p:txBody>
      </p:sp>
      <p:pic>
        <p:nvPicPr>
          <p:cNvPr id="4" name="Obrázek 3" descr="MC900325670.WMF"/>
          <p:cNvPicPr>
            <a:picLocks noChangeAspect="1"/>
          </p:cNvPicPr>
          <p:nvPr/>
        </p:nvPicPr>
        <p:blipFill>
          <a:blip r:embed="rId4"/>
          <a:stretch>
            <a:fillRect/>
          </a:stretch>
        </p:blipFill>
        <p:spPr>
          <a:xfrm>
            <a:off x="7643834" y="5214950"/>
            <a:ext cx="928694" cy="1280540"/>
          </a:xfrm>
          <a:prstGeom prst="rect">
            <a:avLst/>
          </a:prstGeom>
        </p:spPr>
      </p:pic>
    </p:spTree>
  </p:cSld>
  <p:clrMapOvr>
    <a:masterClrMapping/>
  </p:clrMapOvr>
  <p:transition spd="slow">
    <p:cut/>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r="-19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3500430" y="0"/>
            <a:ext cx="5372080" cy="1143000"/>
          </a:xfrm>
        </p:spPr>
        <p:txBody>
          <a:bodyPr/>
          <a:lstStyle/>
          <a:p>
            <a:r>
              <a:rPr lang="cs-CZ" b="1" i="1" dirty="0" smtClean="0">
                <a:effectLst>
                  <a:outerShdw blurRad="38100" dist="38100" dir="2700000" algn="tl">
                    <a:srgbClr val="000000">
                      <a:alpha val="43137"/>
                    </a:srgbClr>
                  </a:outerShdw>
                </a:effectLst>
              </a:rPr>
              <a:t>Osud </a:t>
            </a:r>
            <a:r>
              <a:rPr lang="cs-CZ" b="1" i="1" dirty="0" smtClean="0">
                <a:effectLst>
                  <a:outerShdw blurRad="38100" dist="38100" dir="2700000" algn="tl">
                    <a:srgbClr val="000000">
                      <a:alpha val="43137"/>
                    </a:srgbClr>
                  </a:outerShdw>
                </a:effectLst>
              </a:rPr>
              <a:t>K</a:t>
            </a:r>
            <a:r>
              <a:rPr lang="cs-CZ" b="1" i="1" dirty="0" smtClean="0">
                <a:effectLst>
                  <a:outerShdw blurRad="38100" dist="38100" dir="2700000" algn="tl">
                    <a:srgbClr val="000000">
                      <a:alpha val="43137"/>
                    </a:srgbClr>
                  </a:outerShdw>
                </a:effectLst>
              </a:rPr>
              <a:t>arla Poláčka</a:t>
            </a:r>
            <a:endParaRPr lang="cs-CZ" b="1" i="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3643306" y="1000108"/>
            <a:ext cx="5286412" cy="5643602"/>
          </a:xfrm>
          <a:ln w="31750">
            <a:solidFill>
              <a:schemeClr val="tx1"/>
            </a:solidFill>
          </a:ln>
        </p:spPr>
        <p:txBody>
          <a:bodyPr>
            <a:normAutofit fontScale="62500" lnSpcReduction="20000"/>
          </a:bodyPr>
          <a:lstStyle/>
          <a:p>
            <a:pPr marL="0">
              <a:buNone/>
            </a:pPr>
            <a:endParaRPr lang="cs-CZ" sz="4100" b="1" dirty="0" smtClean="0">
              <a:effectLst>
                <a:outerShdw blurRad="38100" dist="38100" dir="2700000" algn="tl">
                  <a:srgbClr val="000000">
                    <a:alpha val="43137"/>
                  </a:srgbClr>
                </a:outerShdw>
              </a:effectLst>
            </a:endParaRPr>
          </a:p>
          <a:p>
            <a:pPr marL="0">
              <a:buNone/>
            </a:pPr>
            <a:r>
              <a:rPr lang="cs-CZ" sz="4100" b="1" dirty="0" smtClean="0">
                <a:effectLst>
                  <a:outerShdw blurRad="38100" dist="38100" dir="2700000" algn="tl">
                    <a:srgbClr val="000000">
                      <a:alpha val="43137"/>
                    </a:srgbClr>
                  </a:outerShdw>
                </a:effectLst>
              </a:rPr>
              <a:t>Poslechněte si nahrávku, přečtěte text a odpovězte na otázky.</a:t>
            </a:r>
          </a:p>
          <a:p>
            <a:pPr marL="171450" indent="-514350" algn="ctr">
              <a:buAutoNum type="alphaUcParenR"/>
            </a:pPr>
            <a:r>
              <a:rPr lang="cs-CZ" sz="3800" i="1" dirty="0" err="1" smtClean="0">
                <a:effectLst>
                  <a:outerShdw blurRad="38100" dist="38100" dir="2700000" algn="tl">
                    <a:srgbClr val="000000">
                      <a:alpha val="43137"/>
                    </a:srgbClr>
                  </a:outerShdw>
                </a:effectLst>
              </a:rPr>
              <a:t>Audionahrávka</a:t>
            </a:r>
            <a:r>
              <a:rPr lang="cs-CZ" sz="3800" i="1" dirty="0" smtClean="0">
                <a:effectLst>
                  <a:outerShdw blurRad="38100" dist="38100" dir="2700000" algn="tl">
                    <a:srgbClr val="000000">
                      <a:alpha val="43137"/>
                    </a:srgbClr>
                  </a:outerShdw>
                </a:effectLst>
              </a:rPr>
              <a:t>: </a:t>
            </a:r>
            <a:r>
              <a:rPr lang="cs-CZ" sz="3800" dirty="0" smtClean="0">
                <a:effectLst>
                  <a:outerShdw blurRad="38100" dist="38100" dir="2700000" algn="tl">
                    <a:srgbClr val="000000">
                      <a:alpha val="43137"/>
                    </a:srgbClr>
                  </a:outerShdw>
                </a:effectLst>
                <a:hlinkClick r:id="rId3"/>
              </a:rPr>
              <a:t>http://prehravac.rozhlas.cz/audio/518804</a:t>
            </a:r>
            <a:endParaRPr lang="cs-CZ" sz="3800" dirty="0" smtClean="0">
              <a:effectLst>
                <a:outerShdw blurRad="38100" dist="38100" dir="2700000" algn="tl">
                  <a:srgbClr val="000000">
                    <a:alpha val="43137"/>
                  </a:srgbClr>
                </a:outerShdw>
              </a:effectLst>
            </a:endParaRPr>
          </a:p>
          <a:p>
            <a:pPr marL="171450" indent="-514350" algn="ctr">
              <a:buAutoNum type="alphaUcParenR"/>
            </a:pPr>
            <a:r>
              <a:rPr lang="cs-CZ" sz="3800" i="1" dirty="0" smtClean="0">
                <a:effectLst>
                  <a:outerShdw blurRad="38100" dist="38100" dir="2700000" algn="tl">
                    <a:srgbClr val="000000">
                      <a:alpha val="43137"/>
                    </a:srgbClr>
                  </a:outerShdw>
                </a:effectLst>
              </a:rPr>
              <a:t>Odkaz: </a:t>
            </a:r>
          </a:p>
          <a:p>
            <a:pPr marL="171450" indent="-514350" algn="ctr">
              <a:buNone/>
            </a:pPr>
            <a:r>
              <a:rPr lang="cs-CZ" dirty="0" smtClean="0">
                <a:effectLst>
                  <a:outerShdw blurRad="38100" dist="38100" dir="2700000" algn="tl">
                    <a:srgbClr val="000000">
                      <a:alpha val="43137"/>
                    </a:srgbClr>
                  </a:outerShdw>
                </a:effectLst>
                <a:hlinkClick r:id="rId4"/>
              </a:rPr>
              <a:t>http://www.</a:t>
            </a:r>
            <a:r>
              <a:rPr lang="cs-CZ" dirty="0" err="1" smtClean="0">
                <a:effectLst>
                  <a:outerShdw blurRad="38100" dist="38100" dir="2700000" algn="tl">
                    <a:srgbClr val="000000">
                      <a:alpha val="43137"/>
                    </a:srgbClr>
                  </a:outerShdw>
                </a:effectLst>
                <a:hlinkClick r:id="rId4"/>
              </a:rPr>
              <a:t>nakladatelstvi</a:t>
            </a:r>
            <a:r>
              <a:rPr lang="cs-CZ" dirty="0" smtClean="0">
                <a:effectLst>
                  <a:outerShdw blurRad="38100" dist="38100" dir="2700000" algn="tl">
                    <a:srgbClr val="000000">
                      <a:alpha val="43137"/>
                    </a:srgbClr>
                  </a:outerShdw>
                </a:effectLst>
                <a:hlinkClick r:id="rId4"/>
              </a:rPr>
              <a:t>-</a:t>
            </a:r>
            <a:r>
              <a:rPr lang="cs-CZ" dirty="0" err="1" smtClean="0">
                <a:effectLst>
                  <a:outerShdw blurRad="38100" dist="38100" dir="2700000" algn="tl">
                    <a:srgbClr val="000000">
                      <a:alpha val="43137"/>
                    </a:srgbClr>
                  </a:outerShdw>
                </a:effectLst>
                <a:hlinkClick r:id="rId4"/>
              </a:rPr>
              <a:t>millennium.cz</a:t>
            </a:r>
            <a:r>
              <a:rPr lang="cs-CZ" dirty="0" smtClean="0">
                <a:effectLst>
                  <a:outerShdw blurRad="38100" dist="38100" dir="2700000" algn="tl">
                    <a:srgbClr val="000000">
                      <a:alpha val="43137"/>
                    </a:srgbClr>
                  </a:outerShdw>
                </a:effectLst>
                <a:hlinkClick r:id="rId4"/>
              </a:rPr>
              <a:t>/</a:t>
            </a:r>
            <a:r>
              <a:rPr lang="cs-CZ" dirty="0" err="1" smtClean="0">
                <a:effectLst>
                  <a:outerShdw blurRad="38100" dist="38100" dir="2700000" algn="tl">
                    <a:srgbClr val="000000">
                      <a:alpha val="43137"/>
                    </a:srgbClr>
                  </a:outerShdw>
                </a:effectLst>
                <a:hlinkClick r:id="rId4"/>
              </a:rPr>
              <a:t>udalosti</a:t>
            </a:r>
            <a:r>
              <a:rPr lang="cs-CZ" dirty="0" smtClean="0">
                <a:effectLst>
                  <a:outerShdw blurRad="38100" dist="38100" dir="2700000" algn="tl">
                    <a:srgbClr val="000000">
                      <a:alpha val="43137"/>
                    </a:srgbClr>
                  </a:outerShdw>
                </a:effectLst>
                <a:hlinkClick r:id="rId4"/>
              </a:rPr>
              <a:t>-a-</a:t>
            </a:r>
            <a:r>
              <a:rPr lang="cs-CZ" dirty="0" err="1" smtClean="0">
                <a:effectLst>
                  <a:outerShdw blurRad="38100" dist="38100" dir="2700000" algn="tl">
                    <a:srgbClr val="000000">
                      <a:alpha val="43137"/>
                    </a:srgbClr>
                  </a:outerShdw>
                </a:effectLst>
                <a:hlinkClick r:id="rId4"/>
              </a:rPr>
              <a:t>vyroci</a:t>
            </a:r>
            <a:r>
              <a:rPr lang="cs-CZ" dirty="0" smtClean="0">
                <a:effectLst>
                  <a:outerShdw blurRad="38100" dist="38100" dir="2700000" algn="tl">
                    <a:srgbClr val="000000">
                      <a:alpha val="43137"/>
                    </a:srgbClr>
                  </a:outerShdw>
                </a:effectLst>
                <a:hlinkClick r:id="rId4"/>
              </a:rPr>
              <a:t>/21-leden-v-</a:t>
            </a:r>
            <a:r>
              <a:rPr lang="cs-CZ" dirty="0" err="1" smtClean="0">
                <a:effectLst>
                  <a:outerShdw blurRad="38100" dist="38100" dir="2700000" algn="tl">
                    <a:srgbClr val="000000">
                      <a:alpha val="43137"/>
                    </a:srgbClr>
                  </a:outerShdw>
                </a:effectLst>
                <a:hlinkClick r:id="rId4"/>
              </a:rPr>
              <a:t>literature</a:t>
            </a:r>
            <a:r>
              <a:rPr lang="cs-CZ" dirty="0" smtClean="0">
                <a:effectLst>
                  <a:outerShdw blurRad="38100" dist="38100" dir="2700000" algn="tl">
                    <a:srgbClr val="000000">
                      <a:alpha val="43137"/>
                    </a:srgbClr>
                  </a:outerShdw>
                </a:effectLst>
                <a:hlinkClick r:id="rId4"/>
              </a:rPr>
              <a:t>-21-1-1945-</a:t>
            </a:r>
            <a:r>
              <a:rPr lang="cs-CZ" dirty="0" err="1" smtClean="0">
                <a:effectLst>
                  <a:outerShdw blurRad="38100" dist="38100" dir="2700000" algn="tl">
                    <a:srgbClr val="000000">
                      <a:alpha val="43137"/>
                    </a:srgbClr>
                  </a:outerShdw>
                </a:effectLst>
                <a:hlinkClick r:id="rId4"/>
              </a:rPr>
              <a:t>zemrel</a:t>
            </a:r>
            <a:r>
              <a:rPr lang="cs-CZ" dirty="0" smtClean="0">
                <a:effectLst>
                  <a:outerShdw blurRad="38100" dist="38100" dir="2700000" algn="tl">
                    <a:srgbClr val="000000">
                      <a:alpha val="43137"/>
                    </a:srgbClr>
                  </a:outerShdw>
                </a:effectLst>
                <a:hlinkClick r:id="rId4"/>
              </a:rPr>
              <a:t>-</a:t>
            </a:r>
            <a:r>
              <a:rPr lang="cs-CZ" dirty="0" err="1" smtClean="0">
                <a:effectLst>
                  <a:outerShdw blurRad="38100" dist="38100" dir="2700000" algn="tl">
                    <a:srgbClr val="000000">
                      <a:alpha val="43137"/>
                    </a:srgbClr>
                  </a:outerShdw>
                </a:effectLst>
                <a:hlinkClick r:id="rId4"/>
              </a:rPr>
              <a:t>karel</a:t>
            </a:r>
            <a:r>
              <a:rPr lang="cs-CZ" dirty="0" smtClean="0">
                <a:effectLst>
                  <a:outerShdw blurRad="38100" dist="38100" dir="2700000" algn="tl">
                    <a:srgbClr val="000000">
                      <a:alpha val="43137"/>
                    </a:srgbClr>
                  </a:outerShdw>
                </a:effectLst>
                <a:hlinkClick r:id="rId4"/>
              </a:rPr>
              <a:t>-</a:t>
            </a:r>
            <a:r>
              <a:rPr lang="cs-CZ" dirty="0" err="1" smtClean="0">
                <a:effectLst>
                  <a:outerShdw blurRad="38100" dist="38100" dir="2700000" algn="tl">
                    <a:srgbClr val="000000">
                      <a:alpha val="43137"/>
                    </a:srgbClr>
                  </a:outerShdw>
                </a:effectLst>
                <a:hlinkClick r:id="rId4"/>
              </a:rPr>
              <a:t>polacek.htm</a:t>
            </a:r>
            <a:endParaRPr lang="cs-CZ" dirty="0" smtClean="0">
              <a:effectLst>
                <a:outerShdw blurRad="38100" dist="38100" dir="2700000" algn="tl">
                  <a:srgbClr val="000000">
                    <a:alpha val="43137"/>
                  </a:srgbClr>
                </a:outerShdw>
              </a:effectLst>
            </a:endParaRPr>
          </a:p>
          <a:p>
            <a:pPr marL="171450" indent="-514350" algn="ctr">
              <a:buNone/>
            </a:pPr>
            <a:endParaRPr lang="cs-CZ" sz="4500" dirty="0" smtClean="0">
              <a:effectLst>
                <a:outerShdw blurRad="38100" dist="38100" dir="2700000" algn="tl">
                  <a:srgbClr val="000000">
                    <a:alpha val="43137"/>
                  </a:srgbClr>
                </a:outerShdw>
              </a:effectLst>
            </a:endParaRPr>
          </a:p>
          <a:p>
            <a:pPr marL="171450" indent="-514350" algn="ctr">
              <a:buNone/>
            </a:pPr>
            <a:r>
              <a:rPr lang="cs-CZ" sz="4500" dirty="0" smtClean="0">
                <a:effectLst>
                  <a:outerShdw blurRad="38100" dist="38100" dir="2700000" algn="tl">
                    <a:srgbClr val="000000">
                      <a:alpha val="43137"/>
                    </a:srgbClr>
                  </a:outerShdw>
                </a:effectLst>
              </a:rPr>
              <a:t>a) Kdo </a:t>
            </a:r>
            <a:r>
              <a:rPr lang="cs-CZ" sz="4500" b="1" dirty="0" smtClean="0">
                <a:effectLst>
                  <a:outerShdw blurRad="38100" dist="38100" dir="2700000" algn="tl">
                    <a:srgbClr val="000000">
                      <a:alpha val="43137"/>
                    </a:srgbClr>
                  </a:outerShdw>
                </a:effectLst>
              </a:rPr>
              <a:t>namluvil ukázku </a:t>
            </a:r>
            <a:r>
              <a:rPr lang="cs-CZ" sz="4500" dirty="0" smtClean="0">
                <a:effectLst>
                  <a:outerShdw blurRad="38100" dist="38100" dir="2700000" algn="tl">
                    <a:srgbClr val="000000">
                      <a:alpha val="43137"/>
                    </a:srgbClr>
                  </a:outerShdw>
                </a:effectLst>
              </a:rPr>
              <a:t>z knížky Bylo nás pět?</a:t>
            </a:r>
          </a:p>
          <a:p>
            <a:pPr marL="171450" indent="-514350" algn="ctr">
              <a:buNone/>
            </a:pPr>
            <a:r>
              <a:rPr lang="cs-CZ" sz="4500" dirty="0" smtClean="0">
                <a:effectLst>
                  <a:outerShdw blurRad="38100" dist="38100" dir="2700000" algn="tl">
                    <a:srgbClr val="000000">
                      <a:alpha val="43137"/>
                    </a:srgbClr>
                  </a:outerShdw>
                </a:effectLst>
              </a:rPr>
              <a:t>b) Jaké existují </a:t>
            </a:r>
            <a:r>
              <a:rPr lang="cs-CZ" sz="4500" b="1" dirty="0" smtClean="0">
                <a:effectLst>
                  <a:outerShdw blurRad="38100" dist="38100" dir="2700000" algn="tl">
                    <a:srgbClr val="000000">
                      <a:alpha val="43137"/>
                    </a:srgbClr>
                  </a:outerShdw>
                </a:effectLst>
              </a:rPr>
              <a:t>názory na Poláčkovu smrt?</a:t>
            </a:r>
          </a:p>
          <a:p>
            <a:pPr marL="171450" indent="-514350" algn="ctr">
              <a:buAutoNum type="alphaLcParenR"/>
            </a:pPr>
            <a:endParaRPr lang="cs-CZ" sz="4500" dirty="0">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9000"/>
            <a:lum/>
          </a:blip>
          <a:srcRect/>
          <a:stretch>
            <a:fillRect r="-19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3500430" y="0"/>
            <a:ext cx="5372080" cy="1143000"/>
          </a:xfrm>
        </p:spPr>
        <p:txBody>
          <a:bodyPr/>
          <a:lstStyle/>
          <a:p>
            <a:r>
              <a:rPr lang="cs-CZ" b="1" i="1" dirty="0" smtClean="0">
                <a:effectLst>
                  <a:outerShdw blurRad="38100" dist="38100" dir="2700000" algn="tl">
                    <a:srgbClr val="000000">
                      <a:alpha val="43137"/>
                    </a:srgbClr>
                  </a:outerShdw>
                </a:effectLst>
              </a:rPr>
              <a:t>Osud </a:t>
            </a:r>
            <a:r>
              <a:rPr lang="cs-CZ" b="1" i="1" dirty="0" smtClean="0">
                <a:effectLst>
                  <a:outerShdw blurRad="38100" dist="38100" dir="2700000" algn="tl">
                    <a:srgbClr val="000000">
                      <a:alpha val="43137"/>
                    </a:srgbClr>
                  </a:outerShdw>
                </a:effectLst>
              </a:rPr>
              <a:t>K</a:t>
            </a:r>
            <a:r>
              <a:rPr lang="cs-CZ" b="1" i="1" dirty="0" smtClean="0">
                <a:effectLst>
                  <a:outerShdw blurRad="38100" dist="38100" dir="2700000" algn="tl">
                    <a:srgbClr val="000000">
                      <a:alpha val="43137"/>
                    </a:srgbClr>
                  </a:outerShdw>
                </a:effectLst>
              </a:rPr>
              <a:t>arla Poláčka</a:t>
            </a:r>
            <a:endParaRPr lang="cs-CZ" b="1" i="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3643306" y="1000108"/>
            <a:ext cx="5286412" cy="5643602"/>
          </a:xfrm>
          <a:ln w="31750">
            <a:solidFill>
              <a:schemeClr val="tx1"/>
            </a:solidFill>
          </a:ln>
        </p:spPr>
        <p:txBody>
          <a:bodyPr>
            <a:normAutofit fontScale="62500" lnSpcReduction="20000"/>
          </a:bodyPr>
          <a:lstStyle/>
          <a:p>
            <a:pPr marL="0">
              <a:buNone/>
            </a:pPr>
            <a:endParaRPr lang="cs-CZ" sz="4100" b="1" dirty="0" smtClean="0">
              <a:effectLst>
                <a:outerShdw blurRad="38100" dist="38100" dir="2700000" algn="tl">
                  <a:srgbClr val="000000">
                    <a:alpha val="43137"/>
                  </a:srgbClr>
                </a:outerShdw>
              </a:effectLst>
            </a:endParaRPr>
          </a:p>
          <a:p>
            <a:pPr marL="0">
              <a:buNone/>
            </a:pPr>
            <a:r>
              <a:rPr lang="cs-CZ" sz="4100" b="1" dirty="0" smtClean="0">
                <a:effectLst>
                  <a:outerShdw blurRad="38100" dist="38100" dir="2700000" algn="tl">
                    <a:srgbClr val="000000">
                      <a:alpha val="43137"/>
                    </a:srgbClr>
                  </a:outerShdw>
                </a:effectLst>
              </a:rPr>
              <a:t>Poslechněte si nahrávku, přečtěte text a odpovězte na otázky.</a:t>
            </a:r>
          </a:p>
          <a:p>
            <a:pPr marL="171450" indent="-514350" algn="ctr">
              <a:buAutoNum type="alphaUcParenR"/>
            </a:pPr>
            <a:r>
              <a:rPr lang="cs-CZ" sz="3800" i="1" dirty="0" err="1" smtClean="0">
                <a:effectLst>
                  <a:outerShdw blurRad="38100" dist="38100" dir="2700000" algn="tl">
                    <a:srgbClr val="000000">
                      <a:alpha val="43137"/>
                    </a:srgbClr>
                  </a:outerShdw>
                </a:effectLst>
              </a:rPr>
              <a:t>Audionahrávka</a:t>
            </a:r>
            <a:r>
              <a:rPr lang="cs-CZ" sz="3800" i="1" dirty="0" smtClean="0">
                <a:effectLst>
                  <a:outerShdw blurRad="38100" dist="38100" dir="2700000" algn="tl">
                    <a:srgbClr val="000000">
                      <a:alpha val="43137"/>
                    </a:srgbClr>
                  </a:outerShdw>
                </a:effectLst>
              </a:rPr>
              <a:t>: </a:t>
            </a:r>
            <a:r>
              <a:rPr lang="cs-CZ" sz="3800" dirty="0" smtClean="0">
                <a:effectLst>
                  <a:outerShdw blurRad="38100" dist="38100" dir="2700000" algn="tl">
                    <a:srgbClr val="000000">
                      <a:alpha val="43137"/>
                    </a:srgbClr>
                  </a:outerShdw>
                </a:effectLst>
                <a:hlinkClick r:id="rId3"/>
              </a:rPr>
              <a:t>http://prehravac.rozhlas.cz/audio/518804</a:t>
            </a:r>
            <a:endParaRPr lang="cs-CZ" sz="3800" dirty="0" smtClean="0">
              <a:effectLst>
                <a:outerShdw blurRad="38100" dist="38100" dir="2700000" algn="tl">
                  <a:srgbClr val="000000">
                    <a:alpha val="43137"/>
                  </a:srgbClr>
                </a:outerShdw>
              </a:effectLst>
            </a:endParaRPr>
          </a:p>
          <a:p>
            <a:pPr marL="171450" indent="-514350" algn="ctr">
              <a:buAutoNum type="alphaUcParenR"/>
            </a:pPr>
            <a:r>
              <a:rPr lang="cs-CZ" sz="3800" i="1" dirty="0" smtClean="0">
                <a:effectLst>
                  <a:outerShdw blurRad="38100" dist="38100" dir="2700000" algn="tl">
                    <a:srgbClr val="000000">
                      <a:alpha val="43137"/>
                    </a:srgbClr>
                  </a:outerShdw>
                </a:effectLst>
              </a:rPr>
              <a:t>Odkazy: </a:t>
            </a:r>
          </a:p>
          <a:p>
            <a:pPr marL="171450" indent="-514350" algn="ctr">
              <a:buNone/>
            </a:pPr>
            <a:r>
              <a:rPr lang="cs-CZ" b="1" dirty="0" smtClean="0">
                <a:effectLst>
                  <a:outerShdw blurRad="38100" dist="38100" dir="2700000" algn="tl">
                    <a:srgbClr val="000000">
                      <a:alpha val="43137"/>
                    </a:srgbClr>
                  </a:outerShdw>
                </a:effectLst>
                <a:hlinkClick r:id="rId4"/>
              </a:rPr>
              <a:t>http://www.</a:t>
            </a:r>
            <a:r>
              <a:rPr lang="cs-CZ" b="1" dirty="0" err="1" smtClean="0">
                <a:effectLst>
                  <a:outerShdw blurRad="38100" dist="38100" dir="2700000" algn="tl">
                    <a:srgbClr val="000000">
                      <a:alpha val="43137"/>
                    </a:srgbClr>
                  </a:outerShdw>
                </a:effectLst>
                <a:hlinkClick r:id="rId4"/>
              </a:rPr>
              <a:t>nakladatelstvi</a:t>
            </a:r>
            <a:r>
              <a:rPr lang="cs-CZ" b="1" dirty="0" smtClean="0">
                <a:effectLst>
                  <a:outerShdw blurRad="38100" dist="38100" dir="2700000" algn="tl">
                    <a:srgbClr val="000000">
                      <a:alpha val="43137"/>
                    </a:srgbClr>
                  </a:outerShdw>
                </a:effectLst>
                <a:hlinkClick r:id="rId4"/>
              </a:rPr>
              <a:t>-</a:t>
            </a:r>
            <a:r>
              <a:rPr lang="cs-CZ" b="1" dirty="0" err="1" smtClean="0">
                <a:effectLst>
                  <a:outerShdw blurRad="38100" dist="38100" dir="2700000" algn="tl">
                    <a:srgbClr val="000000">
                      <a:alpha val="43137"/>
                    </a:srgbClr>
                  </a:outerShdw>
                </a:effectLst>
                <a:hlinkClick r:id="rId4"/>
              </a:rPr>
              <a:t>millennium.cz</a:t>
            </a:r>
            <a:r>
              <a:rPr lang="cs-CZ" b="1" dirty="0" smtClean="0">
                <a:effectLst>
                  <a:outerShdw blurRad="38100" dist="38100" dir="2700000" algn="tl">
                    <a:srgbClr val="000000">
                      <a:alpha val="43137"/>
                    </a:srgbClr>
                  </a:outerShdw>
                </a:effectLst>
                <a:hlinkClick r:id="rId4"/>
              </a:rPr>
              <a:t>/</a:t>
            </a:r>
            <a:r>
              <a:rPr lang="cs-CZ" b="1" dirty="0" err="1" smtClean="0">
                <a:effectLst>
                  <a:outerShdw blurRad="38100" dist="38100" dir="2700000" algn="tl">
                    <a:srgbClr val="000000">
                      <a:alpha val="43137"/>
                    </a:srgbClr>
                  </a:outerShdw>
                </a:effectLst>
                <a:hlinkClick r:id="rId4"/>
              </a:rPr>
              <a:t>udalosti</a:t>
            </a:r>
            <a:r>
              <a:rPr lang="cs-CZ" b="1" dirty="0" smtClean="0">
                <a:effectLst>
                  <a:outerShdw blurRad="38100" dist="38100" dir="2700000" algn="tl">
                    <a:srgbClr val="000000">
                      <a:alpha val="43137"/>
                    </a:srgbClr>
                  </a:outerShdw>
                </a:effectLst>
                <a:hlinkClick r:id="rId4"/>
              </a:rPr>
              <a:t>-a-</a:t>
            </a:r>
            <a:r>
              <a:rPr lang="cs-CZ" b="1" dirty="0" err="1" smtClean="0">
                <a:effectLst>
                  <a:outerShdw blurRad="38100" dist="38100" dir="2700000" algn="tl">
                    <a:srgbClr val="000000">
                      <a:alpha val="43137"/>
                    </a:srgbClr>
                  </a:outerShdw>
                </a:effectLst>
                <a:hlinkClick r:id="rId4"/>
              </a:rPr>
              <a:t>vyroci</a:t>
            </a:r>
            <a:r>
              <a:rPr lang="cs-CZ" b="1" dirty="0" smtClean="0">
                <a:effectLst>
                  <a:outerShdw blurRad="38100" dist="38100" dir="2700000" algn="tl">
                    <a:srgbClr val="000000">
                      <a:alpha val="43137"/>
                    </a:srgbClr>
                  </a:outerShdw>
                </a:effectLst>
                <a:hlinkClick r:id="rId4"/>
              </a:rPr>
              <a:t>/21-leden-v-</a:t>
            </a:r>
            <a:r>
              <a:rPr lang="cs-CZ" b="1" dirty="0" err="1" smtClean="0">
                <a:effectLst>
                  <a:outerShdw blurRad="38100" dist="38100" dir="2700000" algn="tl">
                    <a:srgbClr val="000000">
                      <a:alpha val="43137"/>
                    </a:srgbClr>
                  </a:outerShdw>
                </a:effectLst>
                <a:hlinkClick r:id="rId4"/>
              </a:rPr>
              <a:t>literature</a:t>
            </a:r>
            <a:r>
              <a:rPr lang="cs-CZ" b="1" dirty="0" smtClean="0">
                <a:effectLst>
                  <a:outerShdw blurRad="38100" dist="38100" dir="2700000" algn="tl">
                    <a:srgbClr val="000000">
                      <a:alpha val="43137"/>
                    </a:srgbClr>
                  </a:outerShdw>
                </a:effectLst>
                <a:hlinkClick r:id="rId4"/>
              </a:rPr>
              <a:t>-21-1-1945-</a:t>
            </a:r>
            <a:r>
              <a:rPr lang="cs-CZ" b="1" dirty="0" err="1" smtClean="0">
                <a:effectLst>
                  <a:outerShdw blurRad="38100" dist="38100" dir="2700000" algn="tl">
                    <a:srgbClr val="000000">
                      <a:alpha val="43137"/>
                    </a:srgbClr>
                  </a:outerShdw>
                </a:effectLst>
                <a:hlinkClick r:id="rId4"/>
              </a:rPr>
              <a:t>zemrel</a:t>
            </a:r>
            <a:r>
              <a:rPr lang="cs-CZ" b="1" dirty="0" smtClean="0">
                <a:effectLst>
                  <a:outerShdw blurRad="38100" dist="38100" dir="2700000" algn="tl">
                    <a:srgbClr val="000000">
                      <a:alpha val="43137"/>
                    </a:srgbClr>
                  </a:outerShdw>
                </a:effectLst>
                <a:hlinkClick r:id="rId4"/>
              </a:rPr>
              <a:t>-</a:t>
            </a:r>
            <a:r>
              <a:rPr lang="cs-CZ" b="1" dirty="0" err="1" smtClean="0">
                <a:effectLst>
                  <a:outerShdw blurRad="38100" dist="38100" dir="2700000" algn="tl">
                    <a:srgbClr val="000000">
                      <a:alpha val="43137"/>
                    </a:srgbClr>
                  </a:outerShdw>
                </a:effectLst>
                <a:hlinkClick r:id="rId4"/>
              </a:rPr>
              <a:t>karel</a:t>
            </a:r>
            <a:r>
              <a:rPr lang="cs-CZ" b="1" dirty="0" smtClean="0">
                <a:effectLst>
                  <a:outerShdw blurRad="38100" dist="38100" dir="2700000" algn="tl">
                    <a:srgbClr val="000000">
                      <a:alpha val="43137"/>
                    </a:srgbClr>
                  </a:outerShdw>
                </a:effectLst>
                <a:hlinkClick r:id="rId4"/>
              </a:rPr>
              <a:t>-</a:t>
            </a:r>
            <a:r>
              <a:rPr lang="cs-CZ" b="1" dirty="0" err="1" smtClean="0">
                <a:effectLst>
                  <a:outerShdw blurRad="38100" dist="38100" dir="2700000" algn="tl">
                    <a:srgbClr val="000000">
                      <a:alpha val="43137"/>
                    </a:srgbClr>
                  </a:outerShdw>
                </a:effectLst>
                <a:hlinkClick r:id="rId4"/>
              </a:rPr>
              <a:t>polacek.htm</a:t>
            </a:r>
            <a:endParaRPr lang="cs-CZ" b="1" dirty="0" smtClean="0">
              <a:effectLst>
                <a:outerShdw blurRad="38100" dist="38100" dir="2700000" algn="tl">
                  <a:srgbClr val="000000">
                    <a:alpha val="43137"/>
                  </a:srgbClr>
                </a:outerShdw>
              </a:effectLst>
            </a:endParaRPr>
          </a:p>
          <a:p>
            <a:pPr marL="171450" indent="-514350" algn="ctr">
              <a:buNone/>
            </a:pPr>
            <a:endParaRPr lang="cs-CZ" sz="4500" dirty="0" smtClean="0">
              <a:effectLst>
                <a:outerShdw blurRad="38100" dist="38100" dir="2700000" algn="tl">
                  <a:srgbClr val="000000">
                    <a:alpha val="43137"/>
                  </a:srgbClr>
                </a:outerShdw>
              </a:effectLst>
            </a:endParaRPr>
          </a:p>
          <a:p>
            <a:pPr marL="171450" indent="-514350" algn="ctr">
              <a:buNone/>
            </a:pPr>
            <a:r>
              <a:rPr lang="cs-CZ" sz="4500" dirty="0" smtClean="0">
                <a:effectLst>
                  <a:outerShdw blurRad="38100" dist="38100" dir="2700000" algn="tl">
                    <a:srgbClr val="000000">
                      <a:alpha val="43137"/>
                    </a:srgbClr>
                  </a:outerShdw>
                </a:effectLst>
              </a:rPr>
              <a:t>a) František </a:t>
            </a:r>
            <a:r>
              <a:rPr lang="cs-CZ" sz="4500" dirty="0" err="1" smtClean="0">
                <a:effectLst>
                  <a:outerShdw blurRad="38100" dist="38100" dir="2700000" algn="tl">
                    <a:srgbClr val="000000">
                      <a:alpha val="43137"/>
                    </a:srgbClr>
                  </a:outerShdw>
                </a:effectLst>
              </a:rPr>
              <a:t>Filipovský</a:t>
            </a:r>
            <a:r>
              <a:rPr lang="cs-CZ" sz="4500" dirty="0" smtClean="0">
                <a:effectLst>
                  <a:outerShdw blurRad="38100" dist="38100" dir="2700000" algn="tl">
                    <a:srgbClr val="000000">
                      <a:alpha val="43137"/>
                    </a:srgbClr>
                  </a:outerShdw>
                </a:effectLst>
              </a:rPr>
              <a:t>.</a:t>
            </a:r>
          </a:p>
          <a:p>
            <a:pPr marL="171450" indent="-514350" algn="ctr">
              <a:buNone/>
            </a:pPr>
            <a:r>
              <a:rPr lang="cs-CZ" sz="4500" dirty="0" smtClean="0">
                <a:effectLst>
                  <a:outerShdw blurRad="38100" dist="38100" dir="2700000" algn="tl">
                    <a:srgbClr val="000000">
                      <a:alpha val="43137"/>
                    </a:srgbClr>
                  </a:outerShdw>
                </a:effectLst>
              </a:rPr>
              <a:t>b) </a:t>
            </a:r>
            <a:r>
              <a:rPr lang="cs-CZ" sz="4500" b="1" dirty="0" smtClean="0">
                <a:solidFill>
                  <a:srgbClr val="C00000"/>
                </a:solidFill>
                <a:effectLst>
                  <a:outerShdw blurRad="38100" dist="38100" dir="2700000" algn="tl">
                    <a:srgbClr val="000000">
                      <a:alpha val="43137"/>
                    </a:srgbClr>
                  </a:outerShdw>
                </a:effectLst>
              </a:rPr>
              <a:t>Dva názory  na smrt KP </a:t>
            </a:r>
            <a:r>
              <a:rPr lang="cs-CZ" sz="4500" dirty="0" smtClean="0">
                <a:effectLst>
                  <a:outerShdw blurRad="38100" dist="38100" dir="2700000" algn="tl">
                    <a:srgbClr val="000000">
                      <a:alpha val="43137"/>
                    </a:srgbClr>
                  </a:outerShdw>
                </a:effectLst>
              </a:rPr>
              <a:t>– Osvětim podzim 1944  nebo koncentrák </a:t>
            </a:r>
            <a:r>
              <a:rPr lang="cs-CZ" sz="4500" dirty="0" err="1" smtClean="0">
                <a:effectLst>
                  <a:outerShdw blurRad="38100" dist="38100" dir="2700000" algn="tl">
                    <a:srgbClr val="000000">
                      <a:alpha val="43137"/>
                    </a:srgbClr>
                  </a:outerShdw>
                </a:effectLst>
              </a:rPr>
              <a:t>Gleiwitz</a:t>
            </a:r>
            <a:r>
              <a:rPr lang="cs-CZ" sz="4500" dirty="0" smtClean="0">
                <a:effectLst>
                  <a:outerShdw blurRad="38100" dist="38100" dir="2700000" algn="tl">
                    <a:srgbClr val="000000">
                      <a:alpha val="43137"/>
                    </a:srgbClr>
                  </a:outerShdw>
                </a:effectLst>
              </a:rPr>
              <a:t> (Dora) leden 1945.</a:t>
            </a:r>
            <a:endParaRPr lang="cs-CZ" sz="4500" b="1" dirty="0" smtClean="0">
              <a:effectLst>
                <a:outerShdw blurRad="38100" dist="38100" dir="2700000" algn="tl">
                  <a:srgbClr val="000000">
                    <a:alpha val="43137"/>
                  </a:srgbClr>
                </a:outerShdw>
              </a:effectLst>
            </a:endParaRPr>
          </a:p>
          <a:p>
            <a:pPr marL="171450" indent="-514350" algn="ctr">
              <a:buAutoNum type="alphaLcParenR"/>
            </a:pPr>
            <a:endParaRPr lang="cs-CZ" sz="4500" dirty="0">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9000"/>
            <a:lum/>
          </a:blip>
          <a:srcRect/>
          <a:stretch>
            <a:fillRect r="-19000"/>
          </a:stretch>
        </a:blipFill>
        <a:effectLst/>
      </p:bgPr>
    </p:bg>
    <p:spTree>
      <p:nvGrpSpPr>
        <p:cNvPr id="1" name=""/>
        <p:cNvGrpSpPr/>
        <p:nvPr/>
      </p:nvGrpSpPr>
      <p:grpSpPr>
        <a:xfrm>
          <a:off x="0" y="0"/>
          <a:ext cx="0" cy="0"/>
          <a:chOff x="0" y="0"/>
          <a:chExt cx="0" cy="0"/>
        </a:xfrm>
      </p:grpSpPr>
      <p:sp>
        <p:nvSpPr>
          <p:cNvPr id="9" name="Obdélník 8"/>
          <p:cNvSpPr/>
          <p:nvPr/>
        </p:nvSpPr>
        <p:spPr>
          <a:xfrm>
            <a:off x="3929058" y="214290"/>
            <a:ext cx="5000661" cy="1938992"/>
          </a:xfrm>
          <a:prstGeom prst="rect">
            <a:avLst/>
          </a:prstGeom>
          <a:gradFill>
            <a:gsLst>
              <a:gs pos="10000">
                <a:schemeClr val="accent5"/>
              </a:gs>
              <a:gs pos="50000">
                <a:schemeClr val="bg1"/>
              </a:gs>
              <a:gs pos="100000">
                <a:schemeClr val="accent5">
                  <a:lumMod val="60000"/>
                  <a:lumOff val="40000"/>
                </a:schemeClr>
              </a:gs>
            </a:gsLst>
            <a:lin ang="2400000" scaled="0"/>
          </a:gradFill>
          <a:ln w="28575">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Opravte popletené názvy děl Karla Poláčka</a:t>
            </a:r>
          </a:p>
          <a:p>
            <a:pPr algn="ctr"/>
            <a:r>
              <a:rPr lang="cs-CZ" sz="2400" b="1" dirty="0" smtClean="0">
                <a:effectLst>
                  <a:outerShdw blurRad="38100" dist="38100" dir="2700000" algn="tl">
                    <a:srgbClr val="000000">
                      <a:alpha val="43137"/>
                    </a:srgbClr>
                  </a:outerShdw>
                </a:effectLst>
                <a:latin typeface="Monotype Corsiva" pitchFamily="66" charset="0"/>
                <a:hlinkClick r:id="rId3"/>
              </a:rPr>
              <a:t>http://cs.wikipedia.org/wiki/Karel_Pol%C3%A1%C4%8Dek</a:t>
            </a:r>
            <a:endParaRPr lang="cs-CZ" sz="24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142844" y="5072074"/>
            <a:ext cx="1643074" cy="1500198"/>
          </a:xfrm>
          <a:prstGeom prst="sun">
            <a:avLst/>
          </a:prstGeom>
          <a:gradFill>
            <a:gsLst>
              <a:gs pos="0">
                <a:schemeClr val="accent1"/>
              </a:gs>
              <a:gs pos="50000">
                <a:schemeClr val="bg1"/>
              </a:gs>
              <a:gs pos="100000">
                <a:schemeClr val="accent5"/>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8" name="Zaoblený obdélník 17"/>
          <p:cNvSpPr/>
          <p:nvPr/>
        </p:nvSpPr>
        <p:spPr>
          <a:xfrm>
            <a:off x="4786314" y="2500306"/>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Bylo mi pět</a:t>
            </a:r>
            <a:endParaRPr lang="cs-CZ" sz="3600" b="1" dirty="0">
              <a:solidFill>
                <a:srgbClr val="C00000"/>
              </a:solidFill>
              <a:effectLst>
                <a:outerShdw blurRad="38100" dist="38100" dir="2700000" algn="tl">
                  <a:srgbClr val="000000">
                    <a:alpha val="43137"/>
                  </a:srgbClr>
                </a:outerShdw>
              </a:effectLst>
            </a:endParaRPr>
          </a:p>
        </p:txBody>
      </p:sp>
      <p:sp>
        <p:nvSpPr>
          <p:cNvPr id="10" name="Zaoblený obdélník 9"/>
          <p:cNvSpPr/>
          <p:nvPr/>
        </p:nvSpPr>
        <p:spPr>
          <a:xfrm>
            <a:off x="4786314" y="3571876"/>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Okresní přebor</a:t>
            </a:r>
            <a:endParaRPr lang="cs-CZ" sz="3600" b="1" dirty="0">
              <a:solidFill>
                <a:srgbClr val="C00000"/>
              </a:solidFill>
              <a:effectLst>
                <a:outerShdw blurRad="38100" dist="38100" dir="2700000" algn="tl">
                  <a:srgbClr val="000000">
                    <a:alpha val="43137"/>
                  </a:srgbClr>
                </a:outerShdw>
              </a:effectLst>
            </a:endParaRPr>
          </a:p>
        </p:txBody>
      </p:sp>
      <p:sp>
        <p:nvSpPr>
          <p:cNvPr id="12" name="Zaoblený obdélník 11"/>
          <p:cNvSpPr/>
          <p:nvPr/>
        </p:nvSpPr>
        <p:spPr>
          <a:xfrm>
            <a:off x="4786314" y="4572008"/>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Muži v pokušení</a:t>
            </a:r>
            <a:endParaRPr lang="cs-CZ" sz="3600" b="1" dirty="0">
              <a:solidFill>
                <a:srgbClr val="C00000"/>
              </a:solidFill>
              <a:effectLst>
                <a:outerShdw blurRad="38100" dist="38100" dir="2700000" algn="tl">
                  <a:srgbClr val="000000">
                    <a:alpha val="43137"/>
                  </a:srgbClr>
                </a:outerShdw>
              </a:effectLst>
            </a:endParaRPr>
          </a:p>
        </p:txBody>
      </p:sp>
      <p:sp>
        <p:nvSpPr>
          <p:cNvPr id="14" name="Zaoblený obdélník 13"/>
          <p:cNvSpPr/>
          <p:nvPr/>
        </p:nvSpPr>
        <p:spPr>
          <a:xfrm>
            <a:off x="4643438" y="5572140"/>
            <a:ext cx="4071966"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Žurnalistický deník</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9000"/>
            <a:lum/>
          </a:blip>
          <a:srcRect/>
          <a:stretch>
            <a:fillRect r="-19000"/>
          </a:stretch>
        </a:blipFill>
        <a:effectLst/>
      </p:bgPr>
    </p:bg>
    <p:spTree>
      <p:nvGrpSpPr>
        <p:cNvPr id="1" name=""/>
        <p:cNvGrpSpPr/>
        <p:nvPr/>
      </p:nvGrpSpPr>
      <p:grpSpPr>
        <a:xfrm>
          <a:off x="0" y="0"/>
          <a:ext cx="0" cy="0"/>
          <a:chOff x="0" y="0"/>
          <a:chExt cx="0" cy="0"/>
        </a:xfrm>
      </p:grpSpPr>
      <p:sp>
        <p:nvSpPr>
          <p:cNvPr id="9" name="Obdélník 8"/>
          <p:cNvSpPr/>
          <p:nvPr/>
        </p:nvSpPr>
        <p:spPr>
          <a:xfrm>
            <a:off x="3929058" y="214290"/>
            <a:ext cx="5000661" cy="1938992"/>
          </a:xfrm>
          <a:prstGeom prst="rect">
            <a:avLst/>
          </a:prstGeom>
          <a:gradFill>
            <a:gsLst>
              <a:gs pos="10000">
                <a:schemeClr val="accent5"/>
              </a:gs>
              <a:gs pos="50000">
                <a:schemeClr val="bg1"/>
              </a:gs>
              <a:gs pos="100000">
                <a:schemeClr val="accent5">
                  <a:lumMod val="60000"/>
                  <a:lumOff val="40000"/>
                </a:schemeClr>
              </a:gs>
            </a:gsLst>
            <a:lin ang="2400000" scaled="0"/>
          </a:gradFill>
          <a:ln w="28575">
            <a:solidFill>
              <a:schemeClr val="tx1"/>
            </a:solidFill>
          </a:ln>
          <a:effectLst>
            <a:outerShdw dist="50800" dir="5400000" algn="ctr" rotWithShape="0">
              <a:srgbClr val="000000">
                <a:alpha val="43137"/>
              </a:srgbClr>
            </a:outerShdw>
          </a:effectLst>
        </p:spPr>
        <p:txBody>
          <a:bodyPr wrap="square">
            <a:spAutoFit/>
          </a:bodyPr>
          <a:lstStyle/>
          <a:p>
            <a:pPr algn="ctr"/>
            <a:r>
              <a:rPr lang="cs-CZ" sz="3600" b="1" dirty="0" smtClean="0">
                <a:effectLst>
                  <a:outerShdw blurRad="38100" dist="38100" dir="2700000" algn="tl">
                    <a:srgbClr val="000000">
                      <a:alpha val="43137"/>
                    </a:srgbClr>
                  </a:outerShdw>
                </a:effectLst>
                <a:latin typeface="Monotype Corsiva" pitchFamily="66" charset="0"/>
              </a:rPr>
              <a:t>Opravte popletené </a:t>
            </a:r>
            <a:r>
              <a:rPr lang="cs-CZ" sz="3600" b="1" dirty="0" smtClean="0">
                <a:solidFill>
                  <a:srgbClr val="C00000"/>
                </a:solidFill>
                <a:effectLst>
                  <a:outerShdw blurRad="38100" dist="38100" dir="2700000" algn="tl">
                    <a:srgbClr val="000000">
                      <a:alpha val="43137"/>
                    </a:srgbClr>
                  </a:outerShdw>
                </a:effectLst>
                <a:latin typeface="Monotype Corsiva" pitchFamily="66" charset="0"/>
              </a:rPr>
              <a:t>názvy děl </a:t>
            </a:r>
            <a:r>
              <a:rPr lang="cs-CZ" sz="3600" b="1" dirty="0" smtClean="0">
                <a:effectLst>
                  <a:outerShdw blurRad="38100" dist="38100" dir="2700000" algn="tl">
                    <a:srgbClr val="000000">
                      <a:alpha val="43137"/>
                    </a:srgbClr>
                  </a:outerShdw>
                </a:effectLst>
                <a:latin typeface="Monotype Corsiva" pitchFamily="66" charset="0"/>
              </a:rPr>
              <a:t>Karla Poláčka</a:t>
            </a:r>
          </a:p>
          <a:p>
            <a:pPr algn="ctr"/>
            <a:r>
              <a:rPr lang="cs-CZ" sz="2400" b="1" dirty="0" smtClean="0">
                <a:effectLst>
                  <a:outerShdw blurRad="38100" dist="38100" dir="2700000" algn="tl">
                    <a:srgbClr val="000000">
                      <a:alpha val="43137"/>
                    </a:srgbClr>
                  </a:outerShdw>
                </a:effectLst>
                <a:latin typeface="Monotype Corsiva" pitchFamily="66" charset="0"/>
                <a:hlinkClick r:id="rId3"/>
              </a:rPr>
              <a:t>http://cs.wikipedia.org/wiki/Karel_Pol%C3%A1%C4%8Dek</a:t>
            </a:r>
            <a:endParaRPr lang="cs-CZ" sz="2400" b="1" dirty="0">
              <a:effectLst>
                <a:outerShdw blurRad="38100" dist="38100" dir="2700000" algn="tl">
                  <a:srgbClr val="000000">
                    <a:alpha val="43137"/>
                  </a:srgbClr>
                </a:outerShdw>
              </a:effectLst>
              <a:latin typeface="Monotype Corsiva" pitchFamily="66" charset="0"/>
            </a:endParaRPr>
          </a:p>
        </p:txBody>
      </p:sp>
      <p:sp>
        <p:nvSpPr>
          <p:cNvPr id="11" name="Slunce 10"/>
          <p:cNvSpPr/>
          <p:nvPr/>
        </p:nvSpPr>
        <p:spPr>
          <a:xfrm>
            <a:off x="142844" y="5072074"/>
            <a:ext cx="1643074" cy="1500198"/>
          </a:xfrm>
          <a:prstGeom prst="sun">
            <a:avLst/>
          </a:prstGeom>
          <a:gradFill>
            <a:gsLst>
              <a:gs pos="0">
                <a:schemeClr val="accent1"/>
              </a:gs>
              <a:gs pos="50000">
                <a:schemeClr val="bg1"/>
              </a:gs>
              <a:gs pos="100000">
                <a:schemeClr val="accent5"/>
              </a:gs>
            </a:gsLst>
            <a:lin ang="5400000" scaled="0"/>
          </a:gradFill>
          <a:ln>
            <a:solidFill>
              <a:schemeClr val="tx1"/>
            </a:solidFill>
          </a:ln>
          <a:effectLst>
            <a:outerShdw blurRad="50800" dist="50800" dir="5400000" algn="ctr" rotWithShape="0">
              <a:srgbClr val="000000">
                <a:alpha val="9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rgbClr val="C00000"/>
                </a:solidFill>
                <a:cs typeface="Aharoni" pitchFamily="2" charset="-79"/>
              </a:rPr>
              <a:t>?</a:t>
            </a:r>
            <a:endParaRPr lang="cs-CZ" sz="4000" b="1" dirty="0">
              <a:solidFill>
                <a:srgbClr val="C00000"/>
              </a:solidFill>
              <a:cs typeface="Aharoni" pitchFamily="2" charset="-79"/>
            </a:endParaRPr>
          </a:p>
        </p:txBody>
      </p:sp>
      <p:sp>
        <p:nvSpPr>
          <p:cNvPr id="18" name="Zaoblený obdélník 17"/>
          <p:cNvSpPr/>
          <p:nvPr/>
        </p:nvSpPr>
        <p:spPr>
          <a:xfrm>
            <a:off x="4786314" y="2500306"/>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Bylo nás pět</a:t>
            </a:r>
            <a:endParaRPr lang="cs-CZ" sz="3600" b="1" dirty="0">
              <a:solidFill>
                <a:srgbClr val="C00000"/>
              </a:solidFill>
              <a:effectLst>
                <a:outerShdw blurRad="38100" dist="38100" dir="2700000" algn="tl">
                  <a:srgbClr val="000000">
                    <a:alpha val="43137"/>
                  </a:srgbClr>
                </a:outerShdw>
              </a:effectLst>
            </a:endParaRPr>
          </a:p>
        </p:txBody>
      </p:sp>
      <p:sp>
        <p:nvSpPr>
          <p:cNvPr id="10" name="Zaoblený obdélník 9"/>
          <p:cNvSpPr/>
          <p:nvPr/>
        </p:nvSpPr>
        <p:spPr>
          <a:xfrm>
            <a:off x="4786314" y="3571876"/>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Okresní město</a:t>
            </a:r>
            <a:endParaRPr lang="cs-CZ" sz="3600" b="1" dirty="0">
              <a:solidFill>
                <a:srgbClr val="C00000"/>
              </a:solidFill>
              <a:effectLst>
                <a:outerShdw blurRad="38100" dist="38100" dir="2700000" algn="tl">
                  <a:srgbClr val="000000">
                    <a:alpha val="43137"/>
                  </a:srgbClr>
                </a:outerShdw>
              </a:effectLst>
            </a:endParaRPr>
          </a:p>
        </p:txBody>
      </p:sp>
      <p:sp>
        <p:nvSpPr>
          <p:cNvPr id="12" name="Zaoblený obdélník 11"/>
          <p:cNvSpPr/>
          <p:nvPr/>
        </p:nvSpPr>
        <p:spPr>
          <a:xfrm>
            <a:off x="4786314" y="4572008"/>
            <a:ext cx="3786214"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Muži v </a:t>
            </a:r>
            <a:r>
              <a:rPr lang="cs-CZ" sz="3600" b="1" dirty="0" err="1" smtClean="0">
                <a:solidFill>
                  <a:srgbClr val="C00000"/>
                </a:solidFill>
                <a:effectLst>
                  <a:outerShdw blurRad="38100" dist="38100" dir="2700000" algn="tl">
                    <a:srgbClr val="000000">
                      <a:alpha val="43137"/>
                    </a:srgbClr>
                  </a:outerShdw>
                </a:effectLst>
              </a:rPr>
              <a:t>offsidu</a:t>
            </a:r>
            <a:endParaRPr lang="cs-CZ" sz="3600" b="1" dirty="0">
              <a:solidFill>
                <a:srgbClr val="C00000"/>
              </a:solidFill>
              <a:effectLst>
                <a:outerShdw blurRad="38100" dist="38100" dir="2700000" algn="tl">
                  <a:srgbClr val="000000">
                    <a:alpha val="43137"/>
                  </a:srgbClr>
                </a:outerShdw>
              </a:effectLst>
            </a:endParaRPr>
          </a:p>
        </p:txBody>
      </p:sp>
      <p:sp>
        <p:nvSpPr>
          <p:cNvPr id="14" name="Zaoblený obdélník 13"/>
          <p:cNvSpPr/>
          <p:nvPr/>
        </p:nvSpPr>
        <p:spPr>
          <a:xfrm>
            <a:off x="4429124" y="5572140"/>
            <a:ext cx="4429156" cy="785818"/>
          </a:xfrm>
          <a:prstGeom prst="roundRect">
            <a:avLst/>
          </a:prstGeom>
          <a:gradFill>
            <a:gsLst>
              <a:gs pos="10000">
                <a:schemeClr val="accent5">
                  <a:lumMod val="40000"/>
                  <a:lumOff val="60000"/>
                </a:schemeClr>
              </a:gs>
              <a:gs pos="50000">
                <a:schemeClr val="bg1"/>
              </a:gs>
              <a:gs pos="100000">
                <a:schemeClr val="accent5"/>
              </a:gs>
            </a:gsLst>
            <a:lin ang="2400000" scaled="0"/>
          </a:gradFill>
          <a:ln w="44450">
            <a:solidFill>
              <a:schemeClr val="tx1"/>
            </a:solidFill>
          </a:ln>
          <a:effectLst>
            <a:outerShdw blurRad="50800" dist="50800" dir="5400000" sx="19000" sy="19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rgbClr val="C00000"/>
                </a:solidFill>
                <a:effectLst>
                  <a:outerShdw blurRad="38100" dist="38100" dir="2700000" algn="tl">
                    <a:srgbClr val="000000">
                      <a:alpha val="43137"/>
                    </a:srgbClr>
                  </a:outerShdw>
                </a:effectLst>
              </a:rPr>
              <a:t>Žurnalistický slovník</a:t>
            </a:r>
            <a:endParaRPr lang="cs-CZ" sz="3600" b="1" dirty="0">
              <a:solidFill>
                <a:srgbClr val="C00000"/>
              </a:solidFill>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t="-25000" b="-25000"/>
          </a:stretch>
        </a:blipFill>
        <a:effectLst/>
      </p:bgPr>
    </p:bg>
    <p:spTree>
      <p:nvGrpSpPr>
        <p:cNvPr id="1" name=""/>
        <p:cNvGrpSpPr/>
        <p:nvPr/>
      </p:nvGrpSpPr>
      <p:grpSpPr>
        <a:xfrm>
          <a:off x="0" y="0"/>
          <a:ext cx="0" cy="0"/>
          <a:chOff x="0" y="0"/>
          <a:chExt cx="0" cy="0"/>
        </a:xfrm>
      </p:grpSpPr>
      <p:sp>
        <p:nvSpPr>
          <p:cNvPr id="5" name="Obdélník 4">
            <a:hlinkClick r:id="rId3"/>
          </p:cNvPr>
          <p:cNvSpPr/>
          <p:nvPr/>
        </p:nvSpPr>
        <p:spPr>
          <a:xfrm>
            <a:off x="214282" y="214291"/>
            <a:ext cx="8643998" cy="2585323"/>
          </a:xfrm>
          <a:prstGeom prst="rect">
            <a:avLst/>
          </a:prstGeom>
          <a:gradFill>
            <a:gsLst>
              <a:gs pos="0">
                <a:schemeClr val="accent5">
                  <a:lumMod val="60000"/>
                  <a:lumOff val="40000"/>
                </a:schemeClr>
              </a:gs>
              <a:gs pos="50000">
                <a:schemeClr val="bg2"/>
              </a:gs>
              <a:gs pos="100000">
                <a:srgbClr val="00B0F0"/>
              </a:gs>
            </a:gsLst>
            <a:lin ang="8400000" scaled="0"/>
          </a:gradFill>
          <a:ln w="15875">
            <a:solidFill>
              <a:schemeClr val="tx1"/>
            </a:solidFill>
          </a:ln>
          <a:effectLst>
            <a:outerShdw blurRad="50800" dist="88900" dir="5400000" algn="ctr" rotWithShape="0">
              <a:srgbClr val="000000">
                <a:alpha val="43137"/>
              </a:srgbClr>
            </a:outerShdw>
          </a:effectLst>
        </p:spPr>
        <p:txBody>
          <a:bodyPr wrap="square">
            <a:spAutoFit/>
          </a:bodyPr>
          <a:lstStyle/>
          <a:p>
            <a:pPr algn="ctr"/>
            <a:r>
              <a:rPr lang="cs-CZ" sz="2800" b="1" dirty="0" smtClean="0">
                <a:latin typeface="Monotype Corsiva" pitchFamily="66" charset="0"/>
              </a:rPr>
              <a:t>Pracujte </a:t>
            </a:r>
            <a:r>
              <a:rPr lang="cs-CZ" sz="2800" b="1" dirty="0" smtClean="0">
                <a:latin typeface="Monotype Corsiva" pitchFamily="66" charset="0"/>
              </a:rPr>
              <a:t>s odkazem – </a:t>
            </a:r>
            <a:r>
              <a:rPr lang="cs-CZ" sz="2800" b="1" u="sng" dirty="0" smtClean="0">
                <a:latin typeface="Monotype Corsiva" pitchFamily="66" charset="0"/>
              </a:rPr>
              <a:t>přečtete  si text a vyberte</a:t>
            </a:r>
          </a:p>
          <a:p>
            <a:pPr algn="ctr"/>
            <a:r>
              <a:rPr lang="cs-CZ" sz="2800" b="1" u="sng" dirty="0" smtClean="0">
                <a:latin typeface="Monotype Corsiva" pitchFamily="66" charset="0"/>
              </a:rPr>
              <a:t>správnou odpověď</a:t>
            </a:r>
            <a:r>
              <a:rPr lang="cs-CZ" sz="2800" b="1" u="sng" dirty="0" smtClean="0">
                <a:latin typeface="Monotype Corsiva" pitchFamily="66" charset="0"/>
              </a:rPr>
              <a:t>.</a:t>
            </a:r>
          </a:p>
          <a:p>
            <a:pPr algn="ctr"/>
            <a:r>
              <a:rPr lang="cs-CZ" sz="2400" b="1" u="sng" dirty="0" smtClean="0">
                <a:latin typeface="Monotype Corsiva" pitchFamily="66" charset="0"/>
                <a:hlinkClick r:id="rId3"/>
              </a:rPr>
              <a:t>http://www.holocaust.</a:t>
            </a:r>
            <a:r>
              <a:rPr lang="cs-CZ" sz="2400" b="1" u="sng" dirty="0" err="1" smtClean="0">
                <a:latin typeface="Monotype Corsiva" pitchFamily="66" charset="0"/>
                <a:hlinkClick r:id="rId3"/>
              </a:rPr>
              <a:t>cz</a:t>
            </a:r>
            <a:r>
              <a:rPr lang="cs-CZ" sz="2400" b="1" u="sng" dirty="0" smtClean="0">
                <a:latin typeface="Monotype Corsiva" pitchFamily="66" charset="0"/>
                <a:hlinkClick r:id="rId3"/>
              </a:rPr>
              <a:t>/cz2/</a:t>
            </a:r>
            <a:r>
              <a:rPr lang="cs-CZ" sz="2400" b="1" u="sng" dirty="0" err="1" smtClean="0">
                <a:latin typeface="Monotype Corsiva" pitchFamily="66" charset="0"/>
                <a:hlinkClick r:id="rId3"/>
              </a:rPr>
              <a:t>resources</a:t>
            </a:r>
            <a:r>
              <a:rPr lang="cs-CZ" sz="2400" b="1" u="sng" dirty="0" smtClean="0">
                <a:latin typeface="Monotype Corsiva" pitchFamily="66" charset="0"/>
                <a:hlinkClick r:id="rId3"/>
              </a:rPr>
              <a:t>/ros_</a:t>
            </a:r>
            <a:r>
              <a:rPr lang="cs-CZ" sz="2400" b="1" u="sng" dirty="0" err="1" smtClean="0">
                <a:latin typeface="Monotype Corsiva" pitchFamily="66" charset="0"/>
                <a:hlinkClick r:id="rId3"/>
              </a:rPr>
              <a:t>chodes</a:t>
            </a:r>
            <a:r>
              <a:rPr lang="cs-CZ" sz="2400" b="1" u="sng" dirty="0" smtClean="0">
                <a:latin typeface="Monotype Corsiva" pitchFamily="66" charset="0"/>
                <a:hlinkClick r:id="rId3"/>
              </a:rPr>
              <a:t>/1999/06/otec_</a:t>
            </a:r>
            <a:r>
              <a:rPr lang="cs-CZ" sz="2400" b="1" u="sng" dirty="0" err="1" smtClean="0">
                <a:latin typeface="Monotype Corsiva" pitchFamily="66" charset="0"/>
                <a:hlinkClick r:id="rId3"/>
              </a:rPr>
              <a:t>polacek</a:t>
            </a:r>
            <a:endParaRPr lang="cs-CZ" sz="2400" b="1" u="sng" dirty="0" smtClean="0">
              <a:latin typeface="Monotype Corsiva" pitchFamily="66" charset="0"/>
            </a:endParaRPr>
          </a:p>
          <a:p>
            <a:pPr algn="ctr"/>
            <a:r>
              <a:rPr lang="cs-CZ" sz="3200" b="1" i="1" dirty="0" smtClean="0">
                <a:solidFill>
                  <a:srgbClr val="C00000"/>
                </a:solidFill>
                <a:latin typeface="Monotype Corsiva" pitchFamily="66" charset="0"/>
              </a:rPr>
              <a:t>Můj  otec  Karel Poláček </a:t>
            </a:r>
          </a:p>
          <a:p>
            <a:pPr algn="ctr"/>
            <a:r>
              <a:rPr lang="cs-CZ" sz="3200" b="1" i="1" dirty="0" smtClean="0">
                <a:latin typeface="Monotype Corsiva" pitchFamily="66" charset="0"/>
              </a:rPr>
              <a:t>(vzpomínky dcery Jiřiny)</a:t>
            </a:r>
            <a:endParaRPr lang="cs-CZ" sz="3200" b="1" i="1" dirty="0" smtClean="0">
              <a:latin typeface="Monotype Corsiva" pitchFamily="66" charset="0"/>
            </a:endParaRPr>
          </a:p>
          <a:p>
            <a:endParaRPr lang="cs-CZ" dirty="0"/>
          </a:p>
        </p:txBody>
      </p:sp>
      <p:sp>
        <p:nvSpPr>
          <p:cNvPr id="7" name="Ohnutý roh 6"/>
          <p:cNvSpPr/>
          <p:nvPr/>
        </p:nvSpPr>
        <p:spPr>
          <a:xfrm>
            <a:off x="214282" y="2928934"/>
            <a:ext cx="8643998" cy="3714776"/>
          </a:xfrm>
          <a:prstGeom prst="foldedCorner">
            <a:avLst/>
          </a:prstGeom>
          <a:gradFill>
            <a:gsLst>
              <a:gs pos="0">
                <a:schemeClr val="accent5">
                  <a:lumMod val="60000"/>
                  <a:lumOff val="40000"/>
                </a:schemeClr>
              </a:gs>
              <a:gs pos="50000">
                <a:schemeClr val="bg2"/>
              </a:gs>
              <a:gs pos="100000">
                <a:srgbClr val="00B0F0"/>
              </a:gs>
            </a:gsLst>
            <a:lin ang="8400000" scaled="0"/>
          </a:gradFill>
          <a:ln w="28575">
            <a:solidFill>
              <a:schemeClr val="tx1"/>
            </a:solidFill>
          </a:ln>
          <a:effectLst>
            <a:outerShdw blurRad="50800" dist="25400" dir="5400000" algn="ctr" rotWithShape="0">
              <a:srgbClr val="000000">
                <a:alpha val="4313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algn="just"/>
            <a:endParaRPr lang="cs-CZ" sz="2800" b="1" dirty="0" smtClean="0">
              <a:solidFill>
                <a:schemeClr val="tx1"/>
              </a:solidFill>
              <a:effectLst>
                <a:outerShdw blurRad="38100" dist="38100" dir="2700000" algn="tl">
                  <a:srgbClr val="000000">
                    <a:alpha val="43137"/>
                  </a:srgbClr>
                </a:outerShdw>
              </a:effectLst>
              <a:latin typeface="Monotype Corsiva" pitchFamily="66" charset="0"/>
            </a:endParaRPr>
          </a:p>
          <a:p>
            <a:pPr marL="514350" indent="-514350"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1. KP  v pátek  </a:t>
            </a:r>
            <a:r>
              <a:rPr lang="cs-CZ" sz="2800" b="1" u="sng" dirty="0" smtClean="0">
                <a:solidFill>
                  <a:schemeClr val="tx1"/>
                </a:solidFill>
                <a:effectLst>
                  <a:outerShdw blurRad="38100" dist="38100" dir="2700000" algn="tl">
                    <a:srgbClr val="000000">
                      <a:alpha val="43137"/>
                    </a:srgbClr>
                  </a:outerShdw>
                </a:effectLst>
                <a:latin typeface="Monotype Corsiva" pitchFamily="66" charset="0"/>
              </a:rPr>
              <a:t>večeřel: </a:t>
            </a:r>
            <a:r>
              <a:rPr lang="cs-CZ" sz="2800" b="1" dirty="0" smtClean="0">
                <a:solidFill>
                  <a:schemeClr val="tx1"/>
                </a:solidFill>
                <a:latin typeface="Monotype Corsiva" pitchFamily="66" charset="0"/>
              </a:rPr>
              <a:t>a) U Čapků b) U Bassů c) doma  d) v klubu.</a:t>
            </a:r>
          </a:p>
          <a:p>
            <a:pPr indent="-514350"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2. Autor strávil  </a:t>
            </a:r>
            <a:r>
              <a:rPr lang="cs-CZ" sz="2800" b="1" u="sng" dirty="0" smtClean="0">
                <a:solidFill>
                  <a:schemeClr val="tx1"/>
                </a:solidFill>
                <a:effectLst>
                  <a:outerShdw blurRad="38100" dist="38100" dir="2700000" algn="tl">
                    <a:srgbClr val="000000">
                      <a:alpha val="43137"/>
                    </a:srgbClr>
                  </a:outerShdw>
                </a:effectLst>
                <a:latin typeface="Monotype Corsiva" pitchFamily="66" charset="0"/>
              </a:rPr>
              <a:t>1. sv. válku: </a:t>
            </a:r>
            <a:r>
              <a:rPr lang="cs-CZ" sz="2800" b="1" dirty="0" smtClean="0">
                <a:solidFill>
                  <a:schemeClr val="tx1"/>
                </a:solidFill>
                <a:latin typeface="Monotype Corsiva" pitchFamily="66" charset="0"/>
              </a:rPr>
              <a:t>a) ve Francii  b)  v Rusku a Srbsku </a:t>
            </a:r>
          </a:p>
          <a:p>
            <a:pPr indent="-514350" algn="just"/>
            <a:r>
              <a:rPr lang="cs-CZ" sz="2800" b="1" dirty="0" smtClean="0">
                <a:solidFill>
                  <a:schemeClr val="tx1"/>
                </a:solidFill>
                <a:latin typeface="Monotype Corsiva" pitchFamily="66" charset="0"/>
              </a:rPr>
              <a:t>c)  v legiích  d)  v Srbsku a Itálii  e)  Německu  a Francii</a:t>
            </a:r>
          </a:p>
          <a:p>
            <a:pPr indent="-514350"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3. </a:t>
            </a:r>
            <a:r>
              <a:rPr lang="cs-CZ" sz="2800" b="1" u="sng" dirty="0" smtClean="0">
                <a:solidFill>
                  <a:schemeClr val="tx1"/>
                </a:solidFill>
                <a:effectLst>
                  <a:outerShdw blurRad="38100" dist="38100" dir="2700000" algn="tl">
                    <a:srgbClr val="000000">
                      <a:alpha val="43137"/>
                    </a:srgbClr>
                  </a:outerShdw>
                </a:effectLst>
                <a:latin typeface="Monotype Corsiva" pitchFamily="66" charset="0"/>
              </a:rPr>
              <a:t>Do Anglie uprchla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Jiřina díky pomoci: </a:t>
            </a:r>
            <a:r>
              <a:rPr lang="cs-CZ" sz="2800" b="1" dirty="0" smtClean="0">
                <a:solidFill>
                  <a:schemeClr val="tx1"/>
                </a:solidFill>
                <a:latin typeface="Monotype Corsiva" pitchFamily="66" charset="0"/>
              </a:rPr>
              <a:t>a) bratří  Čapků  </a:t>
            </a:r>
          </a:p>
          <a:p>
            <a:pPr indent="-514350" algn="just"/>
            <a:r>
              <a:rPr lang="cs-CZ" sz="2800" b="1" dirty="0" smtClean="0">
                <a:solidFill>
                  <a:schemeClr val="tx1"/>
                </a:solidFill>
                <a:latin typeface="Monotype Corsiva" pitchFamily="66" charset="0"/>
              </a:rPr>
              <a:t>b)  babičce Emilii  c) mamince  d) Doře </a:t>
            </a:r>
            <a:r>
              <a:rPr lang="cs-CZ" sz="2800" b="1" dirty="0" err="1" smtClean="0">
                <a:solidFill>
                  <a:schemeClr val="tx1"/>
                </a:solidFill>
                <a:latin typeface="Monotype Corsiva" pitchFamily="66" charset="0"/>
              </a:rPr>
              <a:t>Vaňákové</a:t>
            </a:r>
            <a:endParaRPr lang="cs-CZ" sz="2800" b="1" dirty="0" smtClean="0">
              <a:solidFill>
                <a:schemeClr val="tx1"/>
              </a:solidFill>
              <a:latin typeface="Monotype Corsiva" pitchFamily="66" charset="0"/>
            </a:endParaRPr>
          </a:p>
          <a:p>
            <a:pPr indent="-514350" algn="just"/>
            <a:r>
              <a:rPr lang="cs-CZ" sz="2800" b="1" dirty="0" smtClean="0">
                <a:solidFill>
                  <a:schemeClr val="tx1"/>
                </a:solidFill>
                <a:effectLst>
                  <a:outerShdw blurRad="38100" dist="38100" dir="2700000" algn="tl">
                    <a:srgbClr val="000000">
                      <a:alpha val="43137"/>
                    </a:srgbClr>
                  </a:outerShdw>
                </a:effectLst>
                <a:latin typeface="Monotype Corsiva" pitchFamily="66" charset="0"/>
              </a:rPr>
              <a:t>4. </a:t>
            </a:r>
            <a:r>
              <a:rPr lang="cs-CZ" sz="2800" b="1" u="sng" dirty="0" smtClean="0">
                <a:solidFill>
                  <a:schemeClr val="tx1"/>
                </a:solidFill>
                <a:effectLst>
                  <a:outerShdw blurRad="38100" dist="38100" dir="2700000" algn="tl">
                    <a:srgbClr val="000000">
                      <a:alpha val="43137"/>
                    </a:srgbClr>
                  </a:outerShdw>
                </a:effectLst>
                <a:latin typeface="Monotype Corsiva" pitchFamily="66" charset="0"/>
              </a:rPr>
              <a:t>Ve 30. letech </a:t>
            </a:r>
            <a:r>
              <a:rPr lang="cs-CZ" sz="2800" b="1" dirty="0" smtClean="0">
                <a:solidFill>
                  <a:schemeClr val="tx1"/>
                </a:solidFill>
                <a:effectLst>
                  <a:outerShdw blurRad="38100" dist="38100" dir="2700000" algn="tl">
                    <a:srgbClr val="000000">
                      <a:alpha val="43137"/>
                    </a:srgbClr>
                  </a:outerShdw>
                </a:effectLst>
                <a:latin typeface="Monotype Corsiva" pitchFamily="66" charset="0"/>
              </a:rPr>
              <a:t>se KP  kromě novinařiny věnoval  také  práci  v</a:t>
            </a:r>
            <a:r>
              <a:rPr lang="cs-CZ" sz="2800" b="1" dirty="0" smtClean="0">
                <a:solidFill>
                  <a:schemeClr val="tx1"/>
                </a:solidFill>
                <a:latin typeface="Monotype Corsiva" pitchFamily="66" charset="0"/>
              </a:rPr>
              <a:t> :  </a:t>
            </a:r>
          </a:p>
          <a:p>
            <a:pPr algn="just"/>
            <a:r>
              <a:rPr lang="cs-CZ" sz="2800" b="1" dirty="0" smtClean="0">
                <a:solidFill>
                  <a:schemeClr val="tx1"/>
                </a:solidFill>
                <a:latin typeface="Monotype Corsiva" pitchFamily="66" charset="0"/>
              </a:rPr>
              <a:t> a) rozhlase  b)  film. </a:t>
            </a:r>
            <a:r>
              <a:rPr lang="cs-CZ" sz="2800" b="1" dirty="0" smtClean="0">
                <a:solidFill>
                  <a:schemeClr val="tx1"/>
                </a:solidFill>
                <a:latin typeface="Monotype Corsiva" pitchFamily="66" charset="0"/>
              </a:rPr>
              <a:t>a</a:t>
            </a:r>
            <a:r>
              <a:rPr lang="cs-CZ" sz="2800" b="1" dirty="0" smtClean="0">
                <a:solidFill>
                  <a:schemeClr val="tx1"/>
                </a:solidFill>
                <a:latin typeface="Monotype Corsiva" pitchFamily="66" charset="0"/>
              </a:rPr>
              <a:t>teliérech AB  c)  divadle  d)  televizi</a:t>
            </a:r>
          </a:p>
          <a:p>
            <a:pPr algn="just"/>
            <a:endParaRPr lang="cs-CZ" sz="2800" b="1" dirty="0" smtClean="0">
              <a:solidFill>
                <a:schemeClr val="tx1"/>
              </a:solidFill>
            </a:endParaRPr>
          </a:p>
          <a:p>
            <a:pPr algn="just"/>
            <a:endParaRPr lang="cs-CZ" sz="2800" b="1" dirty="0" smtClean="0">
              <a:solidFill>
                <a:schemeClr val="tx1"/>
              </a:solidFill>
              <a:effectLst>
                <a:outerShdw blurRad="38100" dist="38100" dir="2700000" algn="tl">
                  <a:srgbClr val="000000">
                    <a:alpha val="43137"/>
                  </a:srgbClr>
                </a:outerShdw>
              </a:effectLst>
            </a:endParaRPr>
          </a:p>
          <a:p>
            <a:pPr algn="just"/>
            <a:endParaRPr lang="cs-CZ" sz="2800" b="1" dirty="0" smtClean="0">
              <a:solidFill>
                <a:schemeClr val="tx1"/>
              </a:solidFill>
              <a:effectLst>
                <a:outerShdw blurRad="38100" dist="38100" dir="2700000" algn="tl">
                  <a:srgbClr val="000000">
                    <a:alpha val="43137"/>
                  </a:srgbClr>
                </a:outerShdw>
              </a:effectLst>
            </a:endParaRPr>
          </a:p>
          <a:p>
            <a:pPr algn="just"/>
            <a:endParaRPr lang="cs-CZ" sz="2800" b="1" dirty="0" smtClean="0">
              <a:solidFill>
                <a:schemeClr val="tx1"/>
              </a:solidFill>
              <a:effectLst>
                <a:outerShdw blurRad="38100" dist="38100" dir="2700000" algn="tl">
                  <a:srgbClr val="000000">
                    <a:alpha val="43137"/>
                  </a:srgbClr>
                </a:outerShdw>
              </a:effectLst>
            </a:endParaRPr>
          </a:p>
          <a:p>
            <a:pPr algn="just"/>
            <a:endParaRPr lang="cs-CZ" sz="2800" b="1" dirty="0" smtClean="0">
              <a:solidFill>
                <a:schemeClr val="tx1"/>
              </a:solidFill>
              <a:effectLst>
                <a:outerShdw blurRad="38100" dist="38100" dir="2700000" algn="tl">
                  <a:srgbClr val="000000">
                    <a:alpha val="43137"/>
                  </a:srgbClr>
                </a:outerShdw>
              </a:effectLst>
            </a:endParaRPr>
          </a:p>
          <a:p>
            <a:pPr algn="just"/>
            <a:endParaRPr lang="cs-CZ" sz="2800" b="1" dirty="0">
              <a:solidFill>
                <a:schemeClr val="tx1"/>
              </a:solidFill>
              <a:effectLst>
                <a:outerShdw blurRad="38100" dist="38100" dir="2700000" algn="tl">
                  <a:srgbClr val="000000">
                    <a:alpha val="43137"/>
                  </a:srgbClr>
                </a:outerShdw>
              </a:effectLst>
            </a:endParaRPr>
          </a:p>
        </p:txBody>
      </p:sp>
      <p:pic>
        <p:nvPicPr>
          <p:cNvPr id="8" name="Obrázek 7" descr="MC900304571.WMF"/>
          <p:cNvPicPr>
            <a:picLocks noChangeAspect="1"/>
          </p:cNvPicPr>
          <p:nvPr/>
        </p:nvPicPr>
        <p:blipFill>
          <a:blip r:embed="rId4"/>
          <a:stretch>
            <a:fillRect/>
          </a:stretch>
        </p:blipFill>
        <p:spPr>
          <a:xfrm>
            <a:off x="7429520" y="1571612"/>
            <a:ext cx="1000132" cy="995672"/>
          </a:xfrm>
          <a:prstGeom prst="rect">
            <a:avLst/>
          </a:prstGeom>
        </p:spPr>
      </p:pic>
      <p:sp>
        <p:nvSpPr>
          <p:cNvPr id="9" name="Obdélník 8"/>
          <p:cNvSpPr/>
          <p:nvPr/>
        </p:nvSpPr>
        <p:spPr>
          <a:xfrm>
            <a:off x="2428860" y="6072206"/>
            <a:ext cx="3142207" cy="646331"/>
          </a:xfrm>
          <a:prstGeom prst="rect">
            <a:avLst/>
          </a:prstGeom>
          <a:noFill/>
        </p:spPr>
        <p:txBody>
          <a:bodyPr wrap="none" lIns="91440" tIns="45720" rIns="91440" bIns="45720">
            <a:spAutoFit/>
          </a:bodyPr>
          <a:lstStyle/>
          <a:p>
            <a:pPr algn="ctr"/>
            <a:r>
              <a:rPr lang="cs-CZ" sz="36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1a - 2b </a:t>
            </a:r>
            <a:r>
              <a:rPr lang="cs-CZ" sz="36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a:t>
            </a:r>
            <a:r>
              <a:rPr lang="cs-CZ" sz="36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 3d - 4b</a:t>
            </a:r>
            <a:endParaRPr lang="cs-CZ" sz="36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wipe(left)">
                                      <p:cBhvr>
                                        <p:cTn id="7" dur="20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4000"/>
            <a:lum/>
          </a:blip>
          <a:srcRect/>
          <a:stretch>
            <a:fillRect r="-19000"/>
          </a:stretch>
        </a:blipFill>
        <a:effectLst/>
      </p:bgPr>
    </p:bg>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5"/>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 Karla Poláčka</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14422"/>
          <a:ext cx="8715436" cy="5372294"/>
        </p:xfrm>
        <a:graphic>
          <a:graphicData uri="http://schemas.openxmlformats.org/drawingml/2006/table">
            <a:tbl>
              <a:tblPr firstRow="1" bandRow="1">
                <a:tableStyleId>{8FD4443E-F989-4FC4-A0C8-D5A2AF1F390B}</a:tableStyleId>
              </a:tblPr>
              <a:tblGrid>
                <a:gridCol w="1739426"/>
                <a:gridCol w="2761168"/>
                <a:gridCol w="2643206"/>
                <a:gridCol w="1571636"/>
              </a:tblGrid>
              <a:tr h="538379">
                <a:tc>
                  <a:txBody>
                    <a:bodyPr/>
                    <a:lstStyle/>
                    <a:p>
                      <a:pPr algn="ctr"/>
                      <a:r>
                        <a:rPr lang="cs-CZ" sz="3200" dirty="0" smtClean="0"/>
                        <a:t>Zkratka</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Jméno</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Dílo</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Stát</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048422">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FSF </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V G</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991751">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KČ</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B N</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05094">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z h</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smtClean="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6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388451">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V W</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m</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endParaRPr lang="cs-CZ" sz="2800" b="1" dirty="0">
                        <a:solidFill>
                          <a:schemeClr val="tx1"/>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transition spd="slow">
    <p:cut/>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4000"/>
            <a:lum/>
          </a:blip>
          <a:srcRect/>
          <a:stretch>
            <a:fillRect t="-25000" b="-25000"/>
          </a:stretch>
        </a:blipFill>
        <a:effectLst/>
      </p:bgPr>
    </p:bg>
    <p:spTree>
      <p:nvGrpSpPr>
        <p:cNvPr id="1" name=""/>
        <p:cNvGrpSpPr/>
        <p:nvPr/>
      </p:nvGrpSpPr>
      <p:grpSpPr>
        <a:xfrm>
          <a:off x="0" y="0"/>
          <a:ext cx="0" cy="0"/>
          <a:chOff x="0" y="0"/>
          <a:chExt cx="0" cy="0"/>
        </a:xfrm>
      </p:grpSpPr>
      <p:sp>
        <p:nvSpPr>
          <p:cNvPr id="5" name="Obdélník 4"/>
          <p:cNvSpPr/>
          <p:nvPr/>
        </p:nvSpPr>
        <p:spPr>
          <a:xfrm>
            <a:off x="1214414" y="142852"/>
            <a:ext cx="6858048" cy="954107"/>
          </a:xfrm>
          <a:prstGeom prst="rect">
            <a:avLst/>
          </a:prstGeom>
          <a:gradFill flip="none" rotWithShape="1">
            <a:gsLst>
              <a:gs pos="0">
                <a:schemeClr val="accent5"/>
              </a:gs>
              <a:gs pos="50000">
                <a:schemeClr val="bg1"/>
              </a:gs>
              <a:gs pos="100000">
                <a:schemeClr val="accent5">
                  <a:lumMod val="40000"/>
                  <a:lumOff val="60000"/>
                </a:schemeClr>
              </a:gs>
            </a:gsLst>
            <a:path path="circle">
              <a:fillToRect l="100000" t="100000"/>
            </a:path>
            <a:tileRect r="-100000" b="-100000"/>
          </a:gradFill>
          <a:ln w="31750">
            <a:solidFill>
              <a:schemeClr val="tx1"/>
            </a:solidFill>
          </a:ln>
          <a:effectLst>
            <a:outerShdw dist="127000" dir="7680000" sx="46000" sy="46000" algn="ctr" rotWithShape="0">
              <a:srgbClr val="000000">
                <a:alpha val="43137"/>
              </a:srgbClr>
            </a:outerShdw>
          </a:effectLst>
        </p:spPr>
        <p:txBody>
          <a:bodyPr wrap="square" lIns="91440" tIns="45720" rIns="91440" bIns="45720">
            <a:spAutoFit/>
          </a:bodyPr>
          <a:lstStyle/>
          <a:p>
            <a:pPr algn="ct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Současníci </a:t>
            </a:r>
            <a:r>
              <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rPr>
              <a:t> Karla Poláčka</a:t>
            </a:r>
            <a:endParaRPr lang="cs-CZ" sz="2800" b="1" cap="none" spc="0" dirty="0" smtClean="0">
              <a:ln w="17780" cmpd="sng">
                <a:solidFill>
                  <a:schemeClr val="accent1">
                    <a:tint val="3000"/>
                  </a:schemeClr>
                </a:solidFill>
                <a:prstDash val="solid"/>
                <a:miter lim="800000"/>
              </a:ln>
              <a:solidFill>
                <a:srgbClr val="C00000"/>
              </a:solidFill>
              <a:effectLst>
                <a:outerShdw blurRad="55000" dist="50800" dir="5400000" algn="tl">
                  <a:srgbClr val="000000">
                    <a:alpha val="33000"/>
                  </a:srgbClr>
                </a:outerShdw>
              </a:effectLst>
            </a:endParaRPr>
          </a:p>
          <a:p>
            <a:pPr algn="ctr"/>
            <a:r>
              <a:rPr lang="cs-CZ" sz="2800" b="1"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Odhalte jména, doplňte díla a určete stát.</a:t>
            </a:r>
            <a:endParaRPr lang="cs-CZ" sz="28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6" name="Obdélník 5"/>
          <p:cNvSpPr/>
          <p:nvPr/>
        </p:nvSpPr>
        <p:spPr>
          <a:xfrm>
            <a:off x="6357950" y="1857364"/>
            <a:ext cx="1000132" cy="584775"/>
          </a:xfrm>
          <a:prstGeom prst="rect">
            <a:avLst/>
          </a:prstGeom>
          <a:gradFill>
            <a:gsLst>
              <a:gs pos="0">
                <a:schemeClr val="accent3">
                  <a:lumMod val="75000"/>
                </a:schemeClr>
              </a:gs>
              <a:gs pos="50000">
                <a:schemeClr val="bg1"/>
              </a:gs>
              <a:gs pos="100000">
                <a:schemeClr val="bg2">
                  <a:lumMod val="50000"/>
                </a:schemeClr>
              </a:gs>
            </a:gsLst>
            <a:path path="circle">
              <a:fillToRect l="100000" t="100000"/>
            </a:path>
          </a:gradFill>
          <a:ln>
            <a:solidFill>
              <a:schemeClr val="tx1"/>
            </a:solidFill>
          </a:ln>
          <a:effectLst>
            <a:outerShdw blurRad="50800" dist="50800" dir="5400000" sx="15000" sy="15000" algn="ctr" rotWithShape="0">
              <a:srgbClr val="000000">
                <a:alpha val="43137"/>
              </a:srgbClr>
            </a:outerShdw>
          </a:effectLst>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endParaRPr lang="cs-CZ" sz="32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18" name="Tabulka 17"/>
          <p:cNvGraphicFramePr>
            <a:graphicFrameLocks noGrp="1"/>
          </p:cNvGraphicFramePr>
          <p:nvPr/>
        </p:nvGraphicFramePr>
        <p:xfrm>
          <a:off x="214282" y="1214422"/>
          <a:ext cx="8715436" cy="5455920"/>
        </p:xfrm>
        <a:graphic>
          <a:graphicData uri="http://schemas.openxmlformats.org/drawingml/2006/table">
            <a:tbl>
              <a:tblPr firstRow="1" bandRow="1">
                <a:tableStyleId>{8FD4443E-F989-4FC4-A0C8-D5A2AF1F390B}</a:tableStyleId>
              </a:tblPr>
              <a:tblGrid>
                <a:gridCol w="1739426"/>
                <a:gridCol w="2761168"/>
                <a:gridCol w="2643206"/>
                <a:gridCol w="1571636"/>
              </a:tblGrid>
              <a:tr h="538379">
                <a:tc>
                  <a:txBody>
                    <a:bodyPr/>
                    <a:lstStyle/>
                    <a:p>
                      <a:pPr algn="ctr"/>
                      <a:r>
                        <a:rPr lang="cs-CZ" sz="3200" dirty="0" smtClean="0"/>
                        <a:t>Zkratka</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Jméno</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Dílo</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dirty="0" smtClean="0"/>
                        <a:t>Stát</a:t>
                      </a:r>
                      <a:endParaRPr lang="cs-CZ" sz="3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048422">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FSF </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600" b="1" dirty="0" smtClean="0">
                          <a:solidFill>
                            <a:schemeClr val="tx1"/>
                          </a:solidFill>
                          <a:effectLst>
                            <a:outerShdw blurRad="38100" dist="38100" dir="2700000" algn="tl">
                              <a:srgbClr val="000000">
                                <a:alpha val="43137"/>
                              </a:srgbClr>
                            </a:outerShdw>
                          </a:effectLst>
                          <a:latin typeface="Monotype Corsiva" pitchFamily="66" charset="0"/>
                        </a:rPr>
                        <a:t> </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V G</a:t>
                      </a:r>
                      <a:endParaRPr lang="cs-CZ" sz="36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err="1" smtClean="0">
                          <a:solidFill>
                            <a:srgbClr val="C00000"/>
                          </a:solidFill>
                          <a:effectLst>
                            <a:outerShdw blurRad="38100" dist="38100" dir="2700000" algn="tl">
                              <a:srgbClr val="000000">
                                <a:alpha val="43137"/>
                              </a:srgbClr>
                            </a:outerShdw>
                          </a:effectLst>
                        </a:rPr>
                        <a:t>Francis</a:t>
                      </a:r>
                      <a:r>
                        <a:rPr lang="cs-CZ" sz="3200" b="1" dirty="0" smtClean="0">
                          <a:solidFill>
                            <a:srgbClr val="C00000"/>
                          </a:solidFill>
                          <a:effectLst>
                            <a:outerShdw blurRad="38100" dist="38100" dir="2700000" algn="tl">
                              <a:srgbClr val="000000">
                                <a:alpha val="43137"/>
                              </a:srgbClr>
                            </a:outerShdw>
                          </a:effectLst>
                        </a:rPr>
                        <a:t> </a:t>
                      </a:r>
                      <a:r>
                        <a:rPr lang="cs-CZ" sz="3200" b="1" dirty="0" err="1" smtClean="0">
                          <a:solidFill>
                            <a:srgbClr val="C00000"/>
                          </a:solidFill>
                          <a:effectLst>
                            <a:outerShdw blurRad="38100" dist="38100" dir="2700000" algn="tl">
                              <a:srgbClr val="000000">
                                <a:alpha val="43137"/>
                              </a:srgbClr>
                            </a:outerShdw>
                          </a:effectLst>
                        </a:rPr>
                        <a:t>Scott</a:t>
                      </a:r>
                      <a:r>
                        <a:rPr lang="cs-CZ" sz="3200" b="1" dirty="0" smtClean="0">
                          <a:solidFill>
                            <a:srgbClr val="C00000"/>
                          </a:solidFill>
                          <a:effectLst>
                            <a:outerShdw blurRad="38100" dist="38100" dir="2700000" algn="tl">
                              <a:srgbClr val="000000">
                                <a:alpha val="43137"/>
                              </a:srgbClr>
                            </a:outerShdw>
                          </a:effectLst>
                        </a:rPr>
                        <a:t> Fitzgerald</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Velký Gatsby</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600" b="1" dirty="0" smtClean="0">
                          <a:effectLst>
                            <a:outerShdw blurRad="38100" dist="38100" dir="2700000" algn="tl">
                              <a:srgbClr val="000000">
                                <a:alpha val="43137"/>
                              </a:srgbClr>
                            </a:outerShdw>
                          </a:effectLst>
                        </a:rPr>
                        <a:t>USA</a:t>
                      </a: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991751">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KČ</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B N</a:t>
                      </a:r>
                      <a:endParaRPr lang="cs-CZ" sz="28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Karel Čapek</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Bílá nemoc</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600" b="1" dirty="0" smtClean="0">
                          <a:effectLst>
                            <a:outerShdw blurRad="38100" dist="38100" dir="2700000" algn="tl">
                              <a:srgbClr val="000000">
                                <a:alpha val="43137"/>
                              </a:srgbClr>
                            </a:outerShdw>
                          </a:effectLst>
                        </a:rPr>
                        <a:t>ČSR</a:t>
                      </a: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105094">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EH</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z h</a:t>
                      </a:r>
                      <a:endParaRPr lang="cs-CZ" sz="3200" b="1" dirty="0">
                        <a:solidFill>
                          <a:schemeClr val="tx1"/>
                        </a:solidFill>
                        <a:effectLst>
                          <a:outerShdw blurRad="38100" dist="38100" dir="2700000" algn="tl">
                            <a:srgbClr val="000000">
                              <a:alpha val="43137"/>
                            </a:srgbClr>
                          </a:outerShdw>
                        </a:effectLst>
                        <a:latin typeface="Monotype Corsiva"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Ernest </a:t>
                      </a:r>
                      <a:r>
                        <a:rPr lang="cs-CZ" sz="3200" b="1" dirty="0" err="1" smtClean="0">
                          <a:solidFill>
                            <a:srgbClr val="C00000"/>
                          </a:solidFill>
                          <a:effectLst>
                            <a:outerShdw blurRad="38100" dist="38100" dir="2700000" algn="tl">
                              <a:srgbClr val="000000">
                                <a:alpha val="43137"/>
                              </a:srgbClr>
                            </a:outerShdw>
                          </a:effectLst>
                        </a:rPr>
                        <a:t>Hemingway</a:t>
                      </a:r>
                      <a:endParaRPr lang="cs-CZ" sz="3200" b="1" dirty="0" smtClean="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600" b="1" dirty="0" smtClean="0">
                          <a:solidFill>
                            <a:srgbClr val="C00000"/>
                          </a:solidFill>
                          <a:effectLst>
                            <a:outerShdw blurRad="38100" dist="38100" dir="2700000" algn="tl">
                              <a:srgbClr val="000000">
                                <a:alpha val="43137"/>
                              </a:srgbClr>
                            </a:outerShdw>
                          </a:effectLst>
                        </a:rPr>
                        <a:t>Komu zvoní hrana</a:t>
                      </a:r>
                      <a:endParaRPr lang="cs-CZ" sz="36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600" b="1" dirty="0" smtClean="0">
                          <a:effectLst>
                            <a:outerShdw blurRad="38100" dist="38100" dir="2700000" algn="tl">
                              <a:srgbClr val="000000">
                                <a:alpha val="43137"/>
                              </a:srgbClr>
                            </a:outerShdw>
                          </a:effectLst>
                        </a:rPr>
                        <a:t>USA</a:t>
                      </a: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388451">
                <a:tc>
                  <a:txBody>
                    <a:bodyPr/>
                    <a:lstStyle/>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V W</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r>
                        <a:rPr lang="cs-CZ" sz="3200" b="1" dirty="0" smtClean="0">
                          <a:solidFill>
                            <a:schemeClr val="tx1"/>
                          </a:solidFill>
                          <a:effectLst>
                            <a:outerShdw blurRad="38100" dist="38100" dir="2700000" algn="tl">
                              <a:srgbClr val="000000">
                                <a:alpha val="43137"/>
                              </a:srgbClr>
                            </a:outerShdw>
                          </a:effectLst>
                          <a:latin typeface="Monotype Corsiva" pitchFamily="66" charset="0"/>
                        </a:rPr>
                        <a:t>K</a:t>
                      </a:r>
                      <a:r>
                        <a:rPr lang="cs-CZ" sz="3200" b="1" baseline="0" dirty="0" smtClean="0">
                          <a:solidFill>
                            <a:schemeClr val="tx1"/>
                          </a:solidFill>
                          <a:effectLst>
                            <a:outerShdw blurRad="38100" dist="38100" dir="2700000" algn="tl">
                              <a:srgbClr val="000000">
                                <a:alpha val="43137"/>
                              </a:srgbClr>
                            </a:outerShdw>
                          </a:effectLst>
                          <a:latin typeface="Monotype Corsiva" pitchFamily="66" charset="0"/>
                        </a:rPr>
                        <a:t>  m</a:t>
                      </a:r>
                      <a:endParaRPr lang="cs-CZ" sz="3200" b="1" dirty="0" smtClean="0">
                        <a:solidFill>
                          <a:schemeClr val="tx1"/>
                        </a:solidFill>
                        <a:effectLst>
                          <a:outerShdw blurRad="38100" dist="38100" dir="2700000" algn="tl">
                            <a:srgbClr val="000000">
                              <a:alpha val="43137"/>
                            </a:srgbClr>
                          </a:outerShdw>
                        </a:effectLst>
                        <a:latin typeface="Monotype Corsiva" pitchFamily="66" charset="0"/>
                      </a:endParaRPr>
                    </a:p>
                    <a:p>
                      <a:pPr algn="ctr"/>
                      <a:endParaRPr lang="cs-CZ" sz="2800" b="1" dirty="0">
                        <a:solidFill>
                          <a:schemeClr val="tx1"/>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Virginie </a:t>
                      </a:r>
                      <a:r>
                        <a:rPr lang="cs-CZ" sz="3200" b="1" dirty="0" err="1" smtClean="0">
                          <a:solidFill>
                            <a:srgbClr val="C00000"/>
                          </a:solidFill>
                          <a:effectLst>
                            <a:outerShdw blurRad="38100" dist="38100" dir="2700000" algn="tl">
                              <a:srgbClr val="000000">
                                <a:alpha val="43137"/>
                              </a:srgbClr>
                            </a:outerShdw>
                          </a:effectLst>
                        </a:rPr>
                        <a:t>Woolfová</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200" b="1" dirty="0" smtClean="0">
                          <a:solidFill>
                            <a:srgbClr val="C00000"/>
                          </a:solidFill>
                          <a:effectLst>
                            <a:outerShdw blurRad="38100" dist="38100" dir="2700000" algn="tl">
                              <a:srgbClr val="000000">
                                <a:alpha val="43137"/>
                              </a:srgbClr>
                            </a:outerShdw>
                          </a:effectLst>
                        </a:rPr>
                        <a:t>K</a:t>
                      </a:r>
                      <a:r>
                        <a:rPr lang="cs-CZ" sz="3200" b="1" baseline="0" dirty="0" smtClean="0">
                          <a:solidFill>
                            <a:srgbClr val="C00000"/>
                          </a:solidFill>
                          <a:effectLst>
                            <a:outerShdw blurRad="38100" dist="38100" dir="2700000" algn="tl">
                              <a:srgbClr val="000000">
                                <a:alpha val="43137"/>
                              </a:srgbClr>
                            </a:outerShdw>
                          </a:effectLst>
                        </a:rPr>
                        <a:t> majáku</a:t>
                      </a:r>
                      <a:endParaRPr lang="cs-CZ" sz="3200" b="1" dirty="0">
                        <a:solidFill>
                          <a:srgbClr val="C00000"/>
                        </a:solidFill>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cs-CZ" sz="3600" b="1" dirty="0" smtClean="0">
                          <a:effectLst>
                            <a:outerShdw blurRad="38100" dist="38100" dir="2700000" algn="tl">
                              <a:srgbClr val="000000">
                                <a:alpha val="43137"/>
                              </a:srgbClr>
                            </a:outerShdw>
                          </a:effectLst>
                        </a:rPr>
                        <a:t>VB</a:t>
                      </a:r>
                      <a:endParaRPr lang="cs-CZ" sz="3600" b="1" dirty="0">
                        <a:effectLst>
                          <a:outerShdw blurRad="38100" dist="38100" dir="2700000" algn="tl">
                            <a:srgbClr val="000000">
                              <a:alpha val="43137"/>
                            </a:srgbClr>
                          </a:outerShdw>
                        </a:effectLs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transition spd="slow">
    <p:cut/>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0000"/>
            <a:lum/>
          </a:blip>
          <a:srcRect/>
          <a:stretch>
            <a:fillRect/>
          </a:stretch>
        </a:blipFill>
        <a:effectLst/>
      </p:bgPr>
    </p:bg>
    <p:spTree>
      <p:nvGrpSpPr>
        <p:cNvPr id="1" name=""/>
        <p:cNvGrpSpPr/>
        <p:nvPr/>
      </p:nvGrpSpPr>
      <p:grpSpPr>
        <a:xfrm>
          <a:off x="0" y="0"/>
          <a:ext cx="0" cy="0"/>
          <a:chOff x="0" y="0"/>
          <a:chExt cx="0" cy="0"/>
        </a:xfrm>
      </p:grpSpPr>
      <p:sp>
        <p:nvSpPr>
          <p:cNvPr id="4" name="Nadpis 1"/>
          <p:cNvSpPr>
            <a:spLocks noGrp="1"/>
          </p:cNvSpPr>
          <p:nvPr>
            <p:ph type="title"/>
          </p:nvPr>
        </p:nvSpPr>
        <p:spPr>
          <a:xfrm>
            <a:off x="-214346" y="0"/>
            <a:ext cx="4429156" cy="857232"/>
          </a:xfrm>
        </p:spPr>
        <p:txBody>
          <a:bodyPr>
            <a:normAutofit/>
          </a:bodyPr>
          <a:lstStyle/>
          <a:p>
            <a:r>
              <a:rPr lang="cs-CZ" sz="3600" b="1" dirty="0" smtClean="0">
                <a:solidFill>
                  <a:srgbClr val="C00000"/>
                </a:solidFill>
                <a:effectLst>
                  <a:outerShdw blurRad="38100" dist="38100" dir="2700000" algn="tl">
                    <a:srgbClr val="000000">
                      <a:alpha val="43137"/>
                    </a:srgbClr>
                  </a:outerShdw>
                </a:effectLst>
                <a:latin typeface="Monotype Corsiva" pitchFamily="66" charset="0"/>
              </a:rPr>
              <a:t>Obrazový materiál</a:t>
            </a:r>
            <a:endParaRPr lang="cs-CZ" sz="3600" b="1" dirty="0">
              <a:solidFill>
                <a:srgbClr val="C00000"/>
              </a:solidFill>
              <a:effectLst>
                <a:outerShdw blurRad="38100" dist="38100" dir="2700000" algn="tl">
                  <a:srgbClr val="000000">
                    <a:alpha val="43137"/>
                  </a:srgbClr>
                </a:outerShdw>
              </a:effectLst>
              <a:latin typeface="Monotype Corsiva" pitchFamily="66" charset="0"/>
            </a:endParaRPr>
          </a:p>
        </p:txBody>
      </p:sp>
      <p:pic>
        <p:nvPicPr>
          <p:cNvPr id="1026" name="Picture 2" descr="File:Bylo nas pet Rychnov nad Kneznou 2011.JPG">
            <a:hlinkClick r:id="rId3"/>
          </p:cNvPr>
          <p:cNvPicPr>
            <a:picLocks noChangeAspect="1" noChangeArrowheads="1"/>
          </p:cNvPicPr>
          <p:nvPr/>
        </p:nvPicPr>
        <p:blipFill>
          <a:blip r:embed="rId4" cstate="email"/>
          <a:srcRect/>
          <a:stretch>
            <a:fillRect/>
          </a:stretch>
        </p:blipFill>
        <p:spPr bwMode="auto">
          <a:xfrm>
            <a:off x="214282" y="785794"/>
            <a:ext cx="4286280" cy="3214711"/>
          </a:xfrm>
          <a:prstGeom prst="rect">
            <a:avLst/>
          </a:prstGeom>
          <a:ln>
            <a:noFill/>
          </a:ln>
          <a:effectLst>
            <a:softEdge rad="112500"/>
          </a:effectLst>
        </p:spPr>
      </p:pic>
      <p:pic>
        <p:nvPicPr>
          <p:cNvPr id="1028" name="Picture 4" descr="File:Bust of Karel Poláček.jpg">
            <a:hlinkClick r:id="rId5"/>
          </p:cNvPr>
          <p:cNvPicPr>
            <a:picLocks noChangeAspect="1" noChangeArrowheads="1"/>
          </p:cNvPicPr>
          <p:nvPr/>
        </p:nvPicPr>
        <p:blipFill>
          <a:blip r:embed="rId6" cstate="email"/>
          <a:srcRect/>
          <a:stretch>
            <a:fillRect/>
          </a:stretch>
        </p:blipFill>
        <p:spPr bwMode="auto">
          <a:xfrm>
            <a:off x="285720" y="4071942"/>
            <a:ext cx="4099917" cy="2571768"/>
          </a:xfrm>
          <a:prstGeom prst="rect">
            <a:avLst/>
          </a:prstGeom>
          <a:ln>
            <a:noFill/>
          </a:ln>
          <a:effectLst>
            <a:softEdge rad="112500"/>
          </a:effectLst>
        </p:spPr>
      </p:pic>
      <p:pic>
        <p:nvPicPr>
          <p:cNvPr id="1030" name="Picture 6" descr="File:Karel polacek 1892 1945.jpg">
            <a:hlinkClick r:id="rId7"/>
          </p:cNvPr>
          <p:cNvPicPr>
            <a:picLocks noChangeAspect="1" noChangeArrowheads="1"/>
          </p:cNvPicPr>
          <p:nvPr/>
        </p:nvPicPr>
        <p:blipFill>
          <a:blip r:embed="rId8"/>
          <a:srcRect/>
          <a:stretch>
            <a:fillRect/>
          </a:stretch>
        </p:blipFill>
        <p:spPr bwMode="auto">
          <a:xfrm>
            <a:off x="4643438" y="357166"/>
            <a:ext cx="4286280" cy="6119920"/>
          </a:xfrm>
          <a:prstGeom prst="rect">
            <a:avLst/>
          </a:prstGeom>
          <a:ln>
            <a:noFill/>
          </a:ln>
          <a:effectLst>
            <a:softEdge rad="112500"/>
          </a:effectLst>
        </p:spPr>
      </p:pic>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7000"/>
            <a:lum/>
          </a:blip>
          <a:srcRect/>
          <a:stretch>
            <a:fillRect r="-19000"/>
          </a:stretch>
        </a:blipFill>
        <a:effectLst/>
      </p:bgPr>
    </p:bg>
    <p:spTree>
      <p:nvGrpSpPr>
        <p:cNvPr id="1" name=""/>
        <p:cNvGrpSpPr/>
        <p:nvPr/>
      </p:nvGrpSpPr>
      <p:grpSpPr>
        <a:xfrm>
          <a:off x="0" y="0"/>
          <a:ext cx="0" cy="0"/>
          <a:chOff x="0" y="0"/>
          <a:chExt cx="0" cy="0"/>
        </a:xfrm>
      </p:grpSpPr>
      <p:sp>
        <p:nvSpPr>
          <p:cNvPr id="4" name="Obdélník 3"/>
          <p:cNvSpPr/>
          <p:nvPr/>
        </p:nvSpPr>
        <p:spPr>
          <a:xfrm>
            <a:off x="1714480" y="4643446"/>
            <a:ext cx="6915548" cy="1200329"/>
          </a:xfrm>
          <a:prstGeom prst="rect">
            <a:avLst/>
          </a:prstGeom>
          <a:noFill/>
        </p:spPr>
        <p:txBody>
          <a:bodyPr wrap="none" lIns="91440" tIns="45720" rIns="91440" bIns="45720">
            <a:spAutoFit/>
          </a:bodyPr>
          <a:lstStyle/>
          <a:p>
            <a:pPr algn="ctr"/>
            <a:r>
              <a:rPr lang="cs-CZ" sz="7200" b="1" cap="none" spc="0" dirty="0" smtClean="0">
                <a:ln w="17780" cmpd="sng">
                  <a:solidFill>
                    <a:schemeClr val="accent1">
                      <a:tint val="3000"/>
                    </a:schemeClr>
                  </a:solidFill>
                  <a:prstDash val="solid"/>
                  <a:miter lim="800000"/>
                </a:ln>
                <a:effectLst>
                  <a:outerShdw blurRad="55000" dist="50800" dir="5400000" algn="tl">
                    <a:srgbClr val="000000">
                      <a:alpha val="33000"/>
                    </a:srgbClr>
                  </a:outerShdw>
                </a:effectLst>
              </a:rPr>
              <a:t>Konec prezentace</a:t>
            </a:r>
            <a:endParaRPr lang="cs-CZ" sz="7200" b="1" cap="none" spc="0" dirty="0">
              <a:ln w="17780" cmpd="sng">
                <a:solidFill>
                  <a:schemeClr val="accent1">
                    <a:tint val="3000"/>
                  </a:schemeClr>
                </a:solidFill>
                <a:prstDash val="solid"/>
                <a:miter lim="800000"/>
              </a:ln>
              <a:effectLst>
                <a:outerShdw blurRad="55000" dist="50800" dir="5400000" algn="tl">
                  <a:srgbClr val="000000">
                    <a:alpha val="33000"/>
                  </a:srgbClr>
                </a:outerShdw>
              </a:effectLst>
            </a:endParaRPr>
          </a:p>
        </p:txBody>
      </p:sp>
      <p:sp>
        <p:nvSpPr>
          <p:cNvPr id="5" name="Obdélník 4"/>
          <p:cNvSpPr/>
          <p:nvPr/>
        </p:nvSpPr>
        <p:spPr>
          <a:xfrm>
            <a:off x="1285852" y="285728"/>
            <a:ext cx="7643866" cy="1384995"/>
          </a:xfrm>
          <a:prstGeom prst="rect">
            <a:avLst/>
          </a:prstGeom>
        </p:spPr>
        <p:txBody>
          <a:bodyPr wrap="square">
            <a:spAutoFit/>
          </a:bodyPr>
          <a:lstStyle/>
          <a:p>
            <a:pPr algn="ctr"/>
            <a:r>
              <a:rPr lang="cs-CZ" sz="2800" b="1" i="1" dirty="0" smtClean="0">
                <a:effectLst>
                  <a:outerShdw blurRad="38100" dist="38100" dir="2700000" algn="tl">
                    <a:srgbClr val="000000">
                      <a:alpha val="43137"/>
                    </a:srgbClr>
                  </a:outerShdw>
                </a:effectLst>
              </a:rPr>
              <a:t>Hleď </a:t>
            </a:r>
            <a:r>
              <a:rPr lang="cs-CZ" sz="2800" b="1" i="1" dirty="0" smtClean="0">
                <a:effectLst>
                  <a:outerShdw blurRad="38100" dist="38100" dir="2700000" algn="tl">
                    <a:srgbClr val="000000">
                      <a:alpha val="43137"/>
                    </a:srgbClr>
                  </a:outerShdw>
                </a:effectLst>
              </a:rPr>
              <a:t>si udržet jasnou hlavu za všech okolností, když má člověk rozum, má si ho vážit a ne ho zahazovat pro pokleslost nervů. </a:t>
            </a:r>
            <a:endParaRPr lang="cs-CZ" sz="2800" b="1" dirty="0">
              <a:effectLst>
                <a:outerShdw blurRad="38100" dist="38100" dir="2700000" algn="tl">
                  <a:srgbClr val="000000">
                    <a:alpha val="43137"/>
                  </a:srgbClr>
                </a:outerShdw>
              </a:effectLst>
            </a:endParaRPr>
          </a:p>
        </p:txBody>
      </p:sp>
    </p:spTree>
  </p:cSld>
  <p:clrMapOvr>
    <a:masterClrMapping/>
  </p:clrMapOvr>
  <p:transition spd="slow">
    <p:cut/>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214282" y="0"/>
            <a:ext cx="4214810" cy="714380"/>
          </a:xfrm>
          <a:ln w="0">
            <a:noFill/>
          </a:ln>
        </p:spPr>
        <p:txBody>
          <a:bodyPr>
            <a:normAutofit fontScale="90000"/>
          </a:bodyPr>
          <a:lstStyle/>
          <a:p>
            <a:pPr algn="l"/>
            <a:r>
              <a:rPr lang="cs-CZ" sz="3600" b="1" dirty="0" smtClean="0">
                <a:effectLst>
                  <a:outerShdw blurRad="38100" dist="38100" dir="2700000" algn="tl">
                    <a:srgbClr val="000000">
                      <a:alpha val="43137"/>
                    </a:srgbClr>
                  </a:outerShdw>
                </a:effectLst>
                <a:latin typeface="Monotype Corsiva" pitchFamily="66" charset="0"/>
              </a:rPr>
              <a:t>Použitá literatura a zdroje</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714356"/>
            <a:ext cx="8643998" cy="5929354"/>
          </a:xfrm>
          <a:ln w="25400">
            <a:solidFill>
              <a:schemeClr val="tx1"/>
            </a:solidFill>
          </a:ln>
        </p:spPr>
        <p:txBody>
          <a:bodyPr>
            <a:normAutofit/>
          </a:bodyPr>
          <a:lstStyle/>
          <a:p>
            <a:pPr lvl="0">
              <a:buFont typeface="Wingdings" pitchFamily="2" charset="2"/>
              <a:buChar char="§"/>
            </a:pPr>
            <a:endParaRPr lang="cs-CZ" sz="2000" dirty="0" smtClean="0">
              <a:solidFill>
                <a:prstClr val="black"/>
              </a:solidFill>
            </a:endParaRPr>
          </a:p>
          <a:p>
            <a:pPr lvl="0">
              <a:buFont typeface="Wingdings" pitchFamily="2" charset="2"/>
              <a:buChar char="§"/>
            </a:pPr>
            <a:r>
              <a:rPr lang="cs-CZ" sz="2000" dirty="0" smtClean="0">
                <a:solidFill>
                  <a:prstClr val="black"/>
                </a:solidFill>
              </a:rPr>
              <a:t>KARPATSKÝ, Dušan. </a:t>
            </a:r>
            <a:r>
              <a:rPr lang="cs-CZ" sz="2000" i="1" dirty="0" smtClean="0">
                <a:solidFill>
                  <a:prstClr val="black"/>
                </a:solidFill>
              </a:rPr>
              <a:t>Labyrint literatury. </a:t>
            </a:r>
            <a:r>
              <a:rPr lang="cs-CZ" sz="2000" dirty="0" smtClean="0">
                <a:solidFill>
                  <a:prstClr val="black"/>
                </a:solidFill>
              </a:rPr>
              <a:t>Praha: Albatros, 2008, ISBN 13-752-008.</a:t>
            </a:r>
          </a:p>
          <a:p>
            <a:pPr lvl="0">
              <a:buFont typeface="Wingdings" pitchFamily="2" charset="2"/>
              <a:buChar char="§"/>
            </a:pPr>
            <a:r>
              <a:rPr lang="cs-CZ" sz="2000" dirty="0" smtClean="0"/>
              <a:t>POLÁČEK,Karel</a:t>
            </a:r>
            <a:r>
              <a:rPr lang="es-ES" sz="2000" dirty="0" smtClean="0"/>
              <a:t>. </a:t>
            </a:r>
            <a:r>
              <a:rPr lang="es-ES" sz="2000" i="1" dirty="0" smtClean="0"/>
              <a:t>Bylo nás pět</a:t>
            </a:r>
            <a:r>
              <a:rPr lang="es-ES" sz="2000" dirty="0" smtClean="0"/>
              <a:t>. Praha: Albatros, 1994, ISBN 80-00-00076-8. </a:t>
            </a:r>
            <a:endParaRPr lang="cs-CZ" sz="2000" dirty="0" smtClean="0"/>
          </a:p>
          <a:p>
            <a:pPr marL="0" lvl="0" algn="just">
              <a:spcBef>
                <a:spcPts val="0"/>
              </a:spcBef>
              <a:buFont typeface="Wingdings" pitchFamily="2" charset="2"/>
              <a:buChar char="§"/>
            </a:pPr>
            <a:r>
              <a:rPr lang="cs-CZ" sz="1800" dirty="0" smtClean="0">
                <a:solidFill>
                  <a:prstClr val="black"/>
                </a:solidFill>
              </a:rPr>
              <a:t>SOCHROVÁ, Marie. </a:t>
            </a:r>
            <a:r>
              <a:rPr lang="cs-CZ" sz="2000" i="1" dirty="0" smtClean="0">
                <a:solidFill>
                  <a:prstClr val="black"/>
                </a:solidFill>
              </a:rPr>
              <a:t>Literatura v kostce pro střední školy</a:t>
            </a:r>
            <a:r>
              <a:rPr lang="cs-CZ" sz="2000" dirty="0" smtClean="0">
                <a:solidFill>
                  <a:prstClr val="black"/>
                </a:solidFill>
              </a:rPr>
              <a:t>. Havlíčkův Brod:   </a:t>
            </a:r>
          </a:p>
          <a:p>
            <a:pPr marL="0" lvl="0" algn="just">
              <a:spcBef>
                <a:spcPts val="0"/>
              </a:spcBef>
              <a:buNone/>
            </a:pPr>
            <a:r>
              <a:rPr lang="cs-CZ" sz="2000" dirty="0" smtClean="0">
                <a:solidFill>
                  <a:prstClr val="black"/>
                </a:solidFill>
              </a:rPr>
              <a:t>Fragment, 1999, ISBN 80-7200-332-1.</a:t>
            </a:r>
          </a:p>
          <a:p>
            <a:pPr lvl="0">
              <a:buFont typeface="Wingdings" pitchFamily="2" charset="2"/>
              <a:buChar char="§"/>
            </a:pPr>
            <a:r>
              <a:rPr lang="cs-CZ" sz="2000" dirty="0" smtClean="0">
                <a:hlinkClick r:id="rId2"/>
              </a:rPr>
              <a:t>http://</a:t>
            </a:r>
            <a:r>
              <a:rPr lang="cs-CZ" sz="2000" dirty="0" smtClean="0">
                <a:hlinkClick r:id="rId2"/>
              </a:rPr>
              <a:t>www.</a:t>
            </a:r>
            <a:r>
              <a:rPr lang="cs-CZ" sz="2000" dirty="0" err="1" smtClean="0">
                <a:hlinkClick r:id="rId2"/>
              </a:rPr>
              <a:t>libri.cz</a:t>
            </a:r>
            <a:r>
              <a:rPr lang="cs-CZ" sz="2000" dirty="0" smtClean="0">
                <a:hlinkClick r:id="rId2"/>
              </a:rPr>
              <a:t>/</a:t>
            </a:r>
            <a:r>
              <a:rPr lang="cs-CZ" sz="2000" dirty="0" err="1" smtClean="0">
                <a:hlinkClick r:id="rId2"/>
              </a:rPr>
              <a:t>databaze</a:t>
            </a:r>
            <a:r>
              <a:rPr lang="cs-CZ" sz="2000" dirty="0" smtClean="0">
                <a:hlinkClick r:id="rId2"/>
              </a:rPr>
              <a:t>/kdo20/</a:t>
            </a:r>
            <a:r>
              <a:rPr lang="cs-CZ" sz="2000" dirty="0" err="1" smtClean="0">
                <a:hlinkClick r:id="rId2"/>
              </a:rPr>
              <a:t>search.php</a:t>
            </a:r>
            <a:r>
              <a:rPr lang="cs-CZ" sz="2000" dirty="0" smtClean="0">
                <a:hlinkClick r:id="rId2"/>
              </a:rPr>
              <a:t>?</a:t>
            </a:r>
            <a:r>
              <a:rPr lang="cs-CZ" sz="2000" dirty="0" err="1" smtClean="0">
                <a:hlinkClick r:id="rId2"/>
              </a:rPr>
              <a:t>zp</a:t>
            </a:r>
            <a:r>
              <a:rPr lang="cs-CZ" sz="2000" dirty="0" smtClean="0">
                <a:hlinkClick r:id="rId2"/>
              </a:rPr>
              <a:t>=3&amp;</a:t>
            </a:r>
            <a:r>
              <a:rPr lang="cs-CZ" sz="2000" dirty="0" err="1" smtClean="0">
                <a:hlinkClick r:id="rId2"/>
              </a:rPr>
              <a:t>name</a:t>
            </a:r>
            <a:r>
              <a:rPr lang="cs-CZ" sz="2000" dirty="0" smtClean="0">
                <a:hlinkClick r:id="rId2"/>
              </a:rPr>
              <a:t>=POL%C1%C8EK+KAREL</a:t>
            </a:r>
            <a:endParaRPr lang="cs-CZ" sz="2000" dirty="0" smtClean="0"/>
          </a:p>
          <a:p>
            <a:pPr lvl="0">
              <a:buFont typeface="Wingdings" pitchFamily="2" charset="2"/>
              <a:buChar char="§"/>
            </a:pPr>
            <a:r>
              <a:rPr lang="cs-CZ" sz="2000" dirty="0" smtClean="0">
                <a:hlinkClick r:id="rId3"/>
              </a:rPr>
              <a:t>http://</a:t>
            </a:r>
            <a:r>
              <a:rPr lang="cs-CZ" sz="2000" dirty="0" smtClean="0">
                <a:hlinkClick r:id="rId3"/>
              </a:rPr>
              <a:t>cs.wikipedia.org/wiki/Karel_Pol%C3%A1%C4%8Dek</a:t>
            </a:r>
            <a:endParaRPr lang="cs-CZ" sz="2000" dirty="0" smtClean="0"/>
          </a:p>
          <a:p>
            <a:pPr lvl="0">
              <a:buFont typeface="Wingdings" pitchFamily="2" charset="2"/>
              <a:buChar char="§"/>
            </a:pPr>
            <a:r>
              <a:rPr lang="cs-CZ" sz="2000" dirty="0" smtClean="0">
                <a:hlinkClick r:id="rId4"/>
              </a:rPr>
              <a:t>http://</a:t>
            </a:r>
            <a:r>
              <a:rPr lang="cs-CZ" sz="2000" dirty="0" smtClean="0">
                <a:hlinkClick r:id="rId4"/>
              </a:rPr>
              <a:t>www.holocaust.</a:t>
            </a:r>
            <a:r>
              <a:rPr lang="cs-CZ" sz="2000" dirty="0" err="1" smtClean="0">
                <a:hlinkClick r:id="rId4"/>
              </a:rPr>
              <a:t>cz</a:t>
            </a:r>
            <a:r>
              <a:rPr lang="cs-CZ" sz="2000" dirty="0" smtClean="0">
                <a:hlinkClick r:id="rId4"/>
              </a:rPr>
              <a:t>/cz2/</a:t>
            </a:r>
            <a:r>
              <a:rPr lang="cs-CZ" sz="2000" dirty="0" err="1" smtClean="0">
                <a:hlinkClick r:id="rId4"/>
              </a:rPr>
              <a:t>resources</a:t>
            </a:r>
            <a:r>
              <a:rPr lang="cs-CZ" sz="2000" dirty="0" smtClean="0">
                <a:hlinkClick r:id="rId4"/>
              </a:rPr>
              <a:t>/ros_</a:t>
            </a:r>
            <a:r>
              <a:rPr lang="cs-CZ" sz="2000" dirty="0" err="1" smtClean="0">
                <a:hlinkClick r:id="rId4"/>
              </a:rPr>
              <a:t>chodes</a:t>
            </a:r>
            <a:r>
              <a:rPr lang="cs-CZ" sz="2000" dirty="0" smtClean="0">
                <a:hlinkClick r:id="rId4"/>
              </a:rPr>
              <a:t>/1999/05/otec_</a:t>
            </a:r>
            <a:r>
              <a:rPr lang="cs-CZ" sz="2000" dirty="0" err="1" smtClean="0">
                <a:hlinkClick r:id="rId4"/>
              </a:rPr>
              <a:t>polacek</a:t>
            </a:r>
            <a:endParaRPr lang="cs-CZ" sz="2000" dirty="0" smtClean="0"/>
          </a:p>
          <a:p>
            <a:pPr lvl="0">
              <a:buFont typeface="Wingdings" pitchFamily="2" charset="2"/>
              <a:buChar char="§"/>
            </a:pPr>
            <a:r>
              <a:rPr lang="cs-CZ" sz="2000" dirty="0" smtClean="0">
                <a:hlinkClick r:id="rId5"/>
              </a:rPr>
              <a:t>http://</a:t>
            </a:r>
            <a:r>
              <a:rPr lang="cs-CZ" sz="2000" dirty="0" smtClean="0">
                <a:hlinkClick r:id="rId5"/>
              </a:rPr>
              <a:t>ld.johanesville.net/polacek/citaty</a:t>
            </a:r>
            <a:endParaRPr lang="cs-CZ" sz="2000" dirty="0" smtClean="0"/>
          </a:p>
          <a:p>
            <a:pPr lvl="0">
              <a:buFont typeface="Wingdings" pitchFamily="2" charset="2"/>
              <a:buChar char="§"/>
            </a:pPr>
            <a:r>
              <a:rPr lang="cs-CZ" sz="2000" dirty="0" smtClean="0">
                <a:hlinkClick r:id="rId6"/>
              </a:rPr>
              <a:t>http://www.</a:t>
            </a:r>
            <a:r>
              <a:rPr lang="cs-CZ" sz="2000" dirty="0" err="1" smtClean="0">
                <a:hlinkClick r:id="rId6"/>
              </a:rPr>
              <a:t>ceskatelevize.cz</a:t>
            </a:r>
            <a:r>
              <a:rPr lang="cs-CZ" sz="2000" dirty="0" smtClean="0">
                <a:hlinkClick r:id="rId6"/>
              </a:rPr>
              <a:t>/porady/879377-bylo-</a:t>
            </a:r>
            <a:r>
              <a:rPr lang="cs-CZ" sz="2000" dirty="0" err="1" smtClean="0">
                <a:hlinkClick r:id="rId6"/>
              </a:rPr>
              <a:t>nas</a:t>
            </a:r>
            <a:r>
              <a:rPr lang="cs-CZ" sz="2000" dirty="0" smtClean="0">
                <a:hlinkClick r:id="rId6"/>
              </a:rPr>
              <a:t>-</a:t>
            </a:r>
            <a:r>
              <a:rPr lang="cs-CZ" sz="2000" dirty="0" err="1" smtClean="0">
                <a:hlinkClick r:id="rId6"/>
              </a:rPr>
              <a:t>pet</a:t>
            </a:r>
            <a:r>
              <a:rPr lang="cs-CZ" sz="2000" dirty="0" smtClean="0">
                <a:hlinkClick r:id="rId6"/>
              </a:rPr>
              <a:t>/bonus</a:t>
            </a:r>
            <a:r>
              <a:rPr lang="cs-CZ" sz="2000" dirty="0" smtClean="0">
                <a:hlinkClick r:id="rId6"/>
              </a:rPr>
              <a:t>/</a:t>
            </a:r>
            <a:endParaRPr lang="cs-CZ" sz="2000" dirty="0" smtClean="0"/>
          </a:p>
          <a:p>
            <a:pPr lvl="0">
              <a:buFont typeface="Wingdings" pitchFamily="2" charset="2"/>
              <a:buChar char="§"/>
            </a:pPr>
            <a:r>
              <a:rPr lang="cs-CZ" sz="2000" dirty="0" smtClean="0">
                <a:hlinkClick r:id="rId7"/>
              </a:rPr>
              <a:t>http://</a:t>
            </a:r>
            <a:r>
              <a:rPr lang="cs-CZ" sz="2000" dirty="0" smtClean="0">
                <a:hlinkClick r:id="rId7"/>
              </a:rPr>
              <a:t>www.spisovatele.</a:t>
            </a:r>
            <a:r>
              <a:rPr lang="cs-CZ" sz="2000" dirty="0" err="1" smtClean="0">
                <a:hlinkClick r:id="rId7"/>
              </a:rPr>
              <a:t>cz</a:t>
            </a:r>
            <a:r>
              <a:rPr lang="cs-CZ" sz="2000" dirty="0" smtClean="0">
                <a:hlinkClick r:id="rId7"/>
              </a:rPr>
              <a:t>/</a:t>
            </a:r>
            <a:r>
              <a:rPr lang="cs-CZ" sz="2000" dirty="0" err="1" smtClean="0">
                <a:hlinkClick r:id="rId7"/>
              </a:rPr>
              <a:t>karel</a:t>
            </a:r>
            <a:r>
              <a:rPr lang="cs-CZ" sz="2000" dirty="0" smtClean="0">
                <a:hlinkClick r:id="rId7"/>
              </a:rPr>
              <a:t>-</a:t>
            </a:r>
            <a:r>
              <a:rPr lang="cs-CZ" sz="2000" dirty="0" err="1" smtClean="0">
                <a:hlinkClick r:id="rId7"/>
              </a:rPr>
              <a:t>polacek</a:t>
            </a:r>
            <a:endParaRPr lang="cs-CZ" sz="2000" dirty="0" smtClean="0"/>
          </a:p>
          <a:p>
            <a:pPr lvl="0">
              <a:buFont typeface="Wingdings" pitchFamily="2" charset="2"/>
              <a:buChar char="§"/>
            </a:pPr>
            <a:r>
              <a:rPr lang="cs-CZ" sz="2000" dirty="0" smtClean="0">
                <a:hlinkClick r:id="rId8"/>
              </a:rPr>
              <a:t>http://</a:t>
            </a:r>
            <a:r>
              <a:rPr lang="cs-CZ" sz="2000" dirty="0" smtClean="0">
                <a:hlinkClick r:id="rId8"/>
              </a:rPr>
              <a:t>svet-literatury.wz.cz/autori/polacek.htm</a:t>
            </a:r>
            <a:endParaRPr lang="cs-CZ" sz="2000" dirty="0" smtClean="0"/>
          </a:p>
          <a:p>
            <a:pPr>
              <a:buFont typeface="Wingdings" pitchFamily="2" charset="2"/>
              <a:buChar char="§"/>
            </a:pPr>
            <a:r>
              <a:rPr lang="cs-CZ" sz="2000" dirty="0" smtClean="0">
                <a:hlinkClick r:id="rId9"/>
              </a:rPr>
              <a:t>http://</a:t>
            </a:r>
            <a:r>
              <a:rPr lang="cs-CZ" sz="2000" dirty="0" smtClean="0">
                <a:hlinkClick r:id="rId9"/>
              </a:rPr>
              <a:t>www.</a:t>
            </a:r>
            <a:r>
              <a:rPr lang="cs-CZ" sz="2000" dirty="0" err="1" smtClean="0">
                <a:hlinkClick r:id="rId9"/>
              </a:rPr>
              <a:t>nakladatelstvi</a:t>
            </a:r>
            <a:r>
              <a:rPr lang="cs-CZ" sz="2000" dirty="0" smtClean="0">
                <a:hlinkClick r:id="rId9"/>
              </a:rPr>
              <a:t>-</a:t>
            </a:r>
            <a:r>
              <a:rPr lang="cs-CZ" sz="2000" dirty="0" err="1" smtClean="0">
                <a:hlinkClick r:id="rId9"/>
              </a:rPr>
              <a:t>millennium.cz</a:t>
            </a:r>
            <a:r>
              <a:rPr lang="cs-CZ" sz="2000" dirty="0" smtClean="0">
                <a:hlinkClick r:id="rId9"/>
              </a:rPr>
              <a:t>/</a:t>
            </a:r>
            <a:r>
              <a:rPr lang="cs-CZ" sz="2000" dirty="0" err="1" smtClean="0">
                <a:hlinkClick r:id="rId9"/>
              </a:rPr>
              <a:t>udalosti</a:t>
            </a:r>
            <a:r>
              <a:rPr lang="cs-CZ" sz="2000" dirty="0" smtClean="0">
                <a:hlinkClick r:id="rId9"/>
              </a:rPr>
              <a:t>-a-</a:t>
            </a:r>
            <a:r>
              <a:rPr lang="cs-CZ" sz="2000" dirty="0" err="1" smtClean="0">
                <a:hlinkClick r:id="rId9"/>
              </a:rPr>
              <a:t>vyroci</a:t>
            </a:r>
            <a:r>
              <a:rPr lang="cs-CZ" sz="2000" dirty="0" smtClean="0">
                <a:hlinkClick r:id="rId9"/>
              </a:rPr>
              <a:t>/21-leden-v-</a:t>
            </a:r>
            <a:r>
              <a:rPr lang="cs-CZ" sz="2000" dirty="0" err="1" smtClean="0">
                <a:hlinkClick r:id="rId9"/>
              </a:rPr>
              <a:t>literature</a:t>
            </a:r>
            <a:r>
              <a:rPr lang="cs-CZ" sz="2000" dirty="0" smtClean="0">
                <a:hlinkClick r:id="rId9"/>
              </a:rPr>
              <a:t>-21-1-1945-</a:t>
            </a:r>
            <a:r>
              <a:rPr lang="cs-CZ" sz="2000" dirty="0" err="1" smtClean="0">
                <a:hlinkClick r:id="rId9"/>
              </a:rPr>
              <a:t>zemrel</a:t>
            </a:r>
            <a:r>
              <a:rPr lang="cs-CZ" sz="2000" dirty="0" smtClean="0">
                <a:hlinkClick r:id="rId9"/>
              </a:rPr>
              <a:t>-</a:t>
            </a:r>
            <a:r>
              <a:rPr lang="cs-CZ" sz="2000" dirty="0" err="1" smtClean="0">
                <a:hlinkClick r:id="rId9"/>
              </a:rPr>
              <a:t>karel</a:t>
            </a:r>
            <a:r>
              <a:rPr lang="cs-CZ" sz="2000" dirty="0" smtClean="0">
                <a:hlinkClick r:id="rId9"/>
              </a:rPr>
              <a:t>-</a:t>
            </a:r>
            <a:r>
              <a:rPr lang="cs-CZ" sz="2000" dirty="0" err="1" smtClean="0">
                <a:hlinkClick r:id="rId9"/>
              </a:rPr>
              <a:t>polacek.htm</a:t>
            </a:r>
            <a:endParaRPr lang="cs-CZ" sz="2000" dirty="0" smtClean="0"/>
          </a:p>
          <a:p>
            <a:pPr>
              <a:buFont typeface="Wingdings" pitchFamily="2" charset="2"/>
              <a:buChar char="§"/>
            </a:pPr>
            <a:r>
              <a:rPr lang="cs-CZ" sz="2000" dirty="0" smtClean="0"/>
              <a:t>Archiv autorky.</a:t>
            </a:r>
          </a:p>
          <a:p>
            <a:pPr>
              <a:buNone/>
            </a:pPr>
            <a:endParaRPr lang="cs-CZ" sz="2000" dirty="0" smtClean="0"/>
          </a:p>
          <a:p>
            <a:pPr lvl="0">
              <a:buFont typeface="Wingdings" pitchFamily="2" charset="2"/>
              <a:buChar char="§"/>
            </a:pPr>
            <a:endParaRPr lang="cs-CZ" sz="2000" dirty="0" smtClean="0"/>
          </a:p>
          <a:p>
            <a:pPr lvl="0">
              <a:buFont typeface="Wingdings" pitchFamily="2" charset="2"/>
              <a:buChar char="§"/>
            </a:pPr>
            <a:endParaRPr lang="cs-CZ" sz="2000" dirty="0" smtClean="0"/>
          </a:p>
          <a:p>
            <a:pPr lvl="0">
              <a:buFont typeface="Wingdings" pitchFamily="2" charset="2"/>
              <a:buChar char="§"/>
            </a:pPr>
            <a:endParaRPr lang="cs-CZ" sz="2000" dirty="0" smtClean="0"/>
          </a:p>
          <a:p>
            <a:pPr lvl="0">
              <a:buFont typeface="Wingdings" pitchFamily="2" charset="2"/>
              <a:buChar char="§"/>
            </a:pPr>
            <a:endParaRPr lang="cs-CZ" sz="2000" dirty="0" smtClean="0"/>
          </a:p>
          <a:p>
            <a:pPr lvl="0">
              <a:buNone/>
            </a:pPr>
            <a:endParaRPr lang="cs-CZ" sz="2000" dirty="0" smtClean="0"/>
          </a:p>
          <a:p>
            <a:pPr lvl="0">
              <a:buFont typeface="Wingdings" pitchFamily="2" charset="2"/>
              <a:buChar char="§"/>
            </a:pPr>
            <a:endParaRPr lang="cs-CZ" sz="2000" dirty="0" smtClean="0"/>
          </a:p>
          <a:p>
            <a:pPr lvl="0">
              <a:buFont typeface="Wingdings" pitchFamily="2" charset="2"/>
              <a:buChar char="§"/>
            </a:pPr>
            <a:endParaRPr lang="cs-CZ" sz="2000" dirty="0" smtClean="0">
              <a:solidFill>
                <a:prstClr val="black"/>
              </a:solidFill>
            </a:endParaRPr>
          </a:p>
          <a:p>
            <a:pPr>
              <a:buNone/>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lvl="0">
              <a:buNone/>
            </a:pPr>
            <a:endParaRPr lang="cs-CZ" sz="2000" dirty="0" smtClean="0">
              <a:solidFill>
                <a:prstClr val="black"/>
              </a:solidFill>
            </a:endParaRPr>
          </a:p>
          <a:p>
            <a:pPr>
              <a:buFont typeface="Courier New" pitchFamily="49" charset="0"/>
              <a:buChar char="o"/>
            </a:pPr>
            <a:endParaRPr lang="cs-CZ" sz="2000" dirty="0" smtClean="0"/>
          </a:p>
          <a:p>
            <a:pPr>
              <a:buFont typeface="Courier New" pitchFamily="49" charset="0"/>
              <a:buChar char="o"/>
            </a:pPr>
            <a:endParaRPr lang="cs-CZ" sz="2000" dirty="0"/>
          </a:p>
        </p:txBody>
      </p:sp>
    </p:spTree>
  </p:cSld>
  <p:clrMapOvr>
    <a:masterClrMapping/>
  </p:clrMapOvr>
  <p:transition spd="slow">
    <p:cut/>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title"/>
          </p:nvPr>
        </p:nvSpPr>
        <p:spPr>
          <a:xfrm>
            <a:off x="357158" y="142852"/>
            <a:ext cx="3357586" cy="714380"/>
          </a:xfrm>
          <a:ln w="0">
            <a:noFill/>
          </a:ln>
        </p:spPr>
        <p:txBody>
          <a:bodyPr>
            <a:normAutofit/>
          </a:bodyPr>
          <a:lstStyle/>
          <a:p>
            <a:pPr algn="l"/>
            <a:r>
              <a:rPr lang="cs-CZ" sz="3600" b="1" dirty="0" smtClean="0">
                <a:effectLst>
                  <a:outerShdw blurRad="38100" dist="38100" dir="2700000" algn="tl">
                    <a:srgbClr val="000000">
                      <a:alpha val="43137"/>
                    </a:srgbClr>
                  </a:outerShdw>
                </a:effectLst>
                <a:latin typeface="Monotype Corsiva" pitchFamily="66" charset="0"/>
              </a:rPr>
              <a:t>Obrazový materiál</a:t>
            </a:r>
            <a:endParaRPr lang="cs-CZ" sz="3600" b="1" dirty="0">
              <a:effectLst>
                <a:outerShdw blurRad="38100" dist="38100" dir="2700000" algn="tl">
                  <a:srgbClr val="000000">
                    <a:alpha val="43137"/>
                  </a:srgbClr>
                </a:outerShdw>
              </a:effectLst>
              <a:latin typeface="Monotype Corsiva" pitchFamily="66" charset="0"/>
            </a:endParaRPr>
          </a:p>
        </p:txBody>
      </p:sp>
      <p:sp>
        <p:nvSpPr>
          <p:cNvPr id="6" name="Zástupný symbol pro obsah 5"/>
          <p:cNvSpPr>
            <a:spLocks noGrp="1"/>
          </p:cNvSpPr>
          <p:nvPr>
            <p:ph idx="1"/>
          </p:nvPr>
        </p:nvSpPr>
        <p:spPr>
          <a:xfrm>
            <a:off x="285720" y="857208"/>
            <a:ext cx="8643998" cy="4500618"/>
          </a:xfrm>
          <a:ln w="25400">
            <a:solidFill>
              <a:schemeClr val="tx1"/>
            </a:solidFill>
          </a:ln>
        </p:spPr>
        <p:txBody>
          <a:bodyPr>
            <a:normAutofit/>
          </a:bodyPr>
          <a:lstStyle/>
          <a:p>
            <a:pPr>
              <a:buNone/>
            </a:pPr>
            <a:endParaRPr lang="cs-CZ" sz="2000" dirty="0" smtClean="0"/>
          </a:p>
          <a:p>
            <a:pPr>
              <a:buFont typeface="Wingdings" pitchFamily="2" charset="2"/>
              <a:buChar char="§"/>
            </a:pPr>
            <a:r>
              <a:rPr lang="cs-CZ" sz="2000" dirty="0" smtClean="0">
                <a:hlinkClick r:id="rId2"/>
              </a:rPr>
              <a:t>http://commons.wikimedia.org/wiki/File:Konzentrazionslager.png</a:t>
            </a:r>
            <a:r>
              <a:rPr lang="cs-CZ" sz="2000" dirty="0" smtClean="0"/>
              <a:t> (snímek 7 a 8</a:t>
            </a:r>
            <a:r>
              <a:rPr lang="cs-CZ" sz="2000" dirty="0" smtClean="0"/>
              <a:t>)</a:t>
            </a:r>
          </a:p>
          <a:p>
            <a:pPr>
              <a:buFont typeface="Wingdings" pitchFamily="2" charset="2"/>
              <a:buChar char="§"/>
            </a:pPr>
            <a:r>
              <a:rPr lang="cs-CZ" sz="2000" dirty="0" smtClean="0">
                <a:hlinkClick r:id="rId3"/>
              </a:rPr>
              <a:t>http://</a:t>
            </a:r>
            <a:r>
              <a:rPr lang="cs-CZ" sz="2000" dirty="0" smtClean="0">
                <a:hlinkClick r:id="rId3"/>
              </a:rPr>
              <a:t>commons.wikimedia.org/wiki/File:Bylo_nas_pet_Rychnov_nad_Kneznou_2011.JPG</a:t>
            </a:r>
            <a:r>
              <a:rPr lang="cs-CZ" sz="2000" dirty="0" smtClean="0"/>
              <a:t>  (sousoší Bylo nás pět z Rychnova nad Kněžnou, snímek 21)</a:t>
            </a:r>
          </a:p>
          <a:p>
            <a:pPr>
              <a:buFont typeface="Wingdings" pitchFamily="2" charset="2"/>
              <a:buChar char="§"/>
            </a:pPr>
            <a:r>
              <a:rPr lang="cs-CZ" sz="2000" dirty="0" smtClean="0">
                <a:hlinkClick r:id="rId4"/>
              </a:rPr>
              <a:t>http://</a:t>
            </a:r>
            <a:r>
              <a:rPr lang="cs-CZ" sz="2000" dirty="0" smtClean="0">
                <a:hlinkClick r:id="rId4"/>
              </a:rPr>
              <a:t>commons.wikimedia.org/wiki/File:Bust_of_Karel_Pol%C3%A1%C4%8Dek.jpg</a:t>
            </a:r>
            <a:r>
              <a:rPr lang="cs-CZ" sz="2000" dirty="0" smtClean="0"/>
              <a:t>  (busta KP, snímek 21)</a:t>
            </a:r>
          </a:p>
          <a:p>
            <a:pPr>
              <a:buFont typeface="Wingdings" pitchFamily="2" charset="2"/>
              <a:buChar char="§"/>
            </a:pPr>
            <a:r>
              <a:rPr lang="cs-CZ" sz="2000" dirty="0" smtClean="0">
                <a:hlinkClick r:id="rId5"/>
              </a:rPr>
              <a:t>http://</a:t>
            </a:r>
            <a:r>
              <a:rPr lang="cs-CZ" sz="2000" dirty="0" smtClean="0">
                <a:hlinkClick r:id="rId5"/>
              </a:rPr>
              <a:t>commons.wikimedia.org/wiki/File:Karel_polacek_1892_1945.jpg</a:t>
            </a:r>
            <a:r>
              <a:rPr lang="cs-CZ" sz="2000" dirty="0" smtClean="0"/>
              <a:t> (pamětní deska, snímek 21)</a:t>
            </a:r>
          </a:p>
          <a:p>
            <a:pPr algn="just">
              <a:buFont typeface="Wingdings" pitchFamily="2" charset="2"/>
              <a:buChar char="§"/>
            </a:pPr>
            <a:r>
              <a:rPr lang="cs-CZ" sz="2000" dirty="0" smtClean="0"/>
              <a:t>Klipart </a:t>
            </a:r>
            <a:r>
              <a:rPr lang="cs-CZ" sz="2000" dirty="0" smtClean="0"/>
              <a:t>(obrázky jsou součástí volně dostupné galerie Microsoft Office dostupné na adrese </a:t>
            </a:r>
            <a:r>
              <a:rPr lang="cs-CZ" sz="2000" u="sng" dirty="0" smtClean="0">
                <a:hlinkClick r:id="rId6"/>
              </a:rPr>
              <a:t>www.office.</a:t>
            </a:r>
            <a:r>
              <a:rPr lang="cs-CZ" sz="2000" u="sng" dirty="0" err="1" smtClean="0">
                <a:hlinkClick r:id="rId6"/>
              </a:rPr>
              <a:t>microsoft.com</a:t>
            </a:r>
            <a:r>
              <a:rPr lang="cs-CZ" sz="2000" dirty="0" smtClean="0"/>
              <a:t>)</a:t>
            </a:r>
          </a:p>
          <a:p>
            <a:pPr algn="just">
              <a:buFont typeface="Wingdings" pitchFamily="2" charset="2"/>
              <a:buChar char="§"/>
            </a:pPr>
            <a:r>
              <a:rPr lang="cs-CZ" sz="2000" dirty="0" smtClean="0"/>
              <a:t> Archiv autorky (pozadí).</a:t>
            </a:r>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Font typeface="Wingdings" pitchFamily="2" charset="2"/>
              <a:buChar char="§"/>
            </a:pPr>
            <a:endParaRPr lang="cs-CZ" sz="2000" dirty="0" smtClean="0"/>
          </a:p>
          <a:p>
            <a:pPr>
              <a:buNone/>
            </a:pPr>
            <a:endParaRPr lang="cs-CZ" sz="2000" dirty="0"/>
          </a:p>
        </p:txBody>
      </p:sp>
    </p:spTree>
  </p:cSld>
  <p:clrMapOvr>
    <a:masterClrMapping/>
  </p:clrMapOvr>
  <p:transition spd="slow">
    <p:cut/>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2142</TotalTime>
  <Words>2091</Words>
  <Application>Microsoft Office PowerPoint</Application>
  <PresentationFormat>Předvádění na obrazovce (4:3)</PresentationFormat>
  <Paragraphs>261</Paragraphs>
  <Slides>31</Slides>
  <Notes>0</Notes>
  <HiddenSlides>0</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Motiv sady Office</vt:lpstr>
      <vt:lpstr>Snímek 1</vt:lpstr>
      <vt:lpstr>Snímek 2</vt:lpstr>
      <vt:lpstr>1892 - 1945</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Osud Karla Poláčka</vt:lpstr>
      <vt:lpstr>Osud Karla Poláčka</vt:lpstr>
      <vt:lpstr>Snímek 23</vt:lpstr>
      <vt:lpstr>Snímek 24</vt:lpstr>
      <vt:lpstr>Snímek 25</vt:lpstr>
      <vt:lpstr>Snímek 26</vt:lpstr>
      <vt:lpstr>Snímek 27</vt:lpstr>
      <vt:lpstr>Obrazový materiál</vt:lpstr>
      <vt:lpstr>Snímek 29</vt:lpstr>
      <vt:lpstr>Použitá literatura a zdroje</vt:lpstr>
      <vt:lpstr>Obrazový materiál</vt:lpstr>
    </vt:vector>
  </TitlesOfParts>
  <Company>Acer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Karel Poláček</dc:title>
  <dc:subject>DUM 24</dc:subject>
  <dc:creator>LN</dc:creator>
  <cp:lastModifiedBy>Alice</cp:lastModifiedBy>
  <cp:revision>187</cp:revision>
  <dcterms:created xsi:type="dcterms:W3CDTF">2014-01-19T07:36:07Z</dcterms:created>
  <dcterms:modified xsi:type="dcterms:W3CDTF">2014-03-23T10:11:10Z</dcterms:modified>
</cp:coreProperties>
</file>