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63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9" autoAdjust="0"/>
    <p:restoredTop sz="90929"/>
  </p:normalViewPr>
  <p:slideViewPr>
    <p:cSldViewPr>
      <p:cViewPr varScale="1">
        <p:scale>
          <a:sx n="99" d="100"/>
          <a:sy n="99" d="100"/>
        </p:scale>
        <p:origin x="-44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D772F5-24E8-42D7-A224-5E7978927F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2AE858-E5A5-481C-A4A7-575A00464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4FEED1-4B12-4877-AD24-5A56B3B459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729E9E-29F2-4C52-B05C-5494B5737F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31A22D-21AE-424E-A18C-FD9EA6C689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2C6D5B-A3C2-4F1F-8BB6-9D6BBD4374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F872EA-8849-4395-9E8C-DA15B5BF11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B7E6E1-46DD-476E-95D5-30217E1DCF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4923F6-747E-42D8-8FC0-9093FFCA7C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6F269D-FB2F-463C-B9BF-7E437E4C75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017B8-B9C7-42DF-BEC0-8A447BE064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327FA6F-6F43-4948-96EF-3148F1A9E4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7CED89E-2E79-4999-A336-25DCF479E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608FED2-77D7-443F-AC90-221D207DDC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FEBB0D8-795C-412C-A186-FDFAC661C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AAD176C-F7A9-44B4-A98E-84CB0A4F21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66B15AB-684F-474D-941D-43AC8253F0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641528B-D840-4C09-9022-CDE670078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D3B9BF7-952C-499A-9448-4193823C1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F5805B5-3901-4A70-A0C6-6D66F1E65C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D09B389-7810-4984-9207-8CC5D219B0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45E068C-494E-443A-AB55-CFC562BBB7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pitchFamily="18" charset="0"/>
              </a:defRPr>
            </a:lvl1pPr>
          </a:lstStyle>
          <a:p>
            <a:pPr>
              <a:defRPr/>
            </a:pPr>
            <a:fld id="{008ABE44-76B4-4284-BBA3-2B3BE6204A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1BE0066B-FEE4-435E-94A3-6941D35FC2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altLang="cs-CZ" smtClean="0"/>
              <a:t>   </a:t>
            </a:r>
            <a:r>
              <a:rPr lang="cs-CZ" altLang="cs-CZ" sz="200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Předmět:		Finanční gramotnost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Tematický okruh: 	Finanční gramotnost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Název materiálu: 	Finance a podnik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Číslo materiálu:	VY_62_Finanční gramotnost_1.A_FG_06/20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altLang="cs-CZ" sz="2000" smtClean="0"/>
          </a:p>
          <a:p>
            <a:pPr marL="0" indent="0" eaLnBrk="1" hangingPunct="1">
              <a:buFontTx/>
              <a:buNone/>
            </a:pPr>
            <a:r>
              <a:rPr lang="cs-CZ" altLang="cs-CZ" sz="2000" smtClean="0"/>
              <a:t>		Všechny neocitované myšlenky patří autorovi.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Anotace: 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Téma finance a podnik se zabývá nejobvyklejšími způsoby financování podniku a zacházení s podnikovými financemi. Určeno žákům středních škol,</a:t>
            </a:r>
            <a:br>
              <a:rPr lang="cs-CZ" smtClean="0"/>
            </a:br>
            <a:r>
              <a:rPr lang="cs-CZ" smtClean="0"/>
              <a:t>věková kategorie 15 – 18 let.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620713"/>
            <a:ext cx="7772400" cy="1008062"/>
          </a:xfrm>
        </p:spPr>
        <p:txBody>
          <a:bodyPr/>
          <a:lstStyle/>
          <a:p>
            <a:pPr eaLnBrk="1" hangingPunct="1"/>
            <a:r>
              <a:rPr lang="cs-CZ" altLang="cs-CZ" sz="5400" b="1" smtClean="0"/>
              <a:t>Finance a podnik</a:t>
            </a:r>
            <a:r>
              <a:rPr lang="cs-CZ" altLang="cs-CZ" smtClean="0"/>
              <a:t>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2133600"/>
            <a:ext cx="8640762" cy="2808288"/>
          </a:xfrm>
        </p:spPr>
        <p:txBody>
          <a:bodyPr/>
          <a:lstStyle/>
          <a:p>
            <a:pPr eaLnBrk="1" hangingPunct="1"/>
            <a:r>
              <a:rPr lang="cs-CZ" altLang="cs-CZ" smtClean="0"/>
              <a:t>Známe </a:t>
            </a:r>
            <a:r>
              <a:rPr lang="cs-CZ" altLang="cs-CZ" b="1" smtClean="0"/>
              <a:t>finance veřejné</a:t>
            </a:r>
            <a:r>
              <a:rPr lang="cs-CZ" altLang="cs-CZ" smtClean="0"/>
              <a:t>,</a:t>
            </a:r>
            <a:br>
              <a:rPr lang="cs-CZ" altLang="cs-CZ" smtClean="0"/>
            </a:br>
            <a:r>
              <a:rPr lang="cs-CZ" altLang="cs-CZ" smtClean="0"/>
              <a:t>(státních institucí, místních úřadů, ústřední fondy), </a:t>
            </a:r>
            <a:r>
              <a:rPr lang="cs-CZ" altLang="cs-CZ" b="1" smtClean="0"/>
              <a:t>soukromé finance</a:t>
            </a:r>
            <a:r>
              <a:rPr lang="cs-CZ" altLang="cs-CZ" smtClean="0"/>
              <a:t> (firem, bank, pojišťoven)</a:t>
            </a:r>
            <a:br>
              <a:rPr lang="cs-CZ" altLang="cs-CZ" smtClean="0"/>
            </a:br>
            <a:r>
              <a:rPr lang="cs-CZ" altLang="cs-CZ" smtClean="0"/>
              <a:t>a </a:t>
            </a:r>
            <a:r>
              <a:rPr lang="cs-CZ" altLang="cs-CZ" b="1" smtClean="0"/>
              <a:t>domácností</a:t>
            </a:r>
            <a:r>
              <a:rPr lang="cs-CZ" altLang="cs-CZ" smtClean="0"/>
              <a:t> (úspory, pojištění, cenné papíry).</a:t>
            </a:r>
          </a:p>
        </p:txBody>
      </p:sp>
      <p:pic>
        <p:nvPicPr>
          <p:cNvPr id="16388" name="Picture 5" descr="C:\Users\user\AppData\Local\Microsoft\Windows\Temporary Internet Files\Content.IE5\EBHSGQYW\MC9004419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1688" y="4437063"/>
            <a:ext cx="2460625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b="1" smtClean="0"/>
              <a:t>Finance a peníze</a:t>
            </a:r>
            <a:br>
              <a:rPr lang="cs-CZ" altLang="cs-CZ" b="1" smtClean="0"/>
            </a:br>
            <a:r>
              <a:rPr lang="cs-CZ" altLang="cs-CZ" b="1" smtClean="0"/>
              <a:t>v podnikatelské sféře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Vyjadřuje finanční vztahy (nároky, pohledávky a závazky) a peněžní vztahy (toky peněz uvnitř podniku). </a:t>
            </a:r>
          </a:p>
          <a:p>
            <a:pPr eaLnBrk="1" hangingPunct="1"/>
            <a:endParaRPr lang="cs-CZ" altLang="cs-CZ" smtClean="0"/>
          </a:p>
          <a:p>
            <a:pPr eaLnBrk="1" hangingPunct="1"/>
            <a:r>
              <a:rPr lang="cs-CZ" altLang="cs-CZ" smtClean="0"/>
              <a:t>Finanční řízení podniku je hlavní činnost při jeho vedení, zajišťuje </a:t>
            </a:r>
            <a:r>
              <a:rPr lang="cs-CZ" altLang="cs-CZ" b="1" smtClean="0"/>
              <a:t>stabilitu</a:t>
            </a:r>
            <a:r>
              <a:rPr lang="cs-CZ" altLang="cs-CZ" smtClean="0"/>
              <a:t> podniku = podnik je </a:t>
            </a:r>
            <a:r>
              <a:rPr lang="cs-CZ" altLang="cs-CZ" b="1" smtClean="0"/>
              <a:t>výnosný (rentabilní).</a:t>
            </a:r>
            <a:r>
              <a:rPr lang="cs-CZ" altLang="cs-CZ" smtClean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306513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Peníze a finance</a:t>
            </a:r>
            <a:br>
              <a:rPr lang="cs-CZ" altLang="cs-CZ" b="1" smtClean="0"/>
            </a:br>
            <a:r>
              <a:rPr lang="cs-CZ" altLang="cs-CZ" b="1" smtClean="0"/>
              <a:t>nejsou totožné pojmy.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2349500"/>
            <a:ext cx="7772400" cy="3746500"/>
          </a:xfrm>
        </p:spPr>
        <p:txBody>
          <a:bodyPr/>
          <a:lstStyle/>
          <a:p>
            <a:pPr eaLnBrk="1" hangingPunct="1"/>
            <a:r>
              <a:rPr lang="cs-CZ" altLang="cs-CZ" smtClean="0"/>
              <a:t>Peníze vyjadřují hodnotu (zboží, práce)</a:t>
            </a:r>
          </a:p>
          <a:p>
            <a:pPr eaLnBrk="1" hangingPunct="1"/>
            <a:r>
              <a:rPr lang="cs-CZ" altLang="cs-CZ" smtClean="0"/>
              <a:t>Finance toky částek (úvěry, dluhy, pohledávky a jsou nástrojem finančního plánování)</a:t>
            </a:r>
          </a:p>
        </p:txBody>
      </p:sp>
      <p:pic>
        <p:nvPicPr>
          <p:cNvPr id="18436" name="Picture 5" descr="C:\Users\user\AppData\Local\Microsoft\Windows\Temporary Internet Files\Content.IE5\1KD4P4G4\MC90044200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0400" y="385445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42900" y="609600"/>
            <a:ext cx="8458200" cy="1143000"/>
          </a:xfrm>
        </p:spPr>
        <p:txBody>
          <a:bodyPr/>
          <a:lstStyle/>
          <a:p>
            <a:pPr eaLnBrk="1" hangingPunct="1"/>
            <a:r>
              <a:rPr lang="cs-CZ" altLang="cs-CZ" smtClean="0"/>
              <a:t>Finanční situace a stabilita podniku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471988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800" dirty="0" smtClean="0"/>
              <a:t>hodnocení úrovně hospodaření podniku, posuzování míry úspěšnosti finančního řízení. 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800" b="1" dirty="0" smtClean="0"/>
              <a:t>Úspěšnost podniku hodnotí tyto ukazatele: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cs-CZ" altLang="cs-CZ" sz="2800" dirty="0" smtClean="0"/>
              <a:t>-  Množství disponibilních financí („solventnost“)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altLang="cs-CZ" sz="2800" dirty="0" smtClean="0"/>
              <a:t>Stupeň zadluženosti podniku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altLang="cs-CZ" sz="2800" dirty="0" smtClean="0"/>
              <a:t>Kvalifikované plánování toku peněz (controlling)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altLang="cs-CZ" sz="2800" dirty="0" smtClean="0"/>
              <a:t>Likvidita podniku (angl. </a:t>
            </a:r>
            <a:r>
              <a:rPr lang="cs-CZ" altLang="cs-CZ" sz="2800" dirty="0" err="1" smtClean="0"/>
              <a:t>liquid</a:t>
            </a:r>
            <a:r>
              <a:rPr lang="cs-CZ" altLang="cs-CZ" sz="2800" dirty="0" smtClean="0"/>
              <a:t>/tekutý) = schopnost hradit závazky (oběžné prostředky jsou likvidní, dlouhodobý majetek špatně likvidní)</a:t>
            </a:r>
          </a:p>
          <a:p>
            <a:pPr eaLnBrk="1" hangingPunct="1">
              <a:lnSpc>
                <a:spcPct val="90000"/>
              </a:lnSpc>
              <a:buFontTx/>
              <a:buChar char="-"/>
              <a:defRPr/>
            </a:pPr>
            <a:r>
              <a:rPr lang="cs-CZ" altLang="cs-CZ" sz="2800" dirty="0" smtClean="0"/>
              <a:t>Schopnost dosahovat výnosnost – rentabilita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Tok peněz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8207375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altLang="cs-CZ" sz="2800" smtClean="0"/>
              <a:t>= „přelévání peněz“ v rámci podniku,</a:t>
            </a:r>
            <a:br>
              <a:rPr lang="cs-CZ" altLang="cs-CZ" sz="2800" smtClean="0"/>
            </a:br>
            <a:r>
              <a:rPr lang="cs-CZ" altLang="cs-CZ" sz="2800" smtClean="0"/>
              <a:t>tj. </a:t>
            </a:r>
            <a:r>
              <a:rPr lang="cs-CZ" altLang="cs-CZ" sz="2800" b="1" smtClean="0"/>
              <a:t>příjmy a</a:t>
            </a:r>
            <a:r>
              <a:rPr lang="cs-CZ" altLang="cs-CZ" sz="2800" smtClean="0"/>
              <a:t> </a:t>
            </a:r>
            <a:r>
              <a:rPr lang="cs-CZ" altLang="cs-CZ" sz="2800" b="1" smtClean="0"/>
              <a:t>(výdaje) náklady</a:t>
            </a:r>
          </a:p>
          <a:p>
            <a:pPr eaLnBrk="1" hangingPunct="1">
              <a:buFontTx/>
              <a:buNone/>
            </a:pPr>
            <a:r>
              <a:rPr lang="cs-CZ" altLang="cs-CZ" sz="2800" b="1" smtClean="0"/>
              <a:t>Odliv finančních prostředků je v: </a:t>
            </a:r>
          </a:p>
          <a:p>
            <a:pPr eaLnBrk="1" hangingPunct="1">
              <a:buFontTx/>
              <a:buChar char="-"/>
            </a:pPr>
            <a:r>
              <a:rPr lang="cs-CZ" altLang="cs-CZ" sz="2800" smtClean="0"/>
              <a:t>Opotřebení – spojeno s výdaji na opravu a údržbu</a:t>
            </a:r>
          </a:p>
          <a:p>
            <a:pPr eaLnBrk="1" hangingPunct="1">
              <a:buFontTx/>
              <a:buChar char="-"/>
            </a:pPr>
            <a:r>
              <a:rPr lang="cs-CZ" altLang="cs-CZ" sz="2800" smtClean="0"/>
              <a:t>Mzdové náklady</a:t>
            </a:r>
          </a:p>
          <a:p>
            <a:pPr eaLnBrk="1" hangingPunct="1">
              <a:buFontTx/>
              <a:buChar char="-"/>
            </a:pPr>
            <a:r>
              <a:rPr lang="cs-CZ" altLang="cs-CZ" sz="2800" smtClean="0"/>
              <a:t>Nákup surovin a materiálu pro výrobu</a:t>
            </a:r>
          </a:p>
          <a:p>
            <a:pPr eaLnBrk="1" hangingPunct="1">
              <a:buFontTx/>
              <a:buChar char="-"/>
            </a:pPr>
            <a:r>
              <a:rPr lang="cs-CZ" altLang="cs-CZ" sz="2800" smtClean="0"/>
              <a:t>Provozní režie (tj. </a:t>
            </a:r>
            <a:r>
              <a:rPr lang="cs-CZ" altLang="cs-CZ" sz="2800" b="1" smtClean="0"/>
              <a:t>i fixní náklady</a:t>
            </a:r>
            <a:r>
              <a:rPr lang="cs-CZ" altLang="cs-CZ" sz="2800" smtClean="0"/>
              <a:t> při zastavení výroby)</a:t>
            </a:r>
          </a:p>
        </p:txBody>
      </p:sp>
      <p:pic>
        <p:nvPicPr>
          <p:cNvPr id="20484" name="Picture 4" descr="C:\Users\user\AppData\Local\Microsoft\Windows\Temporary Internet Files\Content.IE5\AY97A27L\MC9003832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732588" y="819150"/>
            <a:ext cx="1871662" cy="255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533400"/>
            <a:ext cx="7772400" cy="663575"/>
          </a:xfrm>
        </p:spPr>
        <p:txBody>
          <a:bodyPr/>
          <a:lstStyle/>
          <a:p>
            <a:pPr algn="l" eaLnBrk="1" hangingPunct="1"/>
            <a:r>
              <a:rPr lang="cs-CZ" altLang="cs-CZ" sz="2800" b="1" smtClean="0"/>
              <a:t>Příliv finančních prostředků</a:t>
            </a:r>
            <a:r>
              <a:rPr lang="cs-CZ" altLang="cs-CZ" smtClean="0"/>
              <a:t>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09600" y="1371600"/>
            <a:ext cx="8139113" cy="49371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  <a:tabLst>
                <a:tab pos="3319463" algn="l"/>
              </a:tabLst>
            </a:pPr>
            <a:r>
              <a:rPr lang="cs-CZ" altLang="cs-CZ" smtClean="0"/>
              <a:t>Nejčastěji příliv hotovostních a bezhotovostních peněz v účetnictví:	</a:t>
            </a:r>
            <a:r>
              <a:rPr lang="cs-CZ" altLang="cs-CZ" b="1" smtClean="0"/>
              <a:t>tržby</a:t>
            </a:r>
          </a:p>
          <a:p>
            <a:pPr algn="l" eaLnBrk="1" hangingPunct="1">
              <a:lnSpc>
                <a:spcPct val="150000"/>
              </a:lnSpc>
              <a:tabLst>
                <a:tab pos="3319463" algn="l"/>
              </a:tabLst>
            </a:pPr>
            <a:r>
              <a:rPr lang="cs-CZ" altLang="cs-CZ" smtClean="0"/>
              <a:t>Příliv financí:	</a:t>
            </a:r>
            <a:r>
              <a:rPr lang="cs-CZ" altLang="cs-CZ" b="1" smtClean="0"/>
              <a:t>výnosy</a:t>
            </a:r>
          </a:p>
          <a:p>
            <a:pPr algn="l" eaLnBrk="1" hangingPunct="1">
              <a:lnSpc>
                <a:spcPct val="150000"/>
              </a:lnSpc>
              <a:tabLst>
                <a:tab pos="3319463" algn="l"/>
              </a:tabLst>
            </a:pPr>
            <a:r>
              <a:rPr lang="cs-CZ" altLang="cs-CZ" smtClean="0"/>
              <a:t>Příliv peněz:	</a:t>
            </a:r>
            <a:r>
              <a:rPr lang="cs-CZ" altLang="cs-CZ" b="1" smtClean="0"/>
              <a:t>příjmy</a:t>
            </a:r>
          </a:p>
          <a:p>
            <a:pPr algn="l" eaLnBrk="1" hangingPunct="1">
              <a:lnSpc>
                <a:spcPct val="150000"/>
              </a:lnSpc>
              <a:tabLst>
                <a:tab pos="3319463" algn="l"/>
              </a:tabLst>
            </a:pPr>
            <a:r>
              <a:rPr lang="cs-CZ" altLang="cs-CZ" sz="2600" smtClean="0"/>
              <a:t>(rozdíl mezi výnosy a příjmy jsou neuhrazené pohledávky)</a:t>
            </a:r>
          </a:p>
          <a:p>
            <a:pPr eaLnBrk="1" hangingPunct="1">
              <a:lnSpc>
                <a:spcPct val="150000"/>
              </a:lnSpc>
              <a:tabLst>
                <a:tab pos="3319463" algn="l"/>
              </a:tabLst>
            </a:pPr>
            <a:r>
              <a:rPr lang="cs-CZ" altLang="cs-CZ" smtClean="0"/>
              <a:t>! Peněžní tok je nutné neustále řídit !</a:t>
            </a:r>
          </a:p>
        </p:txBody>
      </p:sp>
      <p:pic>
        <p:nvPicPr>
          <p:cNvPr id="21508" name="Picture 4" descr="C:\Users\user\AppData\Local\Microsoft\Windows\Temporary Internet Files\Content.IE5\1KD4P4G4\MC9003610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73738" y="2205038"/>
            <a:ext cx="2543175" cy="254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Nástrojem pro zjišťování přílivu a odlivu finančních je účetnictví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Char char="-"/>
            </a:pPr>
            <a:r>
              <a:rPr lang="cs-CZ" altLang="cs-CZ" dirty="0" smtClean="0"/>
              <a:t>Posuzujeme-li výnosy/náklady,</a:t>
            </a:r>
            <a:br>
              <a:rPr lang="cs-CZ" altLang="cs-CZ" dirty="0" smtClean="0"/>
            </a:br>
            <a:r>
              <a:rPr lang="cs-CZ" altLang="cs-CZ" dirty="0" smtClean="0"/>
              <a:t>docházíme k zisku/ztrátě</a:t>
            </a:r>
          </a:p>
          <a:p>
            <a:pPr eaLnBrk="1" hangingPunct="1">
              <a:buFontTx/>
              <a:buChar char="-"/>
            </a:pPr>
            <a:r>
              <a:rPr lang="cs-CZ" altLang="cs-CZ" dirty="0" smtClean="0"/>
              <a:t>Posuzujeme-li příjmy/výdaje,</a:t>
            </a:r>
            <a:br>
              <a:rPr lang="cs-CZ" altLang="cs-CZ" dirty="0" smtClean="0"/>
            </a:br>
            <a:r>
              <a:rPr lang="cs-CZ" altLang="cs-CZ" dirty="0" smtClean="0"/>
              <a:t>je výsledkem statický cash-</a:t>
            </a:r>
            <a:r>
              <a:rPr lang="cs-CZ" altLang="cs-CZ" dirty="0" err="1" smtClean="0"/>
              <a:t>flow</a:t>
            </a:r>
            <a:r>
              <a:rPr lang="cs-CZ" altLang="cs-CZ" dirty="0" smtClean="0"/>
              <a:t/>
            </a:r>
            <a:br>
              <a:rPr lang="cs-CZ" altLang="cs-CZ" dirty="0" smtClean="0"/>
            </a:br>
            <a:r>
              <a:rPr lang="cs-CZ" altLang="cs-CZ" sz="2000" dirty="0" smtClean="0"/>
              <a:t>(</a:t>
            </a:r>
            <a:r>
              <a:rPr lang="cs-CZ" altLang="cs-CZ" sz="2800" dirty="0" smtClean="0"/>
              <a:t>tj. dosáhne-li podnik zisku,</a:t>
            </a:r>
            <a:br>
              <a:rPr lang="cs-CZ" altLang="cs-CZ" sz="2800" dirty="0" smtClean="0"/>
            </a:br>
            <a:r>
              <a:rPr lang="cs-CZ" altLang="cs-CZ" sz="2800" dirty="0" smtClean="0"/>
              <a:t>neznamená to, že má </a:t>
            </a:r>
            <a:r>
              <a:rPr lang="cs-CZ" altLang="cs-CZ" sz="2800" dirty="0" smtClean="0"/>
              <a:t>peníze,</a:t>
            </a:r>
            <a:r>
              <a:rPr lang="cs-CZ" altLang="cs-CZ" sz="2800" dirty="0" smtClean="0"/>
              <a:t/>
            </a:r>
            <a:br>
              <a:rPr lang="cs-CZ" altLang="cs-CZ" sz="2800" dirty="0" smtClean="0"/>
            </a:br>
            <a:r>
              <a:rPr lang="cs-CZ" altLang="cs-CZ" sz="2800" dirty="0" smtClean="0"/>
              <a:t>a pokud je ve ztrátě,</a:t>
            </a:r>
            <a:br>
              <a:rPr lang="cs-CZ" altLang="cs-CZ" sz="2800" dirty="0" smtClean="0"/>
            </a:br>
            <a:r>
              <a:rPr lang="cs-CZ" altLang="cs-CZ" sz="2800" dirty="0" smtClean="0"/>
              <a:t>neznamená to, že je nemá</a:t>
            </a:r>
            <a:r>
              <a:rPr lang="cs-CZ" altLang="cs-CZ" sz="2000" dirty="0" smtClean="0"/>
              <a:t>)</a:t>
            </a:r>
          </a:p>
        </p:txBody>
      </p:sp>
      <p:pic>
        <p:nvPicPr>
          <p:cNvPr id="22532" name="Picture 4" descr="C:\Users\user\AppData\Local\Microsoft\Windows\Temporary Internet Files\Content.IE5\G0J17M49\MC9004418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6988" y="2109788"/>
            <a:ext cx="2082800" cy="168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5" descr="C:\Users\user\AppData\Local\Microsoft\Windows\Temporary Internet Files\Content.IE5\EBHSGQYW\MC90044188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6988" y="4256088"/>
            <a:ext cx="2082800" cy="165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Zdroje informací: 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J. Zlámal, Z. Mendl: Ekonomie nejen</a:t>
            </a:r>
            <a:br>
              <a:rPr lang="cs-CZ" altLang="cs-CZ" smtClean="0"/>
            </a:br>
            <a:r>
              <a:rPr lang="cs-CZ" altLang="cs-CZ" smtClean="0"/>
              <a:t>k maturitě, Computer Media Kralice na Hané, 2007. ISBN: 978-80-7402-056-8</a:t>
            </a:r>
          </a:p>
          <a:p>
            <a:r>
              <a:rPr lang="cs-CZ" altLang="cs-CZ" smtClean="0"/>
              <a:t>kliparty MS Office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254</TotalTime>
  <Words>216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Times New Roman</vt:lpstr>
      <vt:lpstr>Arial</vt:lpstr>
      <vt:lpstr>Calibri</vt:lpstr>
      <vt:lpstr>Default Design</vt:lpstr>
      <vt:lpstr>1_Default Design</vt:lpstr>
      <vt:lpstr>Snímek 1</vt:lpstr>
      <vt:lpstr>Anotace: </vt:lpstr>
      <vt:lpstr>Finance a podnik </vt:lpstr>
      <vt:lpstr>Finance a peníze v podnikatelské sféře</vt:lpstr>
      <vt:lpstr>Peníze a finance nejsou totožné pojmy.</vt:lpstr>
      <vt:lpstr>Finanční situace a stabilita podniku</vt:lpstr>
      <vt:lpstr>Tok peněz</vt:lpstr>
      <vt:lpstr>Příliv finančních prostředků </vt:lpstr>
      <vt:lpstr>Nástrojem pro zjišťování přílivu a odlivu finančních je účetnictví </vt:lpstr>
      <vt:lpstr>Zdroje informací: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vlada</dc:creator>
  <cp:lastModifiedBy>Dum</cp:lastModifiedBy>
  <cp:revision>13</cp:revision>
  <dcterms:created xsi:type="dcterms:W3CDTF">1601-01-01T00:00:00Z</dcterms:created>
  <dcterms:modified xsi:type="dcterms:W3CDTF">2014-03-23T18:32:36Z</dcterms:modified>
</cp:coreProperties>
</file>