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66" r:id="rId13"/>
    <p:sldId id="265" r:id="rId14"/>
    <p:sldId id="260" r:id="rId15"/>
    <p:sldId id="26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6" y="-6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75A4-9C29-487F-A046-A3EE9D66038A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EDA2-F04C-4082-BE8D-1C85EE3D8C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6282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75A4-9C29-487F-A046-A3EE9D66038A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EDA2-F04C-4082-BE8D-1C85EE3D8C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293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75A4-9C29-487F-A046-A3EE9D66038A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EDA2-F04C-4082-BE8D-1C85EE3D8C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854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75A4-9C29-487F-A046-A3EE9D66038A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EDA2-F04C-4082-BE8D-1C85EE3D8C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7603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75A4-9C29-487F-A046-A3EE9D66038A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EDA2-F04C-4082-BE8D-1C85EE3D8C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0782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75A4-9C29-487F-A046-A3EE9D66038A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EDA2-F04C-4082-BE8D-1C85EE3D8C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0631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75A4-9C29-487F-A046-A3EE9D66038A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EDA2-F04C-4082-BE8D-1C85EE3D8C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491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75A4-9C29-487F-A046-A3EE9D66038A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EDA2-F04C-4082-BE8D-1C85EE3D8C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839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75A4-9C29-487F-A046-A3EE9D66038A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EDA2-F04C-4082-BE8D-1C85EE3D8C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318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75A4-9C29-487F-A046-A3EE9D66038A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EDA2-F04C-4082-BE8D-1C85EE3D8C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5137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75A4-9C29-487F-A046-A3EE9D66038A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DEDA2-F04C-4082-BE8D-1C85EE3D8C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9774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075A4-9C29-487F-A046-A3EE9D66038A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DEDA2-F04C-4082-BE8D-1C85EE3D8C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2897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684213" y="2060575"/>
            <a:ext cx="7772400" cy="4114800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Tx/>
              <a:buNone/>
            </a:pPr>
            <a:r>
              <a:rPr lang="cs-CZ" dirty="0" smtClean="0"/>
              <a:t>   </a:t>
            </a:r>
            <a:r>
              <a:rPr lang="cs-CZ" sz="2000" dirty="0" smtClean="0"/>
              <a:t>Číslo projektu:		CZ.1.07/1.5.00/34.0673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školy:		SOU a ZŠ Planá, Kostelní 129, Planá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Vzdělávací oblast: 	Ekonomie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Předmět:		Finanční gramotnost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Tematický okruh: 	Finanční gramotnost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materiálu: 	Co říkají statistiky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Číslo materiálu:	VY_62_INOVACE_1B_FG_18/20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Autor:  		Ing. Vladimír Kasík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Datum tvorby:   	01. 01. 2013</a:t>
            </a:r>
          </a:p>
          <a:p>
            <a:pPr marL="0" indent="0" eaLnBrk="1" hangingPunct="1">
              <a:buFontTx/>
              <a:buNone/>
            </a:pP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		Použité zdroje uvedeny v závěru. 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1"/>
            <a:ext cx="9144000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0787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Co říkají statistiky?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Aneb jaké je naše finanční chování?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4873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Povědomí o finančním chování našich spoluobčanů je zrcadlem chování nás samých, </a:t>
            </a:r>
          </a:p>
          <a:p>
            <a:pPr marL="0" indent="0">
              <a:buNone/>
            </a:pPr>
            <a:r>
              <a:rPr lang="cs-CZ" dirty="0" smtClean="0"/>
              <a:t>můžeme jej porovnávat a nalézt sami sebe a také upravit své chování.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428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a zvyklosti ve světě </a:t>
            </a:r>
            <a:r>
              <a:rPr lang="cs-CZ" dirty="0" smtClean="0"/>
              <a:t>ﬁnancí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709120"/>
          </a:xfrm>
        </p:spPr>
        <p:txBody>
          <a:bodyPr>
            <a:noAutofit/>
          </a:bodyPr>
          <a:lstStyle/>
          <a:p>
            <a:r>
              <a:rPr lang="cs-CZ" sz="2400" dirty="0" smtClean="0"/>
              <a:t>Své </a:t>
            </a:r>
            <a:r>
              <a:rPr lang="cs-CZ" sz="2400" dirty="0"/>
              <a:t>účty platí vždy včas 65 % lidí. Dlouhodobé finanční </a:t>
            </a:r>
            <a:r>
              <a:rPr lang="cs-CZ" sz="2400" dirty="0" smtClean="0"/>
              <a:t>cíle si </a:t>
            </a:r>
            <a:r>
              <a:rPr lang="cs-CZ" sz="2400" dirty="0"/>
              <a:t>stanovuje pouze 19 % lidí.</a:t>
            </a:r>
          </a:p>
          <a:p>
            <a:r>
              <a:rPr lang="cs-CZ" sz="2400" dirty="0" smtClean="0"/>
              <a:t>Lidé </a:t>
            </a:r>
            <a:r>
              <a:rPr lang="cs-CZ" sz="2400" dirty="0"/>
              <a:t>jsou při výběru spořících a investičních </a:t>
            </a:r>
            <a:r>
              <a:rPr lang="cs-CZ" sz="2400" dirty="0" smtClean="0"/>
              <a:t>produktů opatrní</a:t>
            </a:r>
            <a:r>
              <a:rPr lang="cs-CZ" sz="2400" dirty="0"/>
              <a:t>. Co nejméně rizikové produkty si rozhodně </a:t>
            </a:r>
            <a:r>
              <a:rPr lang="cs-CZ" sz="2400" dirty="0" smtClean="0"/>
              <a:t>vybírá 63 % respondentů</a:t>
            </a:r>
            <a:r>
              <a:rPr lang="cs-CZ" sz="2400" dirty="0"/>
              <a:t>.</a:t>
            </a:r>
          </a:p>
          <a:p>
            <a:r>
              <a:rPr lang="cs-CZ" sz="2400" dirty="0" smtClean="0"/>
              <a:t>Lidé </a:t>
            </a:r>
            <a:r>
              <a:rPr lang="cs-CZ" sz="2400" dirty="0"/>
              <a:t>raději spoří, než utrácejí a když na něco nemají</a:t>
            </a:r>
            <a:r>
              <a:rPr lang="cs-CZ" sz="2400" dirty="0" smtClean="0"/>
              <a:t>, nepůjčují </a:t>
            </a:r>
            <a:r>
              <a:rPr lang="cs-CZ" sz="2400" dirty="0"/>
              <a:t>si.</a:t>
            </a:r>
          </a:p>
          <a:p>
            <a:r>
              <a:rPr lang="cs-CZ" sz="2400" dirty="0" smtClean="0"/>
              <a:t>S </a:t>
            </a:r>
            <a:r>
              <a:rPr lang="cs-CZ" sz="2400" dirty="0"/>
              <a:t>nápadem </a:t>
            </a:r>
            <a:r>
              <a:rPr lang="cs-CZ" sz="2400" dirty="0" smtClean="0"/>
              <a:t>vzít </a:t>
            </a:r>
            <a:r>
              <a:rPr lang="cs-CZ" sz="2400" dirty="0"/>
              <a:t>si na dovolenou úvěr a zaplatit o 20 % </a:t>
            </a:r>
            <a:r>
              <a:rPr lang="cs-CZ" sz="2400" dirty="0" smtClean="0"/>
              <a:t>více nesouhlasí </a:t>
            </a:r>
            <a:r>
              <a:rPr lang="cs-CZ" sz="2400" dirty="0"/>
              <a:t>69 % lidi. Nicméně s úvěrem na televizi </a:t>
            </a:r>
            <a:r>
              <a:rPr lang="cs-CZ" sz="2400" dirty="0" smtClean="0"/>
              <a:t>již nesouhlasí </a:t>
            </a:r>
            <a:r>
              <a:rPr lang="cs-CZ" sz="2400" dirty="0"/>
              <a:t>jen 35 % respondentů.</a:t>
            </a:r>
          </a:p>
          <a:p>
            <a:r>
              <a:rPr lang="cs-CZ" sz="2400" dirty="0" smtClean="0"/>
              <a:t>Necelé </a:t>
            </a:r>
            <a:r>
              <a:rPr lang="cs-CZ" sz="2400" dirty="0"/>
              <a:t>čtvrtině (23 </a:t>
            </a:r>
            <a:r>
              <a:rPr lang="cs-CZ" sz="2400" dirty="0" smtClean="0"/>
              <a:t>%) </a:t>
            </a:r>
            <a:r>
              <a:rPr lang="cs-CZ" sz="2400" dirty="0"/>
              <a:t>lidí se v minulých 12 měsících stalo</a:t>
            </a:r>
            <a:r>
              <a:rPr lang="cs-CZ" sz="2400" dirty="0" smtClean="0"/>
              <a:t>, že </a:t>
            </a:r>
            <a:r>
              <a:rPr lang="cs-CZ" sz="2400" dirty="0"/>
              <a:t>jejich příjem nepokrýval životní náklady, polovina </a:t>
            </a:r>
            <a:r>
              <a:rPr lang="cs-CZ" sz="2400" dirty="0" smtClean="0"/>
              <a:t>z nich to </a:t>
            </a:r>
            <a:r>
              <a:rPr lang="cs-CZ" sz="2400" dirty="0"/>
              <a:t>řešila tím, že omezila výdaje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33486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a zvyklosti ve světě </a:t>
            </a:r>
            <a:r>
              <a:rPr lang="cs-CZ" dirty="0" smtClean="0"/>
              <a:t>ﬁnancí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Kdyby </a:t>
            </a:r>
            <a:r>
              <a:rPr lang="cs-CZ" sz="2400" dirty="0"/>
              <a:t>lidé nemohli splácet splátky či platby, 64 % </a:t>
            </a:r>
            <a:r>
              <a:rPr lang="cs-CZ" sz="2400" dirty="0" smtClean="0"/>
              <a:t>z nich</a:t>
            </a:r>
            <a:br>
              <a:rPr lang="cs-CZ" sz="2400" dirty="0" smtClean="0"/>
            </a:br>
            <a:r>
              <a:rPr lang="cs-CZ" sz="2400" dirty="0" smtClean="0"/>
              <a:t>by o </a:t>
            </a:r>
            <a:r>
              <a:rPr lang="cs-CZ" sz="2400" dirty="0"/>
              <a:t>tom předem informovalo své věřitele.</a:t>
            </a:r>
          </a:p>
          <a:p>
            <a:r>
              <a:rPr lang="cs-CZ" sz="2400" dirty="0" smtClean="0"/>
              <a:t>V </a:t>
            </a:r>
            <a:r>
              <a:rPr lang="cs-CZ" sz="2400" dirty="0"/>
              <a:t>minulých 12 měsících se 15 % lidí stalo, že </a:t>
            </a:r>
            <a:r>
              <a:rPr lang="cs-CZ" sz="2400" dirty="0" smtClean="0"/>
              <a:t>nezaplatili včas </a:t>
            </a:r>
            <a:r>
              <a:rPr lang="cs-CZ" sz="2400" dirty="0"/>
              <a:t>splátky; 71 % </a:t>
            </a:r>
            <a:r>
              <a:rPr lang="cs-CZ" sz="2400" dirty="0" smtClean="0"/>
              <a:t>z </a:t>
            </a:r>
            <a:r>
              <a:rPr lang="cs-CZ" sz="2400" dirty="0"/>
              <a:t>nich to řešilo tak, že platbu odložili.</a:t>
            </a:r>
          </a:p>
          <a:p>
            <a:r>
              <a:rPr lang="cs-CZ" sz="2400" dirty="0" smtClean="0"/>
              <a:t>Čtvrtina </a:t>
            </a:r>
            <a:r>
              <a:rPr lang="cs-CZ" sz="2400" dirty="0"/>
              <a:t>(23 °/0) lidí by své peníze vložila i do </a:t>
            </a:r>
            <a:r>
              <a:rPr lang="cs-CZ" sz="2400" dirty="0" smtClean="0"/>
              <a:t>zjevně podezřelé </a:t>
            </a:r>
            <a:r>
              <a:rPr lang="cs-CZ" sz="2400" dirty="0"/>
              <a:t>investiční nabídky.</a:t>
            </a:r>
          </a:p>
          <a:p>
            <a:endParaRPr lang="cs-CZ" sz="2400" dirty="0"/>
          </a:p>
          <a:p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2033486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Znalosti ze světa </a:t>
            </a:r>
            <a:r>
              <a:rPr lang="cs-CZ" dirty="0" smtClean="0"/>
              <a:t>financí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Většina </a:t>
            </a:r>
            <a:r>
              <a:rPr lang="cs-CZ" sz="2400" dirty="0"/>
              <a:t>(81 </a:t>
            </a:r>
            <a:r>
              <a:rPr lang="cs-CZ" sz="2400" dirty="0" smtClean="0"/>
              <a:t>%) </a:t>
            </a:r>
            <a:r>
              <a:rPr lang="cs-CZ" sz="2400" dirty="0"/>
              <a:t>lidí ví, že vklady v bankách jsou pojištěny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dirty="0" smtClean="0"/>
              <a:t>Přičemž </a:t>
            </a:r>
            <a:r>
              <a:rPr lang="cs-CZ" sz="2400" dirty="0"/>
              <a:t>třetina </a:t>
            </a:r>
            <a:r>
              <a:rPr lang="cs-CZ" sz="2400" dirty="0" smtClean="0"/>
              <a:t>z </a:t>
            </a:r>
            <a:r>
              <a:rPr lang="cs-CZ" sz="2400" dirty="0"/>
              <a:t>těch, kteří vědí, že jsou vklady u </a:t>
            </a:r>
            <a:r>
              <a:rPr lang="cs-CZ" sz="2400" dirty="0" smtClean="0"/>
              <a:t>bank pojištěny</a:t>
            </a:r>
            <a:r>
              <a:rPr lang="cs-CZ" sz="2400" dirty="0"/>
              <a:t>, tvrdí, že ví do jaké výše. Ve skutečnosti to ale </a:t>
            </a:r>
            <a:r>
              <a:rPr lang="cs-CZ" sz="2400" dirty="0" smtClean="0"/>
              <a:t>ví jen </a:t>
            </a:r>
            <a:r>
              <a:rPr lang="cs-CZ" sz="2400" dirty="0"/>
              <a:t>necelá pětina ze všech respondentů.</a:t>
            </a:r>
          </a:p>
          <a:p>
            <a:r>
              <a:rPr lang="cs-CZ" sz="2400" dirty="0" smtClean="0"/>
              <a:t>Jen </a:t>
            </a:r>
            <a:r>
              <a:rPr lang="cs-CZ" sz="2400" dirty="0"/>
              <a:t>necelá třetina lidí ví, co znamená zkratka RPSN. </a:t>
            </a:r>
            <a:r>
              <a:rPr lang="cs-CZ" sz="2400" dirty="0" smtClean="0"/>
              <a:t>Přesně rozepsat </a:t>
            </a:r>
            <a:r>
              <a:rPr lang="cs-CZ" sz="2400" dirty="0"/>
              <a:t>tuto zkratku dokáže necelá třetina </a:t>
            </a:r>
            <a:r>
              <a:rPr lang="cs-CZ" sz="2400" dirty="0" smtClean="0"/>
              <a:t>z </a:t>
            </a:r>
            <a:r>
              <a:rPr lang="cs-CZ" sz="2400" dirty="0"/>
              <a:t>těch, </a:t>
            </a:r>
            <a:r>
              <a:rPr lang="cs-CZ" sz="2400" dirty="0" smtClean="0"/>
              <a:t>kteří tvrdí</a:t>
            </a:r>
            <a:r>
              <a:rPr lang="cs-CZ" sz="2400" dirty="0"/>
              <a:t>, že vědí, co znamená.</a:t>
            </a:r>
          </a:p>
          <a:p>
            <a:r>
              <a:rPr lang="cs-CZ" sz="2400" dirty="0" smtClean="0"/>
              <a:t>Jen </a:t>
            </a:r>
            <a:r>
              <a:rPr lang="cs-CZ" sz="2400" dirty="0"/>
              <a:t>17 </a:t>
            </a:r>
            <a:r>
              <a:rPr lang="cs-CZ" sz="2400" dirty="0" smtClean="0"/>
              <a:t>% </a:t>
            </a:r>
            <a:r>
              <a:rPr lang="cs-CZ" sz="2400" dirty="0"/>
              <a:t>lidí dokáže správně spočítat úročení úvěru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dirty="0" smtClean="0"/>
              <a:t>Třetina </a:t>
            </a:r>
            <a:r>
              <a:rPr lang="cs-CZ" sz="2400" dirty="0"/>
              <a:t>lidí zná rozdíl mezi </a:t>
            </a:r>
            <a:r>
              <a:rPr lang="cs-CZ" sz="2400" dirty="0" err="1"/>
              <a:t>p.m</a:t>
            </a:r>
            <a:r>
              <a:rPr lang="cs-CZ" sz="2400" dirty="0"/>
              <a:t>. a </a:t>
            </a:r>
            <a:r>
              <a:rPr lang="cs-CZ" sz="2400" dirty="0" err="1"/>
              <a:t>p.a</a:t>
            </a:r>
            <a:r>
              <a:rPr lang="cs-CZ" sz="2400" dirty="0"/>
              <a:t>.</a:t>
            </a:r>
          </a:p>
          <a:p>
            <a:r>
              <a:rPr lang="cs-CZ" sz="2400" dirty="0" smtClean="0"/>
              <a:t>Naprostá </a:t>
            </a:r>
            <a:r>
              <a:rPr lang="cs-CZ" sz="2400" dirty="0"/>
              <a:t>většina lidí nedokáže odhadnout míru </a:t>
            </a:r>
            <a:r>
              <a:rPr lang="cs-CZ" sz="2400" dirty="0" smtClean="0"/>
              <a:t>loňské inﬂace</a:t>
            </a:r>
            <a:r>
              <a:rPr lang="cs-CZ" sz="2400" dirty="0"/>
              <a:t>, ale tři pětiny lidí vědí, co by se v případě </a:t>
            </a:r>
            <a:r>
              <a:rPr lang="cs-CZ" sz="2400" dirty="0" smtClean="0"/>
              <a:t>zvýšení inﬂace stalo</a:t>
            </a:r>
            <a:br>
              <a:rPr lang="cs-CZ" sz="2400" dirty="0" smtClean="0"/>
            </a:br>
            <a:r>
              <a:rPr lang="cs-CZ" sz="2400" dirty="0" smtClean="0"/>
              <a:t>s </a:t>
            </a:r>
            <a:r>
              <a:rPr lang="cs-CZ" sz="2400" dirty="0"/>
              <a:t>jejich penězi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95505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Smlouvy a </a:t>
            </a:r>
            <a:r>
              <a:rPr lang="cs-CZ" dirty="0" smtClean="0"/>
              <a:t>stížností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4929411"/>
          </a:xfrm>
        </p:spPr>
        <p:txBody>
          <a:bodyPr>
            <a:noAutofit/>
          </a:bodyPr>
          <a:lstStyle/>
          <a:p>
            <a:r>
              <a:rPr lang="cs-CZ" sz="2300" dirty="0" smtClean="0"/>
              <a:t>Obdrženou </a:t>
            </a:r>
            <a:r>
              <a:rPr lang="cs-CZ" sz="2300" dirty="0"/>
              <a:t>smlouvu si lidé nejčastěji pečlivě přečtou a </a:t>
            </a:r>
            <a:r>
              <a:rPr lang="cs-CZ" sz="2300" dirty="0" smtClean="0"/>
              <a:t>na nejasnosti </a:t>
            </a:r>
            <a:r>
              <a:rPr lang="cs-CZ" sz="2300" dirty="0"/>
              <a:t>se zeptají (36 </a:t>
            </a:r>
            <a:r>
              <a:rPr lang="cs-CZ" sz="2300" dirty="0" smtClean="0"/>
              <a:t>%).</a:t>
            </a:r>
            <a:endParaRPr lang="cs-CZ" sz="2300" dirty="0"/>
          </a:p>
          <a:p>
            <a:r>
              <a:rPr lang="cs-CZ" sz="2300" dirty="0" smtClean="0"/>
              <a:t>Všemu </a:t>
            </a:r>
            <a:r>
              <a:rPr lang="cs-CZ" sz="2300" dirty="0"/>
              <a:t>ve smlouvách rozumí jen </a:t>
            </a:r>
            <a:r>
              <a:rPr lang="cs-CZ" sz="2300" dirty="0" smtClean="0"/>
              <a:t>o </a:t>
            </a:r>
            <a:r>
              <a:rPr lang="cs-CZ" sz="2300" dirty="0"/>
              <a:t>málo více než </a:t>
            </a:r>
            <a:r>
              <a:rPr lang="cs-CZ" sz="2300" dirty="0" smtClean="0"/>
              <a:t>desetina lidí.</a:t>
            </a:r>
            <a:br>
              <a:rPr lang="cs-CZ" sz="2300" dirty="0" smtClean="0"/>
            </a:br>
            <a:r>
              <a:rPr lang="cs-CZ" sz="2300" dirty="0" smtClean="0"/>
              <a:t>Jen </a:t>
            </a:r>
            <a:r>
              <a:rPr lang="cs-CZ" sz="2300" dirty="0"/>
              <a:t>čtvrtina pracovníků </a:t>
            </a:r>
            <a:r>
              <a:rPr lang="cs-CZ" sz="2300" dirty="0" smtClean="0"/>
              <a:t>ﬁnančních </a:t>
            </a:r>
            <a:r>
              <a:rPr lang="cs-CZ" sz="2300" dirty="0"/>
              <a:t>společností je </a:t>
            </a:r>
            <a:r>
              <a:rPr lang="cs-CZ" sz="2300" dirty="0" smtClean="0"/>
              <a:t>vždy ochotna </a:t>
            </a:r>
            <a:r>
              <a:rPr lang="cs-CZ" sz="2300" dirty="0"/>
              <a:t>nejasnosti vysvětlit.</a:t>
            </a:r>
          </a:p>
          <a:p>
            <a:r>
              <a:rPr lang="cs-CZ" sz="2300" dirty="0" smtClean="0"/>
              <a:t>Třetině </a:t>
            </a:r>
            <a:r>
              <a:rPr lang="cs-CZ" sz="2300" dirty="0"/>
              <a:t>lidí se stalo, že jim byla předložena tak </a:t>
            </a:r>
            <a:r>
              <a:rPr lang="cs-CZ" sz="2300" dirty="0" smtClean="0"/>
              <a:t>dlouhá smlouva,</a:t>
            </a:r>
            <a:br>
              <a:rPr lang="cs-CZ" sz="2300" dirty="0" smtClean="0"/>
            </a:br>
            <a:r>
              <a:rPr lang="cs-CZ" sz="2300" dirty="0" smtClean="0"/>
              <a:t>že </a:t>
            </a:r>
            <a:r>
              <a:rPr lang="cs-CZ" sz="2300" dirty="0"/>
              <a:t>ji </a:t>
            </a:r>
            <a:r>
              <a:rPr lang="cs-CZ" sz="2300" dirty="0" smtClean="0"/>
              <a:t>nepřečetli </a:t>
            </a:r>
            <a:r>
              <a:rPr lang="cs-CZ" sz="2300" dirty="0"/>
              <a:t>celou.</a:t>
            </a:r>
          </a:p>
          <a:p>
            <a:r>
              <a:rPr lang="cs-CZ" sz="2300" dirty="0" smtClean="0"/>
              <a:t>Dvěma </a:t>
            </a:r>
            <a:r>
              <a:rPr lang="cs-CZ" sz="2300" dirty="0"/>
              <a:t>pětinám lidí se stalo, že jim byla předložena </a:t>
            </a:r>
            <a:r>
              <a:rPr lang="cs-CZ" sz="2300" dirty="0" smtClean="0"/>
              <a:t>tak komplikovaná </a:t>
            </a:r>
            <a:r>
              <a:rPr lang="cs-CZ" sz="2300" dirty="0"/>
              <a:t>smlouva, že některým pasážím </a:t>
            </a:r>
            <a:r>
              <a:rPr lang="cs-CZ" sz="2300" dirty="0" smtClean="0"/>
              <a:t>nerozuměli.</a:t>
            </a:r>
            <a:endParaRPr lang="cs-CZ" sz="2300" dirty="0"/>
          </a:p>
          <a:p>
            <a:r>
              <a:rPr lang="cs-CZ" sz="2300" dirty="0" smtClean="0"/>
              <a:t>Jen </a:t>
            </a:r>
            <a:r>
              <a:rPr lang="cs-CZ" sz="2300" dirty="0"/>
              <a:t>6 </a:t>
            </a:r>
            <a:r>
              <a:rPr lang="cs-CZ" sz="2300" dirty="0" smtClean="0"/>
              <a:t>% </a:t>
            </a:r>
            <a:r>
              <a:rPr lang="cs-CZ" sz="2300" dirty="0"/>
              <a:t>lidí si již někdy na nějaký ﬁnanční </a:t>
            </a:r>
            <a:r>
              <a:rPr lang="cs-CZ" sz="2300" dirty="0" smtClean="0"/>
              <a:t>produkt stěžovalo,</a:t>
            </a:r>
            <a:br>
              <a:rPr lang="cs-CZ" sz="2300" dirty="0" smtClean="0"/>
            </a:br>
            <a:r>
              <a:rPr lang="cs-CZ" sz="2300" dirty="0" smtClean="0"/>
              <a:t>či </a:t>
            </a:r>
            <a:r>
              <a:rPr lang="cs-CZ" sz="2300" dirty="0"/>
              <a:t>jej reklamovalo.</a:t>
            </a:r>
          </a:p>
          <a:p>
            <a:r>
              <a:rPr lang="cs-CZ" sz="2300" dirty="0" smtClean="0"/>
              <a:t>Lidé </a:t>
            </a:r>
            <a:r>
              <a:rPr lang="cs-CZ" sz="2300" dirty="0"/>
              <a:t>by se v případě, že by ﬁnanční instituce jejich </a:t>
            </a:r>
            <a:r>
              <a:rPr lang="cs-CZ" sz="2300" dirty="0" smtClean="0"/>
              <a:t>stížnost neuznala</a:t>
            </a:r>
            <a:r>
              <a:rPr lang="cs-CZ" sz="2300" dirty="0"/>
              <a:t>, nejčastěji obraceli na právníky a soudy.</a:t>
            </a:r>
          </a:p>
          <a:p>
            <a:r>
              <a:rPr lang="cs-CZ" sz="2300" dirty="0" smtClean="0"/>
              <a:t>S </a:t>
            </a:r>
            <a:r>
              <a:rPr lang="cs-CZ" sz="2300" dirty="0"/>
              <a:t>pojmem „rozhodčí doložka“ se již někdy setkalo </a:t>
            </a:r>
            <a:r>
              <a:rPr lang="cs-CZ" sz="2300" dirty="0" smtClean="0"/>
              <a:t>pouze 12 </a:t>
            </a:r>
            <a:r>
              <a:rPr lang="cs-CZ" sz="2300" dirty="0"/>
              <a:t>% lidí</a:t>
            </a:r>
            <a:r>
              <a:rPr lang="cs-CZ" sz="2300" dirty="0" smtClean="0"/>
              <a:t>.</a:t>
            </a: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693825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Domácí finance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dirty="0"/>
              <a:t>O svých vlastních penězích má přehled 92 % lidí. V případě, že je v domácnosti více než jedna ekonomicky aktivní osoba, má o penězích domácnosti přehled 79 % lidí.</a:t>
            </a:r>
          </a:p>
          <a:p>
            <a:r>
              <a:rPr lang="cs-CZ" sz="2400" dirty="0"/>
              <a:t>O pravidelném hospodaření domácnosti rozhoduje samo 44 % respondentů a dalších 33 % společně s jiným členem domácnosti.</a:t>
            </a:r>
          </a:p>
          <a:p>
            <a:r>
              <a:rPr lang="cs-CZ" sz="2400" dirty="0"/>
              <a:t>Rozpočet si tvoří 45 % domácnosti, z nichž 95 % alespoň někdy jeho dodržování kontroluje. Z domácností, které si rozpočet sestavují, jej 44 % tvoří na měsíc dopředu.</a:t>
            </a:r>
          </a:p>
          <a:p>
            <a:r>
              <a:rPr lang="cs-CZ" sz="2400" dirty="0"/>
              <a:t>Většinu účtenek si schovává 37 % lidí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583984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Vytváření rezerv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784976" cy="4785395"/>
          </a:xfrm>
        </p:spPr>
        <p:txBody>
          <a:bodyPr>
            <a:noAutofit/>
          </a:bodyPr>
          <a:lstStyle/>
          <a:p>
            <a:r>
              <a:rPr lang="cs-CZ" sz="2400" dirty="0"/>
              <a:t>Pravidelně si odkládá peníze stranou jako rezervu 60 % lidí, z nichž dvě pětiny nechává peníze na běžném účtu.</a:t>
            </a:r>
          </a:p>
          <a:p>
            <a:r>
              <a:rPr lang="cs-CZ" sz="2400" dirty="0"/>
              <a:t>Rezervy na nepředvídané výdaje si tvoří 57 % lidí, přičemž na běžném účtu je nechávají opět dvě pětiny z nich.</a:t>
            </a:r>
          </a:p>
          <a:p>
            <a:r>
              <a:rPr lang="cs-CZ" sz="2400" dirty="0"/>
              <a:t>Nový dražší spotřebič je schopno ihned zakoupit 65 % domácností.</a:t>
            </a:r>
          </a:p>
          <a:p>
            <a:r>
              <a:rPr lang="cs-CZ" sz="2400" dirty="0"/>
              <a:t>Rezervy pro případ ztráty příjmu si tvoří 35 % lidí, na běžném účtu je nechávají opět dvě pětiny z nich.</a:t>
            </a:r>
          </a:p>
          <a:p>
            <a:r>
              <a:rPr lang="cs-CZ" sz="2400" dirty="0"/>
              <a:t>O zajištění na stáří již přemýšlelo 59 % lidí. Z důchodu hodlá své potřeby ve stáří ﬁnancovat 45 % z nich, z penzijního </a:t>
            </a:r>
            <a:r>
              <a:rPr lang="cs-CZ" sz="2400" dirty="0" smtClean="0"/>
              <a:t>připojištění</a:t>
            </a:r>
            <a:br>
              <a:rPr lang="cs-CZ" sz="2400" dirty="0" smtClean="0"/>
            </a:br>
            <a:r>
              <a:rPr lang="cs-CZ" sz="2400" dirty="0" smtClean="0"/>
              <a:t>43 </a:t>
            </a:r>
            <a:r>
              <a:rPr lang="cs-CZ" sz="2400" dirty="0"/>
              <a:t>% a z úspor pak 30 % z nich.</a:t>
            </a:r>
          </a:p>
          <a:p>
            <a:r>
              <a:rPr lang="cs-CZ" sz="2400" dirty="0"/>
              <a:t>Třetina lidí si rezervy na stáří nevytváří, přičemž většina z nich říká, že není z čeho.</a:t>
            </a:r>
          </a:p>
          <a:p>
            <a:r>
              <a:rPr lang="cs-CZ" sz="2400" dirty="0"/>
              <a:t>Dostatečně zajištěno na stáří je dle svého mínění 44 % lidí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34527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Finanční produkty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dirty="0"/>
              <a:t>Většina lidí zná velmi širokou škálu ﬁnančních produktů, využívají však většinou jen ty základní.</a:t>
            </a:r>
          </a:p>
          <a:p>
            <a:r>
              <a:rPr lang="cs-CZ" sz="2400" dirty="0"/>
              <a:t>Ti, kteří si nějaký finanční produkt v posledních dvou letech sjednali, nejčastěji mezi informačními zdroji, které při výběru využili, uváděli: informace od zaměstnanců pobočky, informace nalezené na internetu, doporučení nezávislého poradce a doporučení známých/příbuzných nepracujících v oblasti ﬁnancí.</a:t>
            </a:r>
          </a:p>
          <a:p>
            <a:r>
              <a:rPr lang="cs-CZ" sz="2400" dirty="0"/>
              <a:t>Rozdíl mezi debetní a kreditní kartou zná podle svého vyjádření 62 % lidí, kteří se setkali s oběma pojmy, ale ve skutečnosti jej zná pouze 52 % z těch, kteří uvedli, že ten rozdíl znají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52104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Finanční produkty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Kreditní </a:t>
            </a:r>
            <a:r>
              <a:rPr lang="cs-CZ" sz="2400" dirty="0"/>
              <a:t>kartu využívá 24 % lidí, z nichž tři pětiny ji používají na běžné nákupy.</a:t>
            </a:r>
          </a:p>
          <a:p>
            <a:r>
              <a:rPr lang="cs-CZ" sz="2400" dirty="0" smtClean="0"/>
              <a:t>Za </a:t>
            </a:r>
            <a:r>
              <a:rPr lang="cs-CZ" sz="2400" dirty="0"/>
              <a:t>rizika spojené S platební kartou lidé nejčastěji považují riziko zneužití (43 %), ztráty (39 %) a krádež (33 %).</a:t>
            </a:r>
          </a:p>
          <a:p>
            <a:r>
              <a:rPr lang="cs-CZ" sz="2400" dirty="0"/>
              <a:t>V případě zcizení platební karty by 61 % lidi kontaktovalo banku či pobočku, 47 % by zablokovalo kartu.</a:t>
            </a:r>
          </a:p>
          <a:p>
            <a:r>
              <a:rPr lang="cs-CZ" sz="2400" dirty="0" err="1"/>
              <a:t>Internetbanking</a:t>
            </a:r>
            <a:r>
              <a:rPr lang="cs-CZ" sz="2400" dirty="0"/>
              <a:t> využívá 33 % lidí, kteří za riziko spojené s nim nejčastěji považuji hackery (dvě pětiny z nich).</a:t>
            </a:r>
          </a:p>
          <a:p>
            <a:r>
              <a:rPr lang="cs-CZ" sz="2400" dirty="0"/>
              <a:t>Nejdůležitějším kritériem pro výběr úvěru je výše měsíční splátky (80 %) a úroková sazba (71 </a:t>
            </a:r>
            <a:r>
              <a:rPr lang="cs-CZ" sz="2400" dirty="0" smtClean="0"/>
              <a:t>%).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52104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Jaký byl vzorek </a:t>
            </a:r>
            <a:r>
              <a:rPr lang="cs-CZ" dirty="0" smtClean="0"/>
              <a:t>respondentů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9" y="1052736"/>
            <a:ext cx="504056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13052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 pomocí informací z předchozích statistických tabulek popište chování českého spotřebitele na trhu financí s ohledem na zajištění vlastní finanční soběstačnosti a bezpečnosti. </a:t>
            </a:r>
          </a:p>
          <a:p>
            <a:r>
              <a:rPr lang="cs-CZ" dirty="0" smtClean="0"/>
              <a:t>Jak byste se v porovnání jednou chovali </a:t>
            </a:r>
            <a:r>
              <a:rPr lang="cs-CZ" dirty="0" smtClean="0"/>
              <a:t>vy sami</a:t>
            </a:r>
            <a:r>
              <a:rPr lang="cs-CZ" dirty="0" smtClean="0"/>
              <a:t>?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04824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Závěrem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Celková zadluženost domácností v ČR zatím v absolutní hodnotě nedosahuje průměru v EU.</a:t>
            </a:r>
          </a:p>
          <a:p>
            <a:r>
              <a:rPr lang="cs-CZ" dirty="0" smtClean="0"/>
              <a:t>V posledních letech však razantně roste</a:t>
            </a:r>
          </a:p>
          <a:p>
            <a:r>
              <a:rPr lang="cs-CZ" dirty="0" smtClean="0"/>
              <a:t>Lze očekávat, že do roku 2015 dosáhne evropského průměru</a:t>
            </a:r>
          </a:p>
          <a:p>
            <a:r>
              <a:rPr lang="cs-CZ" dirty="0" smtClean="0"/>
              <a:t>Nejrychleji rostoucími jsou dluhy na spotřební úvěry, nejméně naopak investiční úvěry.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51187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</a:t>
            </a:r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Údaje VŠE Praha, Doc. Ing. Jarmila Radová, </a:t>
            </a:r>
            <a:r>
              <a:rPr lang="cs-CZ" dirty="0" err="1" smtClean="0"/>
              <a:t>CSc</a:t>
            </a:r>
            <a:r>
              <a:rPr lang="cs-CZ" dirty="0" smtClean="0"/>
              <a:t>,</a:t>
            </a:r>
          </a:p>
          <a:p>
            <a:r>
              <a:rPr lang="cs-CZ" dirty="0" smtClean="0"/>
              <a:t>Listopad 2012</a:t>
            </a:r>
            <a:r>
              <a:rPr lang="cs-CZ" dirty="0" smtClean="0"/>
              <a:t>.</a:t>
            </a:r>
          </a:p>
          <a:p>
            <a:r>
              <a:rPr lang="cs-CZ" dirty="0" smtClean="0"/>
              <a:t>STEM/MARK, a. s. 2010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507435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726</Words>
  <Application>Microsoft Office PowerPoint</Application>
  <PresentationFormat>Předvádění na obrazovce (4:3)</PresentationFormat>
  <Paragraphs>75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Co říkají statistiky?</vt:lpstr>
      <vt:lpstr>Anotace</vt:lpstr>
      <vt:lpstr>Chování a zvyklosti ve světě ﬁnancí</vt:lpstr>
      <vt:lpstr>Chování a zvyklosti ve světě ﬁnancí</vt:lpstr>
      <vt:lpstr>Znalosti ze světa financí</vt:lpstr>
      <vt:lpstr>Smlouvy a stížností</vt:lpstr>
      <vt:lpstr>Domácí finance</vt:lpstr>
      <vt:lpstr>Vytváření rezerv</vt:lpstr>
      <vt:lpstr>Finanční produkty</vt:lpstr>
      <vt:lpstr>Finanční produkty</vt:lpstr>
      <vt:lpstr>Jaký byl vzorek respondentů</vt:lpstr>
      <vt:lpstr>Úkol </vt:lpstr>
      <vt:lpstr>Závěrem </vt:lpstr>
      <vt:lpstr>Použité 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říkají statistiky?</dc:title>
  <dc:creator>vlada</dc:creator>
  <cp:lastModifiedBy>user</cp:lastModifiedBy>
  <cp:revision>11</cp:revision>
  <dcterms:created xsi:type="dcterms:W3CDTF">2013-05-31T05:18:03Z</dcterms:created>
  <dcterms:modified xsi:type="dcterms:W3CDTF">2014-03-23T16:53:20Z</dcterms:modified>
</cp:coreProperties>
</file>