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0"/>
  </p:handoutMasterIdLst>
  <p:sldIdLst>
    <p:sldId id="296" r:id="rId2"/>
    <p:sldId id="256" r:id="rId3"/>
    <p:sldId id="257" r:id="rId4"/>
    <p:sldId id="262" r:id="rId5"/>
    <p:sldId id="285" r:id="rId6"/>
    <p:sldId id="263" r:id="rId7"/>
    <p:sldId id="264" r:id="rId8"/>
    <p:sldId id="283" r:id="rId9"/>
    <p:sldId id="295" r:id="rId10"/>
    <p:sldId id="278" r:id="rId11"/>
    <p:sldId id="284" r:id="rId12"/>
    <p:sldId id="258" r:id="rId13"/>
    <p:sldId id="280" r:id="rId14"/>
    <p:sldId id="271" r:id="rId15"/>
    <p:sldId id="272" r:id="rId16"/>
    <p:sldId id="261" r:id="rId17"/>
    <p:sldId id="269" r:id="rId18"/>
    <p:sldId id="286" r:id="rId19"/>
    <p:sldId id="289" r:id="rId20"/>
    <p:sldId id="290" r:id="rId21"/>
    <p:sldId id="291" r:id="rId22"/>
    <p:sldId id="276" r:id="rId23"/>
    <p:sldId id="292" r:id="rId24"/>
    <p:sldId id="293" r:id="rId25"/>
    <p:sldId id="267" r:id="rId26"/>
    <p:sldId id="294" r:id="rId27"/>
    <p:sldId id="282" r:id="rId28"/>
    <p:sldId id="259" r:id="rId29"/>
  </p:sldIdLst>
  <p:sldSz cx="9144000" cy="6858000" type="screen4x3"/>
  <p:notesSz cx="6858000" cy="9144000"/>
  <p:defaultTextStyle>
    <a:defPPr>
      <a:defRPr lang="cs-CZ"/>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FFFF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787"/>
    <p:restoredTop sz="89959" autoAdjust="0"/>
  </p:normalViewPr>
  <p:slideViewPr>
    <p:cSldViewPr>
      <p:cViewPr varScale="1">
        <p:scale>
          <a:sx n="93" d="100"/>
          <a:sy n="93" d="100"/>
        </p:scale>
        <p:origin x="-23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cs-CZ"/>
          </a:p>
        </p:txBody>
      </p:sp>
      <p:sp>
        <p:nvSpPr>
          <p:cNvPr id="5123"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cs-CZ"/>
          </a:p>
        </p:txBody>
      </p:sp>
      <p:sp>
        <p:nvSpPr>
          <p:cNvPr id="5124"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cs-CZ"/>
          </a:p>
        </p:txBody>
      </p:sp>
      <p:sp>
        <p:nvSpPr>
          <p:cNvPr id="5125"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C90A25D7-2B78-4266-B767-D726731028F2}" type="slidenum">
              <a:rPr lang="cs-CZ"/>
              <a:pPr/>
              <a:t>‹#›</a:t>
            </a:fld>
            <a:endParaRPr lang="cs-CZ"/>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D4F99F2F-1ADB-4A34-8032-5028CF2024EB}" type="slidenum">
              <a:rPr lang="cs-CZ"/>
              <a:pPr/>
              <a:t>‹#›</a:t>
            </a:fld>
            <a:endParaRPr lang="cs-CZ"/>
          </a:p>
        </p:txBody>
      </p:sp>
    </p:spTree>
  </p:cSld>
  <p:clrMapOvr>
    <a:masterClrMapping/>
  </p:clrMapOvr>
  <p:transition>
    <p:checke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4D32323B-5EA0-4E7B-A221-59A86D672C9B}" type="slidenum">
              <a:rPr lang="cs-CZ"/>
              <a:pPr/>
              <a:t>‹#›</a:t>
            </a:fld>
            <a:endParaRPr lang="cs-CZ"/>
          </a:p>
        </p:txBody>
      </p:sp>
    </p:spTree>
  </p:cSld>
  <p:clrMapOvr>
    <a:masterClrMapping/>
  </p:clrMapOvr>
  <p:transition>
    <p:checke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4C4A36E6-7C3A-4525-BF29-1056204D2C50}" type="slidenum">
              <a:rPr lang="cs-CZ"/>
              <a:pPr/>
              <a:t>‹#›</a:t>
            </a:fld>
            <a:endParaRPr lang="cs-CZ"/>
          </a:p>
        </p:txBody>
      </p:sp>
    </p:spTree>
  </p:cSld>
  <p:clrMapOvr>
    <a:masterClrMapping/>
  </p:clrMapOvr>
  <p:transition>
    <p:checke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lvl1pPr>
              <a:defRPr/>
            </a:lvl1pPr>
          </a:lstStyle>
          <a:p>
            <a:endParaRPr lang="cs-CZ"/>
          </a:p>
        </p:txBody>
      </p:sp>
      <p:sp>
        <p:nvSpPr>
          <p:cNvPr id="6" name="Zástupný symbol pro zápatí 5"/>
          <p:cNvSpPr>
            <a:spLocks noGrp="1"/>
          </p:cNvSpPr>
          <p:nvPr>
            <p:ph type="ftr" sz="quarter" idx="11"/>
          </p:nvPr>
        </p:nvSpPr>
        <p:spPr/>
        <p:txBody>
          <a:bodyPr/>
          <a:lstStyle>
            <a:lvl1pPr>
              <a:defRPr/>
            </a:lvl1pPr>
          </a:lstStyle>
          <a:p>
            <a:endParaRPr lang="cs-CZ"/>
          </a:p>
        </p:txBody>
      </p:sp>
      <p:sp>
        <p:nvSpPr>
          <p:cNvPr id="7" name="Zástupný symbol pro číslo snímku 6"/>
          <p:cNvSpPr>
            <a:spLocks noGrp="1"/>
          </p:cNvSpPr>
          <p:nvPr>
            <p:ph type="sldNum" sz="quarter" idx="12"/>
          </p:nvPr>
        </p:nvSpPr>
        <p:spPr/>
        <p:txBody>
          <a:bodyPr/>
          <a:lstStyle>
            <a:lvl1pPr>
              <a:defRPr/>
            </a:lvl1pPr>
          </a:lstStyle>
          <a:p>
            <a:fld id="{339340C1-F79B-41DE-AC3E-60DE2DD0B498}" type="slidenum">
              <a:rPr lang="cs-CZ"/>
              <a:pPr/>
              <a:t>‹#›</a:t>
            </a:fld>
            <a:endParaRPr lang="cs-CZ"/>
          </a:p>
        </p:txBody>
      </p:sp>
    </p:spTree>
  </p:cSld>
  <p:clrMapOvr>
    <a:masterClrMapping/>
  </p:clrMapOvr>
  <p:transition>
    <p:checke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lvl1pPr>
              <a:defRPr/>
            </a:lvl1pPr>
          </a:lstStyle>
          <a:p>
            <a:endParaRPr lang="cs-CZ"/>
          </a:p>
        </p:txBody>
      </p:sp>
      <p:sp>
        <p:nvSpPr>
          <p:cNvPr id="8" name="Zástupný symbol pro zápatí 7"/>
          <p:cNvSpPr>
            <a:spLocks noGrp="1"/>
          </p:cNvSpPr>
          <p:nvPr>
            <p:ph type="ftr" sz="quarter" idx="11"/>
          </p:nvPr>
        </p:nvSpPr>
        <p:spPr/>
        <p:txBody>
          <a:bodyPr/>
          <a:lstStyle>
            <a:lvl1pPr>
              <a:defRPr/>
            </a:lvl1pPr>
          </a:lstStyle>
          <a:p>
            <a:endParaRPr lang="cs-CZ"/>
          </a:p>
        </p:txBody>
      </p:sp>
      <p:sp>
        <p:nvSpPr>
          <p:cNvPr id="9" name="Zástupný symbol pro číslo snímku 8"/>
          <p:cNvSpPr>
            <a:spLocks noGrp="1"/>
          </p:cNvSpPr>
          <p:nvPr>
            <p:ph type="sldNum" sz="quarter" idx="12"/>
          </p:nvPr>
        </p:nvSpPr>
        <p:spPr/>
        <p:txBody>
          <a:bodyPr/>
          <a:lstStyle>
            <a:lvl1pPr>
              <a:defRPr/>
            </a:lvl1pPr>
          </a:lstStyle>
          <a:p>
            <a:fld id="{5DC924C1-0400-4E26-A030-7BA64D0AE34F}" type="slidenum">
              <a:rPr lang="cs-CZ"/>
              <a:pPr/>
              <a:t>‹#›</a:t>
            </a:fld>
            <a:endParaRPr lang="cs-CZ"/>
          </a:p>
        </p:txBody>
      </p:sp>
    </p:spTree>
  </p:cSld>
  <p:clrMapOvr>
    <a:masterClrMapping/>
  </p:clrMapOvr>
  <p:transition>
    <p:checke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lvl1pPr>
              <a:defRPr/>
            </a:lvl1pPr>
          </a:lstStyle>
          <a:p>
            <a:endParaRPr lang="cs-CZ"/>
          </a:p>
        </p:txBody>
      </p:sp>
      <p:sp>
        <p:nvSpPr>
          <p:cNvPr id="4" name="Zástupný symbol pro zápatí 3"/>
          <p:cNvSpPr>
            <a:spLocks noGrp="1"/>
          </p:cNvSpPr>
          <p:nvPr>
            <p:ph type="ftr" sz="quarter" idx="11"/>
          </p:nvPr>
        </p:nvSpPr>
        <p:spPr/>
        <p:txBody>
          <a:bodyPr/>
          <a:lstStyle>
            <a:lvl1pPr>
              <a:defRPr/>
            </a:lvl1pPr>
          </a:lstStyle>
          <a:p>
            <a:endParaRPr lang="cs-CZ"/>
          </a:p>
        </p:txBody>
      </p:sp>
      <p:sp>
        <p:nvSpPr>
          <p:cNvPr id="5" name="Zástupný symbol pro číslo snímku 4"/>
          <p:cNvSpPr>
            <a:spLocks noGrp="1"/>
          </p:cNvSpPr>
          <p:nvPr>
            <p:ph type="sldNum" sz="quarter" idx="12"/>
          </p:nvPr>
        </p:nvSpPr>
        <p:spPr/>
        <p:txBody>
          <a:bodyPr/>
          <a:lstStyle>
            <a:lvl1pPr>
              <a:defRPr/>
            </a:lvl1pPr>
          </a:lstStyle>
          <a:p>
            <a:fld id="{97066FE6-B644-480D-AAD7-CB4BB4083D1A}" type="slidenum">
              <a:rPr lang="cs-CZ"/>
              <a:pPr/>
              <a:t>‹#›</a:t>
            </a:fld>
            <a:endParaRPr lang="cs-CZ"/>
          </a:p>
        </p:txBody>
      </p:sp>
    </p:spTree>
  </p:cSld>
  <p:clrMapOvr>
    <a:masterClrMapping/>
  </p:clrMapOvr>
  <p:transition>
    <p:checke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lvl1pPr>
          </a:lstStyle>
          <a:p>
            <a:endParaRPr lang="cs-CZ"/>
          </a:p>
        </p:txBody>
      </p:sp>
      <p:sp>
        <p:nvSpPr>
          <p:cNvPr id="3" name="Zástupný symbol pro zápatí 2"/>
          <p:cNvSpPr>
            <a:spLocks noGrp="1"/>
          </p:cNvSpPr>
          <p:nvPr>
            <p:ph type="ftr" sz="quarter" idx="11"/>
          </p:nvPr>
        </p:nvSpPr>
        <p:spPr/>
        <p:txBody>
          <a:bodyPr/>
          <a:lstStyle>
            <a:lvl1pPr>
              <a:defRPr/>
            </a:lvl1pPr>
          </a:lstStyle>
          <a:p>
            <a:endParaRPr lang="cs-CZ"/>
          </a:p>
        </p:txBody>
      </p:sp>
      <p:sp>
        <p:nvSpPr>
          <p:cNvPr id="4" name="Zástupný symbol pro číslo snímku 3"/>
          <p:cNvSpPr>
            <a:spLocks noGrp="1"/>
          </p:cNvSpPr>
          <p:nvPr>
            <p:ph type="sldNum" sz="quarter" idx="12"/>
          </p:nvPr>
        </p:nvSpPr>
        <p:spPr/>
        <p:txBody>
          <a:bodyPr/>
          <a:lstStyle>
            <a:lvl1pPr>
              <a:defRPr/>
            </a:lvl1pPr>
          </a:lstStyle>
          <a:p>
            <a:fld id="{0143B223-6B5C-4649-8073-8AF4B4234FE7}" type="slidenum">
              <a:rPr lang="cs-CZ"/>
              <a:pPr/>
              <a:t>‹#›</a:t>
            </a:fld>
            <a:endParaRPr lang="cs-CZ"/>
          </a:p>
        </p:txBody>
      </p:sp>
    </p:spTree>
  </p:cSld>
  <p:clrMapOvr>
    <a:masterClrMapping/>
  </p:clrMapOvr>
  <p:transition>
    <p:checke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lvl1pPr>
              <a:defRPr/>
            </a:lvl1pPr>
          </a:lstStyle>
          <a:p>
            <a:endParaRPr lang="cs-CZ"/>
          </a:p>
        </p:txBody>
      </p:sp>
      <p:sp>
        <p:nvSpPr>
          <p:cNvPr id="6" name="Zástupný symbol pro zápatí 5"/>
          <p:cNvSpPr>
            <a:spLocks noGrp="1"/>
          </p:cNvSpPr>
          <p:nvPr>
            <p:ph type="ftr" sz="quarter" idx="11"/>
          </p:nvPr>
        </p:nvSpPr>
        <p:spPr/>
        <p:txBody>
          <a:bodyPr/>
          <a:lstStyle>
            <a:lvl1pPr>
              <a:defRPr/>
            </a:lvl1pPr>
          </a:lstStyle>
          <a:p>
            <a:endParaRPr lang="cs-CZ"/>
          </a:p>
        </p:txBody>
      </p:sp>
      <p:sp>
        <p:nvSpPr>
          <p:cNvPr id="7" name="Zástupný symbol pro číslo snímku 6"/>
          <p:cNvSpPr>
            <a:spLocks noGrp="1"/>
          </p:cNvSpPr>
          <p:nvPr>
            <p:ph type="sldNum" sz="quarter" idx="12"/>
          </p:nvPr>
        </p:nvSpPr>
        <p:spPr/>
        <p:txBody>
          <a:bodyPr/>
          <a:lstStyle>
            <a:lvl1pPr>
              <a:defRPr/>
            </a:lvl1pPr>
          </a:lstStyle>
          <a:p>
            <a:fld id="{D96B32F4-9A93-4969-99E5-E4D1B95D7361}" type="slidenum">
              <a:rPr lang="cs-CZ"/>
              <a:pPr/>
              <a:t>‹#›</a:t>
            </a:fld>
            <a:endParaRPr lang="cs-CZ"/>
          </a:p>
        </p:txBody>
      </p:sp>
    </p:spTree>
  </p:cSld>
  <p:clrMapOvr>
    <a:masterClrMapping/>
  </p:clrMapOvr>
  <p:transition>
    <p:checke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lvl1pPr>
              <a:defRPr/>
            </a:lvl1pPr>
          </a:lstStyle>
          <a:p>
            <a:endParaRPr lang="cs-CZ"/>
          </a:p>
        </p:txBody>
      </p:sp>
      <p:sp>
        <p:nvSpPr>
          <p:cNvPr id="6" name="Zástupný symbol pro zápatí 5"/>
          <p:cNvSpPr>
            <a:spLocks noGrp="1"/>
          </p:cNvSpPr>
          <p:nvPr>
            <p:ph type="ftr" sz="quarter" idx="11"/>
          </p:nvPr>
        </p:nvSpPr>
        <p:spPr/>
        <p:txBody>
          <a:bodyPr/>
          <a:lstStyle>
            <a:lvl1pPr>
              <a:defRPr/>
            </a:lvl1pPr>
          </a:lstStyle>
          <a:p>
            <a:endParaRPr lang="cs-CZ"/>
          </a:p>
        </p:txBody>
      </p:sp>
      <p:sp>
        <p:nvSpPr>
          <p:cNvPr id="7" name="Zástupný symbol pro číslo snímku 6"/>
          <p:cNvSpPr>
            <a:spLocks noGrp="1"/>
          </p:cNvSpPr>
          <p:nvPr>
            <p:ph type="sldNum" sz="quarter" idx="12"/>
          </p:nvPr>
        </p:nvSpPr>
        <p:spPr/>
        <p:txBody>
          <a:bodyPr/>
          <a:lstStyle>
            <a:lvl1pPr>
              <a:defRPr/>
            </a:lvl1pPr>
          </a:lstStyle>
          <a:p>
            <a:fld id="{7883C504-D366-476B-BAFF-310AEE2A778D}" type="slidenum">
              <a:rPr lang="cs-CZ"/>
              <a:pPr/>
              <a:t>‹#›</a:t>
            </a:fld>
            <a:endParaRPr lang="cs-CZ"/>
          </a:p>
        </p:txBody>
      </p:sp>
    </p:spTree>
  </p:cSld>
  <p:clrMapOvr>
    <a:masterClrMapping/>
  </p:clrMapOvr>
  <p:transition>
    <p:checke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D971D011-22BB-4504-9EBA-E8EAC2F8262C}" type="slidenum">
              <a:rPr lang="cs-CZ"/>
              <a:pPr/>
              <a:t>‹#›</a:t>
            </a:fld>
            <a:endParaRPr lang="cs-CZ"/>
          </a:p>
        </p:txBody>
      </p:sp>
    </p:spTree>
  </p:cSld>
  <p:clrMapOvr>
    <a:masterClrMapping/>
  </p:clrMapOvr>
  <p:transition>
    <p:checke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15100" y="609600"/>
            <a:ext cx="1943100" cy="5486400"/>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685800" y="609600"/>
            <a:ext cx="5676900" cy="54864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042EAC-36B5-4A13-ACC8-C9BB39CEFF4A}" type="slidenum">
              <a:rPr lang="cs-CZ"/>
              <a:pPr/>
              <a:t>‹#›</a:t>
            </a:fld>
            <a:endParaRPr lang="cs-CZ"/>
          </a:p>
        </p:txBody>
      </p:sp>
    </p:spTree>
  </p:cSld>
  <p:clrMapOvr>
    <a:masterClrMapping/>
  </p:clrMapOvr>
  <p:transition>
    <p:checke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cs-CZ"/>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cs-CZ"/>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1CD7F9CD-318B-4886-932E-06C7D1C2CF6E}" type="slidenum">
              <a:rPr lang="cs-CZ"/>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checker dir="vert"/>
  </p:transition>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pitchFamily="18" charset="0"/>
        </a:defRPr>
      </a:lvl2pPr>
      <a:lvl3pPr algn="ctr" rtl="0" fontAlgn="base">
        <a:spcBef>
          <a:spcPct val="0"/>
        </a:spcBef>
        <a:spcAft>
          <a:spcPct val="0"/>
        </a:spcAft>
        <a:defRPr sz="4400">
          <a:solidFill>
            <a:schemeClr val="tx2"/>
          </a:solidFill>
          <a:latin typeface="Times New Roman" pitchFamily="18" charset="0"/>
        </a:defRPr>
      </a:lvl3pPr>
      <a:lvl4pPr algn="ctr" rtl="0" fontAlgn="base">
        <a:spcBef>
          <a:spcPct val="0"/>
        </a:spcBef>
        <a:spcAft>
          <a:spcPct val="0"/>
        </a:spcAft>
        <a:defRPr sz="4400">
          <a:solidFill>
            <a:schemeClr val="tx2"/>
          </a:solidFill>
          <a:latin typeface="Times New Roman" pitchFamily="18" charset="0"/>
        </a:defRPr>
      </a:lvl4pPr>
      <a:lvl5pPr algn="ctr" rtl="0" fontAlgn="base">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commons.wikimedia.org/wiki/File:Cpc464.computer.750pix.jpg" TargetMode="Externa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commons.wikimedia.org/wiki/upload.wikimedia.org/wikipedia/commons/6/69/Sleep_On_Computer.JPG" TargetMode="External"/><Relationship Id="rId1" Type="http://schemas.openxmlformats.org/officeDocument/2006/relationships/slideLayout" Target="../slideLayouts/slideLayout6.xml"/><Relationship Id="rId4" Type="http://schemas.openxmlformats.org/officeDocument/2006/relationships/image" Target="http://upload.wikimedia.org/wikipedia/commons/thumb/6/69/Sleep_On_Computer.JPG/367px-Sleep_On_Computer.JPG"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commons.wikimedia.org/wiki/File:IBM_Thinkpad_R51.jpg" TargetMode="Externa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commons.wikimedia.org/wiki/File:Sleep_On_Computer.JPG?uselang=cs" TargetMode="External"/><Relationship Id="rId2" Type="http://schemas.openxmlformats.org/officeDocument/2006/relationships/hyperlink" Target="http://commons.wikimedia.org/wiki/File:Internet_users_per_100_inhabitants_ITU.svg" TargetMode="External"/><Relationship Id="rId1" Type="http://schemas.openxmlformats.org/officeDocument/2006/relationships/slideLayout" Target="../slideLayouts/slideLayout6.xml"/><Relationship Id="rId5" Type="http://schemas.openxmlformats.org/officeDocument/2006/relationships/hyperlink" Target="http://commons.wikimedia.org/wiki/File:IBM_Thinkpad_R51.jpg" TargetMode="External"/><Relationship Id="rId4" Type="http://schemas.openxmlformats.org/officeDocument/2006/relationships/hyperlink" Target="http://commons.wikimedia.org/wiki/File:Cpc464.computer.750pix.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6082" name="Group 2"/>
          <p:cNvGraphicFramePr>
            <a:graphicFrameLocks noGrp="1"/>
          </p:cNvGraphicFramePr>
          <p:nvPr/>
        </p:nvGraphicFramePr>
        <p:xfrm>
          <a:off x="1066800" y="838200"/>
          <a:ext cx="7391400" cy="3826638"/>
        </p:xfrm>
        <a:graphic>
          <a:graphicData uri="http://schemas.openxmlformats.org/drawingml/2006/table">
            <a:tbl>
              <a:tblPr/>
              <a:tblGrid>
                <a:gridCol w="1712913"/>
                <a:gridCol w="2071687"/>
                <a:gridCol w="909638"/>
                <a:gridCol w="149225"/>
                <a:gridCol w="150812"/>
                <a:gridCol w="438150"/>
                <a:gridCol w="1104900"/>
                <a:gridCol w="854075"/>
              </a:tblGrid>
              <a:tr h="885825">
                <a:tc gridSpan="2">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Calibri" pitchFamily="34"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Calibri" pitchFamily="34" charset="0"/>
                        <a:cs typeface="Times New Roman" pitchFamily="18" charset="0"/>
                      </a:endParaRPr>
                    </a:p>
                  </a:txBody>
                  <a:tcPr marL="68580" marR="68580" marT="0" marB="0" anchor="ctr"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5">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Obchodní akademie a St</a:t>
                      </a:r>
                      <a:r>
                        <a:rPr kumimoji="0" lang="cs-CZ" sz="1200" b="0" i="0" u="none" strike="noStrike" cap="none" normalizeH="0" baseline="0" smtClean="0">
                          <a:ln>
                            <a:noFill/>
                          </a:ln>
                          <a:solidFill>
                            <a:schemeClr val="tx1"/>
                          </a:solidFill>
                          <a:effectLst/>
                          <a:latin typeface="Calibri" pitchFamily="34" charset="0"/>
                        </a:rPr>
                        <a:t>ř</a:t>
                      </a:r>
                      <a:r>
                        <a:rPr kumimoji="0" lang="cs-CZ" sz="1200" b="0" i="0" u="none" strike="noStrike" cap="none" normalizeH="0" baseline="0" smtClean="0">
                          <a:ln>
                            <a:noFill/>
                          </a:ln>
                          <a:solidFill>
                            <a:schemeClr val="tx1"/>
                          </a:solidFill>
                          <a:effectLst/>
                          <a:latin typeface="Calibri" pitchFamily="34" charset="0"/>
                          <a:cs typeface="Times New Roman" pitchFamily="18" charset="0"/>
                        </a:rPr>
                        <a:t>ední odborná škola, gen. F. Fajtla, Louny, p.o.</a:t>
                      </a:r>
                    </a:p>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Osvobodite</a:t>
                      </a:r>
                      <a:r>
                        <a:rPr kumimoji="0" lang="cs-CZ" sz="1200" b="0" i="0" u="none" strike="noStrike" cap="none" normalizeH="0" baseline="0" smtClean="0">
                          <a:ln>
                            <a:noFill/>
                          </a:ln>
                          <a:solidFill>
                            <a:schemeClr val="tx1"/>
                          </a:solidFill>
                          <a:effectLst/>
                          <a:latin typeface="Calibri" pitchFamily="34" charset="0"/>
                        </a:rPr>
                        <a:t>lů</a:t>
                      </a:r>
                      <a:r>
                        <a:rPr kumimoji="0" lang="cs-CZ" sz="1200" b="0" i="0" u="none" strike="noStrike" cap="none" normalizeH="0" baseline="0" smtClean="0">
                          <a:ln>
                            <a:noFill/>
                          </a:ln>
                          <a:solidFill>
                            <a:schemeClr val="tx1"/>
                          </a:solidFill>
                          <a:effectLst/>
                          <a:latin typeface="Calibri" pitchFamily="34" charset="0"/>
                          <a:cs typeface="Times New Roman" pitchFamily="18" charset="0"/>
                        </a:rPr>
                        <a:t> 380, Louny</a:t>
                      </a:r>
                    </a:p>
                  </a:txBody>
                  <a:tcPr marL="68580" marR="68580" marT="0" marB="0" anchor="ctr"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3635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Číslo projektu</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CZ.1.07/1.5.00/34.0052</a:t>
                      </a: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Číslo sady</a:t>
                      </a: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gridSpan="2">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 </a:t>
                      </a:r>
                      <a:r>
                        <a:rPr kumimoji="0" lang="cs-CZ" sz="1200" b="0" i="0" u="none" strike="noStrike" cap="none" normalizeH="0" baseline="0" smtClean="0">
                          <a:ln>
                            <a:noFill/>
                          </a:ln>
                          <a:solidFill>
                            <a:schemeClr val="tx1"/>
                          </a:solidFill>
                          <a:effectLst/>
                          <a:latin typeface="Calibri" pitchFamily="34" charset="0"/>
                        </a:rPr>
                        <a:t>13</a:t>
                      </a: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Číslo DUM</a:t>
                      </a: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rPr>
                        <a:t>3.2_13_</a:t>
                      </a:r>
                      <a:r>
                        <a:rPr kumimoji="0" lang="cs-CZ" sz="1200" b="0" i="0" u="none" strike="noStrike" cap="none" normalizeH="0" baseline="0" smtClean="0">
                          <a:ln>
                            <a:noFill/>
                          </a:ln>
                          <a:solidFill>
                            <a:schemeClr val="tx1"/>
                          </a:solidFill>
                          <a:effectLst/>
                          <a:latin typeface="Times New Roman" pitchFamily="18" charset="0"/>
                        </a:rPr>
                        <a:t>18</a:t>
                      </a: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825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Předmět</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7">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Společenské vědy, T</a:t>
                      </a:r>
                      <a:r>
                        <a:rPr kumimoji="0" lang="cs-CZ" sz="1200" b="0" i="0" u="none" strike="noStrike" cap="none" normalizeH="0" baseline="0" smtClean="0">
                          <a:ln>
                            <a:noFill/>
                          </a:ln>
                          <a:solidFill>
                            <a:schemeClr val="tx1"/>
                          </a:solidFill>
                          <a:effectLst/>
                          <a:latin typeface="Times New Roman" pitchFamily="18" charset="0"/>
                        </a:rPr>
                        <a:t>ěl</a:t>
                      </a:r>
                      <a:r>
                        <a:rPr kumimoji="0" lang="cs-CZ" sz="1200" b="0" i="0" u="none" strike="noStrike" cap="none" normalizeH="0" baseline="0" smtClean="0">
                          <a:ln>
                            <a:noFill/>
                          </a:ln>
                          <a:solidFill>
                            <a:schemeClr val="tx1"/>
                          </a:solidFill>
                          <a:effectLst/>
                          <a:latin typeface="Calibri" pitchFamily="34" charset="0"/>
                          <a:cs typeface="Times New Roman" pitchFamily="18" charset="0"/>
                        </a:rPr>
                        <a:t>esná výchova</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1809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Tematický okruh</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7">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Zdravý životní styl</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1825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Název materiálu</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7">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Závislost na internetu</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1809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Autor</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7">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Mgr. Hana Topičová</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1825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Datum tvorby</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20</a:t>
                      </a:r>
                      <a:r>
                        <a:rPr kumimoji="0" lang="cs-CZ" sz="1200" b="0" i="0" u="none" strike="noStrike" cap="none" normalizeH="0" baseline="0" smtClean="0">
                          <a:ln>
                            <a:noFill/>
                          </a:ln>
                          <a:solidFill>
                            <a:schemeClr val="tx1"/>
                          </a:solidFill>
                          <a:effectLst/>
                          <a:latin typeface="Calibri" pitchFamily="34" charset="0"/>
                        </a:rPr>
                        <a:t>. </a:t>
                      </a:r>
                      <a:r>
                        <a:rPr kumimoji="0" lang="cs-CZ" sz="1200" b="0" i="0" u="none" strike="noStrike" cap="none" normalizeH="0" baseline="0" smtClean="0">
                          <a:ln>
                            <a:noFill/>
                          </a:ln>
                          <a:solidFill>
                            <a:schemeClr val="tx1"/>
                          </a:solidFill>
                          <a:effectLst/>
                          <a:latin typeface="Times New Roman" pitchFamily="18" charset="0"/>
                        </a:rPr>
                        <a:t>leden</a:t>
                      </a:r>
                      <a:r>
                        <a:rPr kumimoji="0" lang="cs-CZ" sz="1200" b="0" i="0" u="none" strike="noStrike" cap="none" normalizeH="0" baseline="0" smtClean="0">
                          <a:ln>
                            <a:noFill/>
                          </a:ln>
                          <a:solidFill>
                            <a:schemeClr val="tx1"/>
                          </a:solidFill>
                          <a:effectLst/>
                          <a:latin typeface="Calibri" pitchFamily="34" charset="0"/>
                        </a:rPr>
                        <a:t> 2014</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3">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Ročník</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gridSpan="3">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 </a:t>
                      </a:r>
                      <a:r>
                        <a:rPr kumimoji="0" lang="cs-CZ" sz="1200" b="0" i="0" u="none" strike="noStrike" cap="none" normalizeH="0" baseline="0" smtClean="0">
                          <a:ln>
                            <a:noFill/>
                          </a:ln>
                          <a:solidFill>
                            <a:schemeClr val="tx1"/>
                          </a:solidFill>
                          <a:effectLst/>
                          <a:latin typeface="Calibri" pitchFamily="34" charset="0"/>
                        </a:rPr>
                        <a:t>1. – 3. ročník </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r>
              <a:tr h="363538">
                <a:tc gridSpan="8">
                  <a:txBody>
                    <a:bodyPr/>
                    <a:lstStyle/>
                    <a:p>
                      <a:pPr marL="0" marR="0" lvl="0" indent="0" algn="l" defTabSz="914400" rtl="0" eaLnBrk="1" fontAlgn="base" latinLnBrk="0" hangingPunct="1">
                        <a:lnSpc>
                          <a:spcPct val="93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Anotace</a:t>
                      </a:r>
                    </a:p>
                    <a:p>
                      <a:pPr marL="0" marR="0" lvl="0" indent="0" algn="l" defTabSz="914400" rtl="0" eaLnBrk="1" fontAlgn="base" latinLnBrk="0" hangingPunct="1">
                        <a:lnSpc>
                          <a:spcPct val="93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Materiál slouží k všeobecnému seznámení žáků s problematikou rizik spojených s</a:t>
                      </a:r>
                      <a:r>
                        <a:rPr kumimoji="0" lang="cs-CZ" sz="1200" b="0" i="0" u="none" strike="noStrike" cap="none" normalizeH="0" baseline="0" smtClean="0">
                          <a:ln>
                            <a:noFill/>
                          </a:ln>
                          <a:solidFill>
                            <a:schemeClr val="tx1"/>
                          </a:solidFill>
                          <a:effectLst/>
                          <a:latin typeface="Calibri" pitchFamily="34" charset="0"/>
                        </a:rPr>
                        <a:t>e </a:t>
                      </a:r>
                      <a:r>
                        <a:rPr kumimoji="0" lang="cs-CZ" sz="1200" b="0" i="0" u="none" strike="noStrike" cap="none" normalizeH="0" baseline="0" smtClean="0">
                          <a:ln>
                            <a:noFill/>
                          </a:ln>
                          <a:solidFill>
                            <a:schemeClr val="tx1"/>
                          </a:solidFill>
                          <a:effectLst/>
                          <a:latin typeface="Times New Roman" pitchFamily="18" charset="0"/>
                        </a:rPr>
                        <a:t>závislostí na internetu</a:t>
                      </a:r>
                      <a:r>
                        <a:rPr kumimoji="0" lang="cs-CZ" sz="1200" b="0" i="0" u="none" strike="noStrike" cap="none" normalizeH="0" baseline="0" smtClean="0">
                          <a:ln>
                            <a:noFill/>
                          </a:ln>
                          <a:solidFill>
                            <a:schemeClr val="tx1"/>
                          </a:solidFill>
                          <a:effectLst/>
                          <a:latin typeface="Calibri" pitchFamily="34" charset="0"/>
                          <a:cs typeface="Times New Roman" pitchFamily="18" charset="0"/>
                        </a:rPr>
                        <a:t>. Materiál</a:t>
                      </a:r>
                      <a:r>
                        <a:rPr kumimoji="0" lang="cs-CZ" sz="1200" b="0" i="0" u="none" strike="noStrike" cap="none" normalizeH="0" baseline="0" smtClean="0">
                          <a:ln>
                            <a:noFill/>
                          </a:ln>
                          <a:solidFill>
                            <a:schemeClr val="tx1"/>
                          </a:solidFill>
                          <a:effectLst/>
                          <a:latin typeface="Calibri" pitchFamily="34" charset="0"/>
                        </a:rPr>
                        <a:t> může být použit jak ve výkladové tak opakovací části vyučovací hodiny. Součástí materiálu je test podchycující všeobecné povědomí žáků </a:t>
                      </a:r>
                      <a:r>
                        <a:rPr kumimoji="0" lang="cs-CZ" sz="1200" b="0" i="0" u="none" strike="noStrike" cap="none" normalizeH="0" baseline="0" smtClean="0">
                          <a:ln>
                            <a:noFill/>
                          </a:ln>
                          <a:solidFill>
                            <a:schemeClr val="tx1"/>
                          </a:solidFill>
                          <a:effectLst/>
                          <a:latin typeface="Calibri" pitchFamily="34" charset="0"/>
                          <a:cs typeface="Times New Roman" pitchFamily="18" charset="0"/>
                        </a:rPr>
                        <a:t> </a:t>
                      </a:r>
                      <a:r>
                        <a:rPr kumimoji="0" lang="cs-CZ" sz="1200" b="0" i="0" u="none" strike="noStrike" cap="none" normalizeH="0" baseline="0" smtClean="0">
                          <a:ln>
                            <a:noFill/>
                          </a:ln>
                          <a:solidFill>
                            <a:schemeClr val="tx1"/>
                          </a:solidFill>
                          <a:effectLst/>
                          <a:latin typeface="Times New Roman" pitchFamily="18" charset="0"/>
                        </a:rPr>
                        <a:t>o problematice závislosti na internetu</a:t>
                      </a:r>
                      <a:r>
                        <a:rPr kumimoji="0" lang="cs-CZ" sz="1200" b="0" i="0" u="none" strike="noStrike" cap="none" normalizeH="0" baseline="0" smtClean="0">
                          <a:ln>
                            <a:noFill/>
                          </a:ln>
                          <a:solidFill>
                            <a:schemeClr val="tx1"/>
                          </a:solidFill>
                          <a:effectLst/>
                          <a:latin typeface="Calibri" pitchFamily="34" charset="0"/>
                          <a:cs typeface="Times New Roman" pitchFamily="18" charset="0"/>
                        </a:rPr>
                        <a:t>.</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982663">
                <a:tc gridSpan="8">
                  <a:txBody>
                    <a:bodyPr/>
                    <a:lstStyle/>
                    <a:p>
                      <a:pPr marL="0" marR="0" lvl="0" indent="0" algn="l" defTabSz="914400" rtl="0" eaLnBrk="1" fontAlgn="base" latinLnBrk="0" hangingPunct="1">
                        <a:lnSpc>
                          <a:spcPct val="93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Metodický pokyn</a:t>
                      </a:r>
                    </a:p>
                    <a:p>
                      <a:pPr marL="0" marR="0" lvl="0" indent="0" algn="l" defTabSz="914400" rtl="0" eaLnBrk="1" fontAlgn="base" latinLnBrk="0" hangingPunct="1">
                        <a:lnSpc>
                          <a:spcPct val="93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Prezentace, výklad s </a:t>
                      </a:r>
                      <a:r>
                        <a:rPr kumimoji="0" lang="cs-CZ" sz="1200" b="0" i="0" u="none" strike="noStrike" cap="none" normalizeH="0" baseline="0" smtClean="0">
                          <a:ln>
                            <a:noFill/>
                          </a:ln>
                          <a:solidFill>
                            <a:schemeClr val="tx1"/>
                          </a:solidFill>
                          <a:effectLst/>
                          <a:latin typeface="Calibri" pitchFamily="34" charset="0"/>
                        </a:rPr>
                        <a:t>testem</a:t>
                      </a:r>
                      <a:r>
                        <a:rPr kumimoji="0" lang="cs-CZ" sz="1200" b="0" i="0" u="none" strike="noStrike" cap="none" normalizeH="0" baseline="0" smtClean="0">
                          <a:ln>
                            <a:noFill/>
                          </a:ln>
                          <a:solidFill>
                            <a:schemeClr val="tx1"/>
                          </a:solidFill>
                          <a:effectLst/>
                          <a:latin typeface="Calibri" pitchFamily="34" charset="0"/>
                          <a:cs typeface="Times New Roman" pitchFamily="18" charset="0"/>
                        </a:rPr>
                        <a:t> pro žáky v oblasti problematiky rizik spojených </a:t>
                      </a:r>
                      <a:r>
                        <a:rPr kumimoji="0" lang="cs-CZ" sz="1200" b="0" i="0" u="none" strike="noStrike" cap="none" normalizeH="0" baseline="0" smtClean="0">
                          <a:ln>
                            <a:noFill/>
                          </a:ln>
                          <a:solidFill>
                            <a:schemeClr val="tx1"/>
                          </a:solidFill>
                          <a:effectLst/>
                          <a:latin typeface="Times New Roman" pitchFamily="18" charset="0"/>
                        </a:rPr>
                        <a:t>se závislosti na internetu. </a:t>
                      </a:r>
                      <a:r>
                        <a:rPr kumimoji="0" lang="cs-CZ" sz="1200" b="0" i="0" u="none" strike="noStrike" cap="none" normalizeH="0" baseline="0" smtClean="0">
                          <a:ln>
                            <a:noFill/>
                          </a:ln>
                          <a:solidFill>
                            <a:schemeClr val="tx1"/>
                          </a:solidFill>
                          <a:effectLst/>
                          <a:latin typeface="Calibri" pitchFamily="34" charset="0"/>
                          <a:cs typeface="Times New Roman" pitchFamily="18" charset="0"/>
                        </a:rPr>
                        <a:t>Prezentaci lze využít v průřezovém tématu „výchova ke zdraví“. </a:t>
                      </a:r>
                    </a:p>
                    <a:p>
                      <a:pPr marL="0" marR="0" lvl="0" indent="0" algn="l" defTabSz="914400" rtl="0" eaLnBrk="1" fontAlgn="base" latinLnBrk="0" hangingPunct="1">
                        <a:lnSpc>
                          <a:spcPct val="93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itchFamily="34" charset="0"/>
                          <a:cs typeface="Times New Roman" pitchFamily="18" charset="0"/>
                        </a:rPr>
                        <a:t>Cílová skupina žáků: 15 – 19 let</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bl>
          </a:graphicData>
        </a:graphic>
      </p:graphicFrame>
      <p:grpSp>
        <p:nvGrpSpPr>
          <p:cNvPr id="46125" name="Group 45"/>
          <p:cNvGrpSpPr>
            <a:grpSpLocks/>
          </p:cNvGrpSpPr>
          <p:nvPr/>
        </p:nvGrpSpPr>
        <p:grpSpPr bwMode="auto">
          <a:xfrm>
            <a:off x="1676400" y="914400"/>
            <a:ext cx="3890963" cy="774700"/>
            <a:chOff x="1104" y="576"/>
            <a:chExt cx="2451" cy="488"/>
          </a:xfrm>
        </p:grpSpPr>
        <p:pic>
          <p:nvPicPr>
            <p:cNvPr id="46126" name="Picture 46"/>
            <p:cNvPicPr>
              <a:picLocks noChangeAspect="1" noChangeArrowheads="1"/>
            </p:cNvPicPr>
            <p:nvPr/>
          </p:nvPicPr>
          <p:blipFill>
            <a:blip r:embed="rId2" cstate="print"/>
            <a:srcRect/>
            <a:stretch>
              <a:fillRect/>
            </a:stretch>
          </p:blipFill>
          <p:spPr bwMode="auto">
            <a:xfrm>
              <a:off x="1104" y="576"/>
              <a:ext cx="1828" cy="488"/>
            </a:xfrm>
            <a:prstGeom prst="rect">
              <a:avLst/>
            </a:prstGeom>
            <a:noFill/>
            <a:ln w="9525">
              <a:noFill/>
              <a:round/>
              <a:headEnd/>
              <a:tailEnd/>
            </a:ln>
            <a:effectLst/>
          </p:spPr>
        </p:pic>
        <p:pic>
          <p:nvPicPr>
            <p:cNvPr id="46127" name="Picture 47"/>
            <p:cNvPicPr>
              <a:picLocks noChangeAspect="1" noChangeArrowheads="1"/>
            </p:cNvPicPr>
            <p:nvPr/>
          </p:nvPicPr>
          <p:blipFill>
            <a:blip r:embed="rId3" cstate="print"/>
            <a:srcRect/>
            <a:stretch>
              <a:fillRect/>
            </a:stretch>
          </p:blipFill>
          <p:spPr bwMode="auto">
            <a:xfrm>
              <a:off x="3190" y="615"/>
              <a:ext cx="365" cy="365"/>
            </a:xfrm>
            <a:prstGeom prst="rect">
              <a:avLst/>
            </a:prstGeom>
            <a:noFill/>
            <a:ln w="9525">
              <a:noFill/>
              <a:round/>
              <a:headEnd/>
              <a:tailEnd/>
            </a:ln>
            <a:effectLst/>
          </p:spPr>
        </p:pic>
      </p:grpSp>
      <p:sp>
        <p:nvSpPr>
          <p:cNvPr id="46128" name="Rectangle 55"/>
          <p:cNvSpPr>
            <a:spLocks noChangeArrowheads="1"/>
          </p:cNvSpPr>
          <p:nvPr/>
        </p:nvSpPr>
        <p:spPr bwMode="auto">
          <a:xfrm>
            <a:off x="1143000" y="5410200"/>
            <a:ext cx="7162800" cy="430887"/>
          </a:xfrm>
          <a:prstGeom prst="rect">
            <a:avLst/>
          </a:prstGeom>
          <a:noFill/>
          <a:ln w="9525">
            <a:noFill/>
            <a:miter lim="800000"/>
            <a:headEnd/>
            <a:tailEnd/>
          </a:ln>
          <a:effectLst/>
        </p:spPr>
        <p:txBody>
          <a:bodyPr>
            <a:spAutoFit/>
          </a:bodyPr>
          <a:lstStyle/>
          <a:p>
            <a:pPr algn="ctr">
              <a:buSzPct val="100000"/>
            </a:pPr>
            <a:r>
              <a:rPr lang="cs-CZ" sz="1100" i="1" dirty="0">
                <a:solidFill>
                  <a:srgbClr val="898989"/>
                </a:solidFill>
                <a:latin typeface="Calibri" pitchFamily="34" charset="0"/>
                <a:cs typeface="Lucida Sans Unicode" pitchFamily="34" charset="0"/>
              </a:rPr>
              <a:t>Autorem materiálu a všech jeho částí, není-li uvedeno jinak, je  Mgr. Hana </a:t>
            </a:r>
            <a:r>
              <a:rPr lang="cs-CZ" sz="1100" i="1" dirty="0" err="1">
                <a:solidFill>
                  <a:srgbClr val="898989"/>
                </a:solidFill>
                <a:latin typeface="Calibri" pitchFamily="34" charset="0"/>
                <a:cs typeface="Lucida Sans Unicode" pitchFamily="34" charset="0"/>
              </a:rPr>
              <a:t>Topičová</a:t>
            </a:r>
            <a:r>
              <a:rPr lang="cs-CZ" sz="1100" i="1" dirty="0">
                <a:solidFill>
                  <a:srgbClr val="898989"/>
                </a:solidFill>
                <a:latin typeface="Calibri" pitchFamily="34" charset="0"/>
                <a:cs typeface="Lucida Sans Unicode" pitchFamily="34" charset="0"/>
              </a:rPr>
              <a:t>.</a:t>
            </a:r>
            <a:r>
              <a:rPr lang="cs-CZ" sz="1100" i="1">
                <a:solidFill>
                  <a:srgbClr val="898989"/>
                </a:solidFill>
                <a:latin typeface="Calibri" pitchFamily="34" charset="0"/>
                <a:cs typeface="Lucida Sans Unicode" pitchFamily="34" charset="0"/>
              </a:rPr>
              <a:t/>
            </a:r>
            <a:br>
              <a:rPr lang="cs-CZ" sz="1100" i="1">
                <a:solidFill>
                  <a:srgbClr val="898989"/>
                </a:solidFill>
                <a:latin typeface="Calibri" pitchFamily="34" charset="0"/>
                <a:cs typeface="Lucida Sans Unicode" pitchFamily="34" charset="0"/>
              </a:rPr>
            </a:br>
            <a:endParaRPr lang="cs-CZ" sz="1100" i="1" dirty="0">
              <a:solidFill>
                <a:srgbClr val="898989"/>
              </a:solidFill>
              <a:latin typeface="Calibri" pitchFamily="34" charset="0"/>
              <a:cs typeface="Lucida Sans Unicode" pitchFamily="34" charset="0"/>
            </a:endParaRPr>
          </a:p>
        </p:txBody>
      </p:sp>
    </p:spTree>
  </p:cSld>
  <p:clrMapOvr>
    <a:masterClrMapping/>
  </p:clrMapOvr>
  <p:transition>
    <p:checke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lstStyle/>
          <a:p>
            <a:r>
              <a:rPr lang="cs-CZ"/>
              <a:t>Internet</a:t>
            </a:r>
          </a:p>
        </p:txBody>
      </p:sp>
      <p:sp>
        <p:nvSpPr>
          <p:cNvPr id="2051" name="Text Box 3"/>
          <p:cNvSpPr txBox="1">
            <a:spLocks noChangeArrowheads="1"/>
          </p:cNvSpPr>
          <p:nvPr/>
        </p:nvSpPr>
        <p:spPr bwMode="auto">
          <a:xfrm>
            <a:off x="381000" y="2819400"/>
            <a:ext cx="8397875" cy="822325"/>
          </a:xfrm>
          <a:prstGeom prst="rect">
            <a:avLst/>
          </a:prstGeom>
          <a:noFill/>
          <a:ln w="9525">
            <a:noFill/>
            <a:miter lim="800000"/>
            <a:headEnd/>
            <a:tailEnd/>
          </a:ln>
          <a:effectLst/>
        </p:spPr>
        <p:txBody>
          <a:bodyPr>
            <a:spAutoFit/>
          </a:bodyPr>
          <a:lstStyle/>
          <a:p>
            <a:r>
              <a:rPr lang="cs-CZ"/>
              <a:t>Přístup k internetu poskytuje uživatelům informační, vzdělávací, mediální, nákupní a komunikační možnosti.</a:t>
            </a:r>
          </a:p>
        </p:txBody>
      </p:sp>
      <p:sp>
        <p:nvSpPr>
          <p:cNvPr id="2052" name="Text Box 4"/>
          <p:cNvSpPr txBox="1">
            <a:spLocks noChangeArrowheads="1"/>
          </p:cNvSpPr>
          <p:nvPr/>
        </p:nvSpPr>
        <p:spPr bwMode="auto">
          <a:xfrm>
            <a:off x="304800" y="1524000"/>
            <a:ext cx="8534400" cy="1187450"/>
          </a:xfrm>
          <a:prstGeom prst="rect">
            <a:avLst/>
          </a:prstGeom>
          <a:noFill/>
          <a:ln w="9525">
            <a:noFill/>
            <a:miter lim="800000"/>
            <a:headEnd/>
            <a:tailEnd/>
          </a:ln>
          <a:effectLst/>
        </p:spPr>
        <p:txBody>
          <a:bodyPr>
            <a:spAutoFit/>
          </a:bodyPr>
          <a:lstStyle/>
          <a:p>
            <a:r>
              <a:rPr lang="cs-CZ" b="1">
                <a:cs typeface="Times New Roman" pitchFamily="18" charset="0"/>
              </a:rPr>
              <a:t>Internet</a:t>
            </a:r>
            <a:r>
              <a:rPr lang="cs-CZ">
                <a:cs typeface="Times New Roman" pitchFamily="18" charset="0"/>
              </a:rPr>
              <a:t> je</a:t>
            </a:r>
            <a:r>
              <a:rPr lang="cs-CZ"/>
              <a:t> celosvětový </a:t>
            </a:r>
            <a:r>
              <a:rPr lang="cs-CZ">
                <a:cs typeface="Times New Roman" pitchFamily="18" charset="0"/>
              </a:rPr>
              <a:t>systém navzájem </a:t>
            </a:r>
            <a:r>
              <a:rPr lang="cs-CZ"/>
              <a:t>volně </a:t>
            </a:r>
            <a:r>
              <a:rPr lang="cs-CZ">
                <a:cs typeface="Times New Roman" pitchFamily="18" charset="0"/>
              </a:rPr>
              <a:t>propojených </a:t>
            </a:r>
            <a:r>
              <a:rPr lang="cs-CZ"/>
              <a:t>počítačových sítí</a:t>
            </a:r>
            <a:r>
              <a:rPr lang="cs-CZ">
                <a:cs typeface="Times New Roman" pitchFamily="18" charset="0"/>
              </a:rPr>
              <a:t>, které spojují jeho jednotlivé </a:t>
            </a:r>
            <a:r>
              <a:rPr lang="cs-CZ"/>
              <a:t>síťové uzly</a:t>
            </a:r>
            <a:r>
              <a:rPr lang="cs-CZ">
                <a:cs typeface="Times New Roman" pitchFamily="18" charset="0"/>
              </a:rPr>
              <a:t>. Uzlem může být </a:t>
            </a:r>
            <a:r>
              <a:rPr lang="cs-CZ"/>
              <a:t>počítač</a:t>
            </a:r>
            <a:r>
              <a:rPr lang="cs-CZ">
                <a:cs typeface="Times New Roman" pitchFamily="18" charset="0"/>
              </a:rPr>
              <a:t>, ale i specializované zařízení (například </a:t>
            </a:r>
            <a:r>
              <a:rPr lang="cs-CZ"/>
              <a:t>router</a:t>
            </a:r>
            <a:r>
              <a:rPr lang="cs-CZ">
                <a:cs typeface="Times New Roman" pitchFamily="18" charset="0"/>
              </a:rPr>
              <a:t>). </a:t>
            </a:r>
          </a:p>
        </p:txBody>
      </p:sp>
      <p:grpSp>
        <p:nvGrpSpPr>
          <p:cNvPr id="2064" name="Group 16"/>
          <p:cNvGrpSpPr>
            <a:grpSpLocks/>
          </p:cNvGrpSpPr>
          <p:nvPr/>
        </p:nvGrpSpPr>
        <p:grpSpPr bwMode="auto">
          <a:xfrm>
            <a:off x="838200" y="3581400"/>
            <a:ext cx="8077200" cy="3032125"/>
            <a:chOff x="528" y="2256"/>
            <a:chExt cx="5088" cy="1910"/>
          </a:xfrm>
        </p:grpSpPr>
        <p:sp>
          <p:nvSpPr>
            <p:cNvPr id="2055" name="Text Box 7"/>
            <p:cNvSpPr txBox="1">
              <a:spLocks noChangeArrowheads="1"/>
            </p:cNvSpPr>
            <p:nvPr/>
          </p:nvSpPr>
          <p:spPr bwMode="auto">
            <a:xfrm>
              <a:off x="4032" y="2448"/>
              <a:ext cx="1584" cy="1067"/>
            </a:xfrm>
            <a:prstGeom prst="rect">
              <a:avLst/>
            </a:prstGeom>
            <a:noFill/>
            <a:ln w="9525">
              <a:noFill/>
              <a:miter lim="800000"/>
              <a:headEnd/>
              <a:tailEnd/>
            </a:ln>
            <a:effectLst/>
          </p:spPr>
          <p:txBody>
            <a:bodyPr>
              <a:spAutoFit/>
            </a:bodyPr>
            <a:lstStyle/>
            <a:p>
              <a:r>
                <a:rPr lang="cs-CZ" sz="1100">
                  <a:latin typeface="Courier New" pitchFamily="49" charset="0"/>
                </a:rPr>
                <a:t>Počet uživatelů internetu              na 100 obyvatel                             v letech 1997 až 2011</a:t>
              </a:r>
              <a:endParaRPr lang="cs-CZ" sz="1200">
                <a:solidFill>
                  <a:srgbClr val="004384"/>
                </a:solidFill>
              </a:endParaRPr>
            </a:p>
            <a:p>
              <a:r>
                <a:rPr lang="cs-CZ" sz="1200">
                  <a:solidFill>
                    <a:srgbClr val="004384"/>
                  </a:solidFill>
                </a:rPr>
                <a:t>      </a:t>
              </a:r>
              <a:r>
                <a:rPr lang="cs-CZ" sz="1000">
                  <a:latin typeface="Courier New" pitchFamily="49" charset="0"/>
                </a:rPr>
                <a:t>rozvinuté státy </a:t>
              </a:r>
            </a:p>
            <a:p>
              <a:r>
                <a:rPr lang="cs-CZ" sz="1000">
                  <a:latin typeface="Courier New" pitchFamily="49" charset="0"/>
                </a:rPr>
                <a:t>     </a:t>
              </a:r>
            </a:p>
            <a:p>
              <a:r>
                <a:rPr lang="cs-CZ" sz="1000">
                  <a:latin typeface="Courier New" pitchFamily="49" charset="0"/>
                </a:rPr>
                <a:t>   světový průměr </a:t>
              </a:r>
            </a:p>
            <a:p>
              <a:r>
                <a:rPr lang="cs-CZ" sz="1000">
                  <a:latin typeface="Courier New" pitchFamily="49" charset="0"/>
                </a:rPr>
                <a:t>                       </a:t>
              </a:r>
            </a:p>
            <a:p>
              <a:r>
                <a:rPr lang="cs-CZ" sz="1000">
                  <a:latin typeface="Courier New" pitchFamily="49" charset="0"/>
                </a:rPr>
                <a:t>   rozvojové státy</a:t>
              </a:r>
            </a:p>
            <a:p>
              <a:r>
                <a:rPr lang="cs-CZ" sz="1000">
                  <a:latin typeface="Courier New" pitchFamily="49" charset="0"/>
                </a:rPr>
                <a:t>                                                         </a:t>
              </a:r>
            </a:p>
            <a:p>
              <a:r>
                <a:rPr lang="cs-CZ" sz="1000">
                  <a:latin typeface="Courier New" pitchFamily="49" charset="0"/>
                </a:rPr>
                <a:t>                     Obr. č. 1</a:t>
              </a:r>
            </a:p>
          </p:txBody>
        </p:sp>
        <p:sp>
          <p:nvSpPr>
            <p:cNvPr id="2056" name="Rectangle 8"/>
            <p:cNvSpPr>
              <a:spLocks noChangeArrowheads="1"/>
            </p:cNvSpPr>
            <p:nvPr/>
          </p:nvSpPr>
          <p:spPr bwMode="auto">
            <a:xfrm>
              <a:off x="4080" y="2832"/>
              <a:ext cx="96" cy="96"/>
            </a:xfrm>
            <a:prstGeom prst="rect">
              <a:avLst/>
            </a:prstGeom>
            <a:solidFill>
              <a:schemeClr val="accent2"/>
            </a:solidFill>
            <a:ln w="9525">
              <a:solidFill>
                <a:schemeClr val="tx1"/>
              </a:solidFill>
              <a:miter lim="800000"/>
              <a:headEnd/>
              <a:tailEnd/>
            </a:ln>
            <a:effectLst/>
          </p:spPr>
          <p:txBody>
            <a:bodyPr wrap="none" anchor="ctr"/>
            <a:lstStyle/>
            <a:p>
              <a:endParaRPr lang="cs-CZ"/>
            </a:p>
          </p:txBody>
        </p:sp>
        <p:sp>
          <p:nvSpPr>
            <p:cNvPr id="2058" name="Rectangle 10"/>
            <p:cNvSpPr>
              <a:spLocks noChangeArrowheads="1"/>
            </p:cNvSpPr>
            <p:nvPr/>
          </p:nvSpPr>
          <p:spPr bwMode="auto">
            <a:xfrm>
              <a:off x="4080" y="3024"/>
              <a:ext cx="96" cy="96"/>
            </a:xfrm>
            <a:prstGeom prst="rect">
              <a:avLst/>
            </a:prstGeom>
            <a:solidFill>
              <a:srgbClr val="FFFF00"/>
            </a:solidFill>
            <a:ln w="9525">
              <a:solidFill>
                <a:schemeClr val="tx1"/>
              </a:solidFill>
              <a:miter lim="800000"/>
              <a:headEnd/>
              <a:tailEnd/>
            </a:ln>
            <a:effectLst/>
          </p:spPr>
          <p:txBody>
            <a:bodyPr wrap="none" anchor="ctr"/>
            <a:lstStyle/>
            <a:p>
              <a:endParaRPr lang="cs-CZ"/>
            </a:p>
          </p:txBody>
        </p:sp>
        <p:sp>
          <p:nvSpPr>
            <p:cNvPr id="2059" name="Rectangle 11"/>
            <p:cNvSpPr>
              <a:spLocks noChangeArrowheads="1"/>
            </p:cNvSpPr>
            <p:nvPr/>
          </p:nvSpPr>
          <p:spPr bwMode="auto">
            <a:xfrm>
              <a:off x="4080" y="3216"/>
              <a:ext cx="96" cy="96"/>
            </a:xfrm>
            <a:prstGeom prst="rect">
              <a:avLst/>
            </a:prstGeom>
            <a:solidFill>
              <a:srgbClr val="FF0000"/>
            </a:solidFill>
            <a:ln w="9525">
              <a:solidFill>
                <a:schemeClr val="tx1"/>
              </a:solidFill>
              <a:miter lim="800000"/>
              <a:headEnd/>
              <a:tailEnd/>
            </a:ln>
            <a:effectLst/>
          </p:spPr>
          <p:txBody>
            <a:bodyPr wrap="none" anchor="ctr"/>
            <a:lstStyle/>
            <a:p>
              <a:endParaRPr lang="cs-CZ"/>
            </a:p>
          </p:txBody>
        </p:sp>
        <p:pic>
          <p:nvPicPr>
            <p:cNvPr id="2061" name="Picture 13" descr="C:\Documents and Settings\j.sus.NB_SUS\Dokumenty\Obrázky\800px-Internet_users_per_100_inhabitants_ITU_svg.png"/>
            <p:cNvPicPr>
              <a:picLocks noChangeAspect="1" noChangeArrowheads="1"/>
            </p:cNvPicPr>
            <p:nvPr/>
          </p:nvPicPr>
          <p:blipFill>
            <a:blip r:embed="rId2" cstate="print"/>
            <a:srcRect/>
            <a:stretch>
              <a:fillRect/>
            </a:stretch>
          </p:blipFill>
          <p:spPr bwMode="auto">
            <a:xfrm>
              <a:off x="528" y="2256"/>
              <a:ext cx="3504" cy="1910"/>
            </a:xfrm>
            <a:prstGeom prst="rect">
              <a:avLst/>
            </a:prstGeom>
            <a:noFill/>
          </p:spPr>
        </p:pic>
      </p:gr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blinds(horizontal)">
                                      <p:cBhvr>
                                        <p:cTn id="7" dur="500"/>
                                        <p:tgtEl>
                                          <p:spTgt spid="205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51"/>
                                        </p:tgtEl>
                                        <p:attrNameLst>
                                          <p:attrName>style.visibility</p:attrName>
                                        </p:attrNameLst>
                                      </p:cBhvr>
                                      <p:to>
                                        <p:strVal val="visible"/>
                                      </p:to>
                                    </p:set>
                                    <p:animEffect transition="in" filter="blinds(horizontal)">
                                      <p:cBhvr>
                                        <p:cTn id="12" dur="500"/>
                                        <p:tgtEl>
                                          <p:spTgt spid="2051"/>
                                        </p:tgtEl>
                                      </p:cBhvr>
                                    </p:animEffect>
                                  </p:childTnLst>
                                </p:cTn>
                              </p:par>
                            </p:childTnLst>
                          </p:cTn>
                        </p:par>
                      </p:childTnLst>
                    </p:cTn>
                  </p:par>
                  <p:par>
                    <p:cTn id="13" fill="hold">
                      <p:stCondLst>
                        <p:cond delay="indefinite"/>
                      </p:stCondLst>
                      <p:childTnLst>
                        <p:par>
                          <p:cTn id="14" fill="hold">
                            <p:stCondLst>
                              <p:cond delay="0"/>
                            </p:stCondLst>
                            <p:childTnLst>
                              <p:par>
                                <p:cTn id="15" presetID="19" presetClass="entr" presetSubtype="10" fill="hold" nodeType="clickEffect">
                                  <p:stCondLst>
                                    <p:cond delay="0"/>
                                  </p:stCondLst>
                                  <p:childTnLst>
                                    <p:set>
                                      <p:cBhvr>
                                        <p:cTn id="16" dur="1" fill="hold">
                                          <p:stCondLst>
                                            <p:cond delay="0"/>
                                          </p:stCondLst>
                                        </p:cTn>
                                        <p:tgtEl>
                                          <p:spTgt spid="2064"/>
                                        </p:tgtEl>
                                        <p:attrNameLst>
                                          <p:attrName>style.visibility</p:attrName>
                                        </p:attrNameLst>
                                      </p:cBhvr>
                                      <p:to>
                                        <p:strVal val="visible"/>
                                      </p:to>
                                    </p:set>
                                    <p:anim calcmode="lin" valueType="num">
                                      <p:cBhvr>
                                        <p:cTn id="17" dur="5000" fill="hold"/>
                                        <p:tgtEl>
                                          <p:spTgt spid="2064"/>
                                        </p:tgtEl>
                                        <p:attrNameLst>
                                          <p:attrName>ppt_w</p:attrName>
                                        </p:attrNameLst>
                                      </p:cBhvr>
                                      <p:tavLst>
                                        <p:tav tm="0" fmla="#ppt_w*sin(2.5*pi*$)">
                                          <p:val>
                                            <p:fltVal val="0"/>
                                          </p:val>
                                        </p:tav>
                                        <p:tav tm="100000">
                                          <p:val>
                                            <p:fltVal val="1"/>
                                          </p:val>
                                        </p:tav>
                                      </p:tavLst>
                                    </p:anim>
                                    <p:anim calcmode="lin" valueType="num">
                                      <p:cBhvr>
                                        <p:cTn id="18" dur="5000" fill="hold"/>
                                        <p:tgtEl>
                                          <p:spTgt spid="206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autoUpdateAnimBg="0"/>
      <p:bldP spid="2052" grpId="0"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cs-CZ"/>
              <a:t>Internet</a:t>
            </a:r>
          </a:p>
        </p:txBody>
      </p:sp>
      <p:sp>
        <p:nvSpPr>
          <p:cNvPr id="3077" name="Text Box 5"/>
          <p:cNvSpPr txBox="1">
            <a:spLocks noChangeArrowheads="1"/>
          </p:cNvSpPr>
          <p:nvPr/>
        </p:nvSpPr>
        <p:spPr bwMode="auto">
          <a:xfrm>
            <a:off x="533400" y="1600200"/>
            <a:ext cx="8093075" cy="1187450"/>
          </a:xfrm>
          <a:prstGeom prst="rect">
            <a:avLst/>
          </a:prstGeom>
          <a:noFill/>
          <a:ln w="9525">
            <a:noFill/>
            <a:miter lim="800000"/>
            <a:headEnd/>
            <a:tailEnd/>
          </a:ln>
          <a:effectLst/>
        </p:spPr>
        <p:txBody>
          <a:bodyPr>
            <a:spAutoFit/>
          </a:bodyPr>
          <a:lstStyle/>
          <a:p>
            <a:pPr algn="ctr"/>
            <a:r>
              <a:rPr lang="cs-CZ"/>
              <a:t>Internet dokáže působit na náladu člověka;                                          skoro 30 % uživatelů internetu přiznává,                                                   že jej používá ve snaze zlepšit si špatnou náladu. </a:t>
            </a:r>
          </a:p>
        </p:txBody>
      </p:sp>
      <p:sp>
        <p:nvSpPr>
          <p:cNvPr id="3078" name="Text Box 6"/>
          <p:cNvSpPr txBox="1">
            <a:spLocks noChangeArrowheads="1"/>
          </p:cNvSpPr>
          <p:nvPr/>
        </p:nvSpPr>
        <p:spPr bwMode="auto">
          <a:xfrm>
            <a:off x="304800" y="3352800"/>
            <a:ext cx="8686800" cy="822325"/>
          </a:xfrm>
          <a:prstGeom prst="rect">
            <a:avLst/>
          </a:prstGeom>
          <a:noFill/>
          <a:ln w="9525">
            <a:noFill/>
            <a:miter lim="800000"/>
            <a:headEnd/>
            <a:tailEnd/>
          </a:ln>
          <a:effectLst/>
        </p:spPr>
        <p:txBody>
          <a:bodyPr>
            <a:spAutoFit/>
          </a:bodyPr>
          <a:lstStyle/>
          <a:p>
            <a:pPr algn="ctr"/>
            <a:r>
              <a:rPr lang="cs-CZ"/>
              <a:t>Pokud má užívání internetu za následek studijní, sociální                         nebo pracovní újmu, můžeme je považovat za problematické.</a:t>
            </a:r>
          </a:p>
        </p:txBody>
      </p:sp>
      <p:sp>
        <p:nvSpPr>
          <p:cNvPr id="3079" name="Text Box 7"/>
          <p:cNvSpPr txBox="1">
            <a:spLocks noChangeArrowheads="1"/>
          </p:cNvSpPr>
          <p:nvPr/>
        </p:nvSpPr>
        <p:spPr bwMode="auto">
          <a:xfrm>
            <a:off x="381000" y="4343400"/>
            <a:ext cx="8550275" cy="2282825"/>
          </a:xfrm>
          <a:prstGeom prst="rect">
            <a:avLst/>
          </a:prstGeom>
          <a:noFill/>
          <a:ln w="9525">
            <a:noFill/>
            <a:miter lim="800000"/>
            <a:headEnd/>
            <a:tailEnd/>
          </a:ln>
          <a:effectLst/>
        </p:spPr>
        <p:txBody>
          <a:bodyPr>
            <a:spAutoFit/>
          </a:bodyPr>
          <a:lstStyle/>
          <a:p>
            <a:r>
              <a:rPr lang="cs-CZ"/>
              <a:t>Závislí lidé rovněž často nedostatečně spí, vynechávají některá jídla, nejsou schopni řídit svůj čas, utrácejí příliš mnoho peněz za on-line poplatky a výrobky prodávané prostřednictvím internetu, používají internet proti špatné náladě, a když nejsou „připojeni“, zakoušejí abstinenční příznaky jako jsou deprese, náladovost,třesavka a úzkostné stavy.</a:t>
            </a:r>
          </a:p>
        </p:txBody>
      </p:sp>
      <p:sp>
        <p:nvSpPr>
          <p:cNvPr id="3080" name="Text Box 8"/>
          <p:cNvSpPr txBox="1">
            <a:spLocks noChangeArrowheads="1"/>
          </p:cNvSpPr>
          <p:nvPr/>
        </p:nvSpPr>
        <p:spPr bwMode="auto">
          <a:xfrm>
            <a:off x="457200" y="2743200"/>
            <a:ext cx="8229600" cy="457200"/>
          </a:xfrm>
          <a:prstGeom prst="rect">
            <a:avLst/>
          </a:prstGeom>
          <a:noFill/>
          <a:ln w="9525">
            <a:noFill/>
            <a:miter lim="800000"/>
            <a:headEnd/>
            <a:tailEnd/>
          </a:ln>
          <a:effectLst/>
        </p:spPr>
        <p:txBody>
          <a:bodyPr>
            <a:spAutoFit/>
          </a:bodyPr>
          <a:lstStyle/>
          <a:p>
            <a:pPr algn="ctr"/>
            <a:r>
              <a:rPr lang="cs-CZ"/>
              <a:t>Jinými slovy, užívají internet jako drogu (návykovou látku).</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077"/>
                                        </p:tgtEl>
                                        <p:attrNameLst>
                                          <p:attrName>style.visibility</p:attrName>
                                        </p:attrNameLst>
                                      </p:cBhvr>
                                      <p:to>
                                        <p:strVal val="visible"/>
                                      </p:to>
                                    </p:set>
                                    <p:animEffect transition="in" filter="blinds(horizontal)">
                                      <p:cBhvr>
                                        <p:cTn id="7" dur="500"/>
                                        <p:tgtEl>
                                          <p:spTgt spid="307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080"/>
                                        </p:tgtEl>
                                        <p:attrNameLst>
                                          <p:attrName>style.visibility</p:attrName>
                                        </p:attrNameLst>
                                      </p:cBhvr>
                                      <p:to>
                                        <p:strVal val="visible"/>
                                      </p:to>
                                    </p:set>
                                    <p:animEffect transition="in" filter="blinds(horizontal)">
                                      <p:cBhvr>
                                        <p:cTn id="12" dur="500"/>
                                        <p:tgtEl>
                                          <p:spTgt spid="3080"/>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078"/>
                                        </p:tgtEl>
                                        <p:attrNameLst>
                                          <p:attrName>style.visibility</p:attrName>
                                        </p:attrNameLst>
                                      </p:cBhvr>
                                      <p:to>
                                        <p:strVal val="visible"/>
                                      </p:to>
                                    </p:set>
                                    <p:animEffect transition="in" filter="blinds(horizontal)">
                                      <p:cBhvr>
                                        <p:cTn id="17" dur="500"/>
                                        <p:tgtEl>
                                          <p:spTgt spid="3078"/>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079"/>
                                        </p:tgtEl>
                                        <p:attrNameLst>
                                          <p:attrName>style.visibility</p:attrName>
                                        </p:attrNameLst>
                                      </p:cBhvr>
                                      <p:to>
                                        <p:strVal val="visible"/>
                                      </p:to>
                                    </p:set>
                                    <p:animEffect transition="in" filter="blinds(horizontal)">
                                      <p:cBhvr>
                                        <p:cTn id="22" dur="500"/>
                                        <p:tgtEl>
                                          <p:spTgt spid="30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7" grpId="0" autoUpdateAnimBg="0"/>
      <p:bldP spid="3078" grpId="0" autoUpdateAnimBg="0"/>
      <p:bldP spid="3079" grpId="0" autoUpdateAnimBg="0"/>
      <p:bldP spid="3080" grpId="0"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cs-CZ"/>
              <a:t>Přitažlivost internetu</a:t>
            </a:r>
          </a:p>
        </p:txBody>
      </p:sp>
      <p:sp>
        <p:nvSpPr>
          <p:cNvPr id="10243" name="Text Box 3"/>
          <p:cNvSpPr txBox="1">
            <a:spLocks noChangeArrowheads="1"/>
          </p:cNvSpPr>
          <p:nvPr/>
        </p:nvSpPr>
        <p:spPr bwMode="auto">
          <a:xfrm>
            <a:off x="457200" y="1600200"/>
            <a:ext cx="5788025" cy="457200"/>
          </a:xfrm>
          <a:prstGeom prst="rect">
            <a:avLst/>
          </a:prstGeom>
          <a:noFill/>
          <a:ln w="9525">
            <a:noFill/>
            <a:miter lim="800000"/>
            <a:headEnd/>
            <a:tailEnd/>
          </a:ln>
          <a:effectLst/>
        </p:spPr>
        <p:txBody>
          <a:bodyPr wrap="none">
            <a:spAutoFit/>
          </a:bodyPr>
          <a:lstStyle/>
          <a:p>
            <a:r>
              <a:rPr lang="cs-CZ"/>
              <a:t>K přitažlivosti internetu přispívá řada faktorů:</a:t>
            </a:r>
          </a:p>
        </p:txBody>
      </p:sp>
      <p:sp>
        <p:nvSpPr>
          <p:cNvPr id="10244" name="Text Box 4"/>
          <p:cNvSpPr txBox="1">
            <a:spLocks noChangeArrowheads="1"/>
          </p:cNvSpPr>
          <p:nvPr/>
        </p:nvSpPr>
        <p:spPr bwMode="auto">
          <a:xfrm>
            <a:off x="457200" y="2057400"/>
            <a:ext cx="8550275" cy="822325"/>
          </a:xfrm>
          <a:prstGeom prst="rect">
            <a:avLst/>
          </a:prstGeom>
          <a:noFill/>
          <a:ln w="9525">
            <a:noFill/>
            <a:miter lim="800000"/>
            <a:headEnd/>
            <a:tailEnd/>
          </a:ln>
          <a:effectLst/>
        </p:spPr>
        <p:txBody>
          <a:bodyPr>
            <a:spAutoFit/>
          </a:bodyPr>
          <a:lstStyle/>
          <a:p>
            <a:pPr>
              <a:buFont typeface="Wingdings" pitchFamily="2" charset="2"/>
              <a:buChar char="Ø"/>
            </a:pPr>
            <a:r>
              <a:rPr lang="cs-CZ"/>
              <a:t> obsah on-line je okamžitě a stále přístupný, necenzurovaný                      a neregulovaný</a:t>
            </a:r>
          </a:p>
        </p:txBody>
      </p:sp>
      <p:sp>
        <p:nvSpPr>
          <p:cNvPr id="10245" name="Text Box 5"/>
          <p:cNvSpPr txBox="1">
            <a:spLocks noChangeArrowheads="1"/>
          </p:cNvSpPr>
          <p:nvPr/>
        </p:nvSpPr>
        <p:spPr bwMode="auto">
          <a:xfrm>
            <a:off x="457200" y="2819400"/>
            <a:ext cx="8686800" cy="822325"/>
          </a:xfrm>
          <a:prstGeom prst="rect">
            <a:avLst/>
          </a:prstGeom>
          <a:noFill/>
          <a:ln w="9525">
            <a:noFill/>
            <a:miter lim="800000"/>
            <a:headEnd/>
            <a:tailEnd/>
          </a:ln>
          <a:effectLst/>
        </p:spPr>
        <p:txBody>
          <a:bodyPr>
            <a:spAutoFit/>
          </a:bodyPr>
          <a:lstStyle/>
          <a:p>
            <a:pPr>
              <a:buFont typeface="Wingdings" pitchFamily="2" charset="2"/>
              <a:buChar char="Ø"/>
            </a:pPr>
            <a:r>
              <a:rPr lang="cs-CZ"/>
              <a:t> internet je interaktivní a poskytuje uživateli pocit anonymity              (byť třeba falešný) </a:t>
            </a:r>
          </a:p>
        </p:txBody>
      </p:sp>
      <p:sp>
        <p:nvSpPr>
          <p:cNvPr id="10247" name="Text Box 7"/>
          <p:cNvSpPr txBox="1">
            <a:spLocks noChangeArrowheads="1"/>
          </p:cNvSpPr>
          <p:nvPr/>
        </p:nvSpPr>
        <p:spPr bwMode="auto">
          <a:xfrm>
            <a:off x="457200" y="3657600"/>
            <a:ext cx="8534400" cy="1552575"/>
          </a:xfrm>
          <a:prstGeom prst="rect">
            <a:avLst/>
          </a:prstGeom>
          <a:noFill/>
          <a:ln w="9525">
            <a:noFill/>
            <a:miter lim="800000"/>
            <a:headEnd/>
            <a:tailEnd/>
          </a:ln>
          <a:effectLst/>
        </p:spPr>
        <p:txBody>
          <a:bodyPr>
            <a:spAutoFit/>
          </a:bodyPr>
          <a:lstStyle/>
          <a:p>
            <a:pPr>
              <a:buFont typeface="Wingdings" pitchFamily="2" charset="2"/>
              <a:buChar char="Ø"/>
            </a:pPr>
            <a:r>
              <a:rPr lang="cs-CZ"/>
              <a:t> internet lidem umožňuje snadněji si přisvojit novou identitu. Další uživatelé poté komunikují s těmito „falešnými uživateli“                     a mohou dojít k nesprávnému závěru, že vztah on-line je totéž jako skutečný vztah.</a:t>
            </a:r>
          </a:p>
        </p:txBody>
      </p:sp>
      <p:sp>
        <p:nvSpPr>
          <p:cNvPr id="10248" name="Text Box 8"/>
          <p:cNvSpPr txBox="1">
            <a:spLocks noChangeArrowheads="1"/>
          </p:cNvSpPr>
          <p:nvPr/>
        </p:nvSpPr>
        <p:spPr bwMode="auto">
          <a:xfrm>
            <a:off x="304800" y="5181600"/>
            <a:ext cx="8610600" cy="1187450"/>
          </a:xfrm>
          <a:prstGeom prst="rect">
            <a:avLst/>
          </a:prstGeom>
          <a:noFill/>
          <a:ln w="9525">
            <a:noFill/>
            <a:miter lim="800000"/>
            <a:headEnd/>
            <a:tailEnd/>
          </a:ln>
          <a:effectLst/>
        </p:spPr>
        <p:txBody>
          <a:bodyPr>
            <a:spAutoFit/>
          </a:bodyPr>
          <a:lstStyle/>
          <a:p>
            <a:pPr algn="ctr"/>
            <a:r>
              <a:rPr lang="cs-CZ"/>
              <a:t>Internet není sám o sobě škodlivý, ale skutečnost,                                                  že jeho prostřednictvím lze všeho jednoduše a rychle dosáhnout,                      v sobě skrývá potenciál pro zneužití. </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0243"/>
                                        </p:tgtEl>
                                        <p:attrNameLst>
                                          <p:attrName>style.visibility</p:attrName>
                                        </p:attrNameLst>
                                      </p:cBhvr>
                                      <p:to>
                                        <p:strVal val="visible"/>
                                      </p:to>
                                    </p:set>
                                    <p:animEffect transition="in" filter="blinds(horizontal)">
                                      <p:cBhvr>
                                        <p:cTn id="7" dur="500"/>
                                        <p:tgtEl>
                                          <p:spTgt spid="10243"/>
                                        </p:tgtEl>
                                      </p:cBhvr>
                                    </p:animEffect>
                                  </p:childTnLst>
                                </p:cTn>
                              </p:par>
                            </p:childTnLst>
                          </p:cTn>
                        </p:par>
                      </p:childTnLst>
                    </p:cTn>
                  </p:par>
                  <p:par>
                    <p:cTn id="8" fill="hold">
                      <p:stCondLst>
                        <p:cond delay="indefinite"/>
                      </p:stCondLst>
                      <p:childTnLst>
                        <p:par>
                          <p:cTn id="9" fill="hold">
                            <p:stCondLst>
                              <p:cond delay="0"/>
                            </p:stCondLst>
                            <p:childTnLst>
                              <p:par>
                                <p:cTn id="10" presetID="15" presetClass="entr" presetSubtype="0" fill="hold" grpId="0" nodeType="clickEffect">
                                  <p:stCondLst>
                                    <p:cond delay="0"/>
                                  </p:stCondLst>
                                  <p:childTnLst>
                                    <p:set>
                                      <p:cBhvr>
                                        <p:cTn id="11" dur="1" fill="hold">
                                          <p:stCondLst>
                                            <p:cond delay="0"/>
                                          </p:stCondLst>
                                        </p:cTn>
                                        <p:tgtEl>
                                          <p:spTgt spid="10244"/>
                                        </p:tgtEl>
                                        <p:attrNameLst>
                                          <p:attrName>style.visibility</p:attrName>
                                        </p:attrNameLst>
                                      </p:cBhvr>
                                      <p:to>
                                        <p:strVal val="visible"/>
                                      </p:to>
                                    </p:set>
                                    <p:anim calcmode="lin" valueType="num">
                                      <p:cBhvr>
                                        <p:cTn id="12" dur="1000" fill="hold"/>
                                        <p:tgtEl>
                                          <p:spTgt spid="10244"/>
                                        </p:tgtEl>
                                        <p:attrNameLst>
                                          <p:attrName>ppt_w</p:attrName>
                                        </p:attrNameLst>
                                      </p:cBhvr>
                                      <p:tavLst>
                                        <p:tav tm="0">
                                          <p:val>
                                            <p:fltVal val="0"/>
                                          </p:val>
                                        </p:tav>
                                        <p:tav tm="100000">
                                          <p:val>
                                            <p:strVal val="#ppt_w"/>
                                          </p:val>
                                        </p:tav>
                                      </p:tavLst>
                                    </p:anim>
                                    <p:anim calcmode="lin" valueType="num">
                                      <p:cBhvr>
                                        <p:cTn id="13" dur="1000" fill="hold"/>
                                        <p:tgtEl>
                                          <p:spTgt spid="10244"/>
                                        </p:tgtEl>
                                        <p:attrNameLst>
                                          <p:attrName>ppt_h</p:attrName>
                                        </p:attrNameLst>
                                      </p:cBhvr>
                                      <p:tavLst>
                                        <p:tav tm="0">
                                          <p:val>
                                            <p:fltVal val="0"/>
                                          </p:val>
                                        </p:tav>
                                        <p:tav tm="100000">
                                          <p:val>
                                            <p:strVal val="#ppt_h"/>
                                          </p:val>
                                        </p:tav>
                                      </p:tavLst>
                                    </p:anim>
                                    <p:anim calcmode="lin" valueType="num">
                                      <p:cBhvr>
                                        <p:cTn id="14" dur="1000" fill="hold"/>
                                        <p:tgtEl>
                                          <p:spTgt spid="10244"/>
                                        </p:tgtEl>
                                        <p:attrNameLst>
                                          <p:attrName>ppt_x</p:attrName>
                                        </p:attrNameLst>
                                      </p:cBhvr>
                                      <p:tavLst>
                                        <p:tav tm="0" fmla="#ppt_x+(cos(-2*pi*(1-$))*-#ppt_x-sin(-2*pi*(1-$))*(1-#ppt_y))*(1-$)">
                                          <p:val>
                                            <p:fltVal val="0"/>
                                          </p:val>
                                        </p:tav>
                                        <p:tav tm="100000">
                                          <p:val>
                                            <p:fltVal val="1"/>
                                          </p:val>
                                        </p:tav>
                                      </p:tavLst>
                                    </p:anim>
                                    <p:anim calcmode="lin" valueType="num">
                                      <p:cBhvr>
                                        <p:cTn id="15" dur="1000" fill="hold"/>
                                        <p:tgtEl>
                                          <p:spTgt spid="1024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6" fill="hold">
                      <p:stCondLst>
                        <p:cond delay="indefinite"/>
                      </p:stCondLst>
                      <p:childTnLst>
                        <p:par>
                          <p:cTn id="17" fill="hold">
                            <p:stCondLst>
                              <p:cond delay="0"/>
                            </p:stCondLst>
                            <p:childTnLst>
                              <p:par>
                                <p:cTn id="18" presetID="15" presetClass="entr" presetSubtype="0" fill="hold" grpId="0" nodeType="clickEffect">
                                  <p:stCondLst>
                                    <p:cond delay="0"/>
                                  </p:stCondLst>
                                  <p:childTnLst>
                                    <p:set>
                                      <p:cBhvr>
                                        <p:cTn id="19" dur="1" fill="hold">
                                          <p:stCondLst>
                                            <p:cond delay="0"/>
                                          </p:stCondLst>
                                        </p:cTn>
                                        <p:tgtEl>
                                          <p:spTgt spid="10245"/>
                                        </p:tgtEl>
                                        <p:attrNameLst>
                                          <p:attrName>style.visibility</p:attrName>
                                        </p:attrNameLst>
                                      </p:cBhvr>
                                      <p:to>
                                        <p:strVal val="visible"/>
                                      </p:to>
                                    </p:set>
                                    <p:anim calcmode="lin" valueType="num">
                                      <p:cBhvr>
                                        <p:cTn id="20" dur="1000" fill="hold"/>
                                        <p:tgtEl>
                                          <p:spTgt spid="10245"/>
                                        </p:tgtEl>
                                        <p:attrNameLst>
                                          <p:attrName>ppt_w</p:attrName>
                                        </p:attrNameLst>
                                      </p:cBhvr>
                                      <p:tavLst>
                                        <p:tav tm="0">
                                          <p:val>
                                            <p:fltVal val="0"/>
                                          </p:val>
                                        </p:tav>
                                        <p:tav tm="100000">
                                          <p:val>
                                            <p:strVal val="#ppt_w"/>
                                          </p:val>
                                        </p:tav>
                                      </p:tavLst>
                                    </p:anim>
                                    <p:anim calcmode="lin" valueType="num">
                                      <p:cBhvr>
                                        <p:cTn id="21" dur="1000" fill="hold"/>
                                        <p:tgtEl>
                                          <p:spTgt spid="10245"/>
                                        </p:tgtEl>
                                        <p:attrNameLst>
                                          <p:attrName>ppt_h</p:attrName>
                                        </p:attrNameLst>
                                      </p:cBhvr>
                                      <p:tavLst>
                                        <p:tav tm="0">
                                          <p:val>
                                            <p:fltVal val="0"/>
                                          </p:val>
                                        </p:tav>
                                        <p:tav tm="100000">
                                          <p:val>
                                            <p:strVal val="#ppt_h"/>
                                          </p:val>
                                        </p:tav>
                                      </p:tavLst>
                                    </p:anim>
                                    <p:anim calcmode="lin" valueType="num">
                                      <p:cBhvr>
                                        <p:cTn id="22" dur="1000" fill="hold"/>
                                        <p:tgtEl>
                                          <p:spTgt spid="10245"/>
                                        </p:tgtEl>
                                        <p:attrNameLst>
                                          <p:attrName>ppt_x</p:attrName>
                                        </p:attrNameLst>
                                      </p:cBhvr>
                                      <p:tavLst>
                                        <p:tav tm="0" fmla="#ppt_x+(cos(-2*pi*(1-$))*-#ppt_x-sin(-2*pi*(1-$))*(1-#ppt_y))*(1-$)">
                                          <p:val>
                                            <p:fltVal val="0"/>
                                          </p:val>
                                        </p:tav>
                                        <p:tav tm="100000">
                                          <p:val>
                                            <p:fltVal val="1"/>
                                          </p:val>
                                        </p:tav>
                                      </p:tavLst>
                                    </p:anim>
                                    <p:anim calcmode="lin" valueType="num">
                                      <p:cBhvr>
                                        <p:cTn id="23" dur="1000" fill="hold"/>
                                        <p:tgtEl>
                                          <p:spTgt spid="10245"/>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4" fill="hold">
                      <p:stCondLst>
                        <p:cond delay="indefinite"/>
                      </p:stCondLst>
                      <p:childTnLst>
                        <p:par>
                          <p:cTn id="25" fill="hold">
                            <p:stCondLst>
                              <p:cond delay="0"/>
                            </p:stCondLst>
                            <p:childTnLst>
                              <p:par>
                                <p:cTn id="26" presetID="15" presetClass="entr" presetSubtype="0" fill="hold" grpId="0" nodeType="clickEffect">
                                  <p:stCondLst>
                                    <p:cond delay="0"/>
                                  </p:stCondLst>
                                  <p:childTnLst>
                                    <p:set>
                                      <p:cBhvr>
                                        <p:cTn id="27" dur="1" fill="hold">
                                          <p:stCondLst>
                                            <p:cond delay="0"/>
                                          </p:stCondLst>
                                        </p:cTn>
                                        <p:tgtEl>
                                          <p:spTgt spid="10247"/>
                                        </p:tgtEl>
                                        <p:attrNameLst>
                                          <p:attrName>style.visibility</p:attrName>
                                        </p:attrNameLst>
                                      </p:cBhvr>
                                      <p:to>
                                        <p:strVal val="visible"/>
                                      </p:to>
                                    </p:set>
                                    <p:anim calcmode="lin" valueType="num">
                                      <p:cBhvr>
                                        <p:cTn id="28" dur="1000" fill="hold"/>
                                        <p:tgtEl>
                                          <p:spTgt spid="10247"/>
                                        </p:tgtEl>
                                        <p:attrNameLst>
                                          <p:attrName>ppt_w</p:attrName>
                                        </p:attrNameLst>
                                      </p:cBhvr>
                                      <p:tavLst>
                                        <p:tav tm="0">
                                          <p:val>
                                            <p:fltVal val="0"/>
                                          </p:val>
                                        </p:tav>
                                        <p:tav tm="100000">
                                          <p:val>
                                            <p:strVal val="#ppt_w"/>
                                          </p:val>
                                        </p:tav>
                                      </p:tavLst>
                                    </p:anim>
                                    <p:anim calcmode="lin" valueType="num">
                                      <p:cBhvr>
                                        <p:cTn id="29" dur="1000" fill="hold"/>
                                        <p:tgtEl>
                                          <p:spTgt spid="10247"/>
                                        </p:tgtEl>
                                        <p:attrNameLst>
                                          <p:attrName>ppt_h</p:attrName>
                                        </p:attrNameLst>
                                      </p:cBhvr>
                                      <p:tavLst>
                                        <p:tav tm="0">
                                          <p:val>
                                            <p:fltVal val="0"/>
                                          </p:val>
                                        </p:tav>
                                        <p:tav tm="100000">
                                          <p:val>
                                            <p:strVal val="#ppt_h"/>
                                          </p:val>
                                        </p:tav>
                                      </p:tavLst>
                                    </p:anim>
                                    <p:anim calcmode="lin" valueType="num">
                                      <p:cBhvr>
                                        <p:cTn id="30" dur="1000" fill="hold"/>
                                        <p:tgtEl>
                                          <p:spTgt spid="10247"/>
                                        </p:tgtEl>
                                        <p:attrNameLst>
                                          <p:attrName>ppt_x</p:attrName>
                                        </p:attrNameLst>
                                      </p:cBhvr>
                                      <p:tavLst>
                                        <p:tav tm="0" fmla="#ppt_x+(cos(-2*pi*(1-$))*-#ppt_x-sin(-2*pi*(1-$))*(1-#ppt_y))*(1-$)">
                                          <p:val>
                                            <p:fltVal val="0"/>
                                          </p:val>
                                        </p:tav>
                                        <p:tav tm="100000">
                                          <p:val>
                                            <p:fltVal val="1"/>
                                          </p:val>
                                        </p:tav>
                                      </p:tavLst>
                                    </p:anim>
                                    <p:anim calcmode="lin" valueType="num">
                                      <p:cBhvr>
                                        <p:cTn id="31" dur="1000" fill="hold"/>
                                        <p:tgtEl>
                                          <p:spTgt spid="1024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2" fill="hold">
                      <p:stCondLst>
                        <p:cond delay="indefinite"/>
                      </p:stCondLst>
                      <p:childTnLst>
                        <p:par>
                          <p:cTn id="33" fill="hold">
                            <p:stCondLst>
                              <p:cond delay="0"/>
                            </p:stCondLst>
                            <p:childTnLst>
                              <p:par>
                                <p:cTn id="34" presetID="3" presetClass="entr" presetSubtype="10" fill="hold" grpId="0" nodeType="clickEffect">
                                  <p:stCondLst>
                                    <p:cond delay="0"/>
                                  </p:stCondLst>
                                  <p:childTnLst>
                                    <p:set>
                                      <p:cBhvr>
                                        <p:cTn id="35" dur="1" fill="hold">
                                          <p:stCondLst>
                                            <p:cond delay="0"/>
                                          </p:stCondLst>
                                        </p:cTn>
                                        <p:tgtEl>
                                          <p:spTgt spid="10248"/>
                                        </p:tgtEl>
                                        <p:attrNameLst>
                                          <p:attrName>style.visibility</p:attrName>
                                        </p:attrNameLst>
                                      </p:cBhvr>
                                      <p:to>
                                        <p:strVal val="visible"/>
                                      </p:to>
                                    </p:set>
                                    <p:animEffect transition="in" filter="blinds(horizontal)">
                                      <p:cBhvr>
                                        <p:cTn id="36" dur="500"/>
                                        <p:tgtEl>
                                          <p:spTgt spid="102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autoUpdateAnimBg="0"/>
      <p:bldP spid="10244" grpId="0" autoUpdateAnimBg="0"/>
      <p:bldP spid="10245" grpId="0" autoUpdateAnimBg="0"/>
      <p:bldP spid="10247" grpId="0" autoUpdateAnimBg="0"/>
      <p:bldP spid="10248"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cs-CZ"/>
              <a:t>Přitažlivost internetu</a:t>
            </a:r>
          </a:p>
        </p:txBody>
      </p:sp>
      <p:sp>
        <p:nvSpPr>
          <p:cNvPr id="34820" name="Text Box 4"/>
          <p:cNvSpPr txBox="1">
            <a:spLocks noChangeArrowheads="1"/>
          </p:cNvSpPr>
          <p:nvPr/>
        </p:nvSpPr>
        <p:spPr bwMode="auto">
          <a:xfrm>
            <a:off x="304800" y="1828800"/>
            <a:ext cx="1757363" cy="457200"/>
          </a:xfrm>
          <a:prstGeom prst="rect">
            <a:avLst/>
          </a:prstGeom>
          <a:noFill/>
          <a:ln w="9525">
            <a:noFill/>
            <a:miter lim="800000"/>
            <a:headEnd/>
            <a:tailEnd/>
          </a:ln>
          <a:effectLst/>
        </p:spPr>
        <p:txBody>
          <a:bodyPr wrap="none">
            <a:spAutoFit/>
          </a:bodyPr>
          <a:lstStyle/>
          <a:p>
            <a:r>
              <a:rPr lang="cs-CZ" b="1"/>
              <a:t>Kombinace</a:t>
            </a:r>
            <a:r>
              <a:rPr lang="cs-CZ"/>
              <a:t>:</a:t>
            </a:r>
          </a:p>
        </p:txBody>
      </p:sp>
      <p:sp>
        <p:nvSpPr>
          <p:cNvPr id="34821" name="Text Box 5"/>
          <p:cNvSpPr txBox="1">
            <a:spLocks noChangeArrowheads="1"/>
          </p:cNvSpPr>
          <p:nvPr/>
        </p:nvSpPr>
        <p:spPr bwMode="auto">
          <a:xfrm>
            <a:off x="304800" y="2209800"/>
            <a:ext cx="2652713"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snadného přístupu</a:t>
            </a:r>
          </a:p>
        </p:txBody>
      </p:sp>
      <p:sp>
        <p:nvSpPr>
          <p:cNvPr id="34822" name="Text Box 6"/>
          <p:cNvSpPr txBox="1">
            <a:spLocks noChangeArrowheads="1"/>
          </p:cNvSpPr>
          <p:nvPr/>
        </p:nvSpPr>
        <p:spPr bwMode="auto">
          <a:xfrm>
            <a:off x="838200" y="2590800"/>
            <a:ext cx="2100263"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dosažitelnosti</a:t>
            </a:r>
          </a:p>
        </p:txBody>
      </p:sp>
      <p:sp>
        <p:nvSpPr>
          <p:cNvPr id="34823" name="Text Box 7"/>
          <p:cNvSpPr txBox="1">
            <a:spLocks noChangeArrowheads="1"/>
          </p:cNvSpPr>
          <p:nvPr/>
        </p:nvSpPr>
        <p:spPr bwMode="auto">
          <a:xfrm>
            <a:off x="1600200" y="2971800"/>
            <a:ext cx="2430463"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nízkých nákladů</a:t>
            </a:r>
          </a:p>
        </p:txBody>
      </p:sp>
      <p:sp>
        <p:nvSpPr>
          <p:cNvPr id="34824" name="Text Box 8"/>
          <p:cNvSpPr txBox="1">
            <a:spLocks noChangeArrowheads="1"/>
          </p:cNvSpPr>
          <p:nvPr/>
        </p:nvSpPr>
        <p:spPr bwMode="auto">
          <a:xfrm>
            <a:off x="2286000" y="3352800"/>
            <a:ext cx="1728788"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anonymity</a:t>
            </a:r>
          </a:p>
        </p:txBody>
      </p:sp>
      <p:sp>
        <p:nvSpPr>
          <p:cNvPr id="34825" name="Text Box 9"/>
          <p:cNvSpPr txBox="1">
            <a:spLocks noChangeArrowheads="1"/>
          </p:cNvSpPr>
          <p:nvPr/>
        </p:nvSpPr>
        <p:spPr bwMode="auto">
          <a:xfrm>
            <a:off x="2895600" y="3733800"/>
            <a:ext cx="3005138"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časové neomezenosti</a:t>
            </a:r>
          </a:p>
        </p:txBody>
      </p:sp>
      <p:sp>
        <p:nvSpPr>
          <p:cNvPr id="34826" name="Text Box 10"/>
          <p:cNvSpPr txBox="1">
            <a:spLocks noChangeArrowheads="1"/>
          </p:cNvSpPr>
          <p:nvPr/>
        </p:nvSpPr>
        <p:spPr bwMode="auto">
          <a:xfrm>
            <a:off x="3581400" y="4114800"/>
            <a:ext cx="3646488"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nedostatku zábran a limitů</a:t>
            </a:r>
          </a:p>
        </p:txBody>
      </p:sp>
      <p:sp>
        <p:nvSpPr>
          <p:cNvPr id="34827" name="Text Box 11"/>
          <p:cNvSpPr txBox="1">
            <a:spLocks noChangeArrowheads="1"/>
          </p:cNvSpPr>
          <p:nvPr/>
        </p:nvSpPr>
        <p:spPr bwMode="auto">
          <a:xfrm>
            <a:off x="609600" y="4572000"/>
            <a:ext cx="7696200" cy="457200"/>
          </a:xfrm>
          <a:prstGeom prst="rect">
            <a:avLst/>
          </a:prstGeom>
          <a:noFill/>
          <a:ln w="9525">
            <a:noFill/>
            <a:miter lim="800000"/>
            <a:headEnd/>
            <a:tailEnd/>
          </a:ln>
          <a:effectLst/>
        </p:spPr>
        <p:txBody>
          <a:bodyPr>
            <a:spAutoFit/>
          </a:bodyPr>
          <a:lstStyle/>
          <a:p>
            <a:pPr algn="ctr"/>
            <a:r>
              <a:rPr lang="cs-CZ"/>
              <a:t>to vše </a:t>
            </a:r>
            <a:r>
              <a:rPr lang="cs-CZ" b="1"/>
              <a:t>přispívá k silnému zážitku, který internet nabízí.</a:t>
            </a:r>
          </a:p>
        </p:txBody>
      </p:sp>
      <p:sp>
        <p:nvSpPr>
          <p:cNvPr id="34829" name="Text Box 13"/>
          <p:cNvSpPr txBox="1">
            <a:spLocks noChangeArrowheads="1"/>
          </p:cNvSpPr>
          <p:nvPr/>
        </p:nvSpPr>
        <p:spPr bwMode="auto">
          <a:xfrm>
            <a:off x="381000" y="5181600"/>
            <a:ext cx="8534400" cy="1187450"/>
          </a:xfrm>
          <a:prstGeom prst="rect">
            <a:avLst/>
          </a:prstGeom>
          <a:noFill/>
          <a:ln w="9525">
            <a:noFill/>
            <a:miter lim="800000"/>
            <a:headEnd/>
            <a:tailEnd/>
          </a:ln>
          <a:effectLst/>
        </p:spPr>
        <p:txBody>
          <a:bodyPr>
            <a:spAutoFit/>
          </a:bodyPr>
          <a:lstStyle/>
          <a:p>
            <a:pPr algn="ctr"/>
            <a:r>
              <a:rPr lang="cs-CZ"/>
              <a:t>Internet se stává skutečným problémem,                                                      když jsou lidé ponoření do on-line aktivit natolik,                                          že zanedbávají své zdraví, vztahy, práci apod.</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iterate type="lt">
                                    <p:tmPct val="100000"/>
                                  </p:iterate>
                                  <p:childTnLst>
                                    <p:set>
                                      <p:cBhvr>
                                        <p:cTn id="6" dur="1" fill="hold">
                                          <p:stCondLst>
                                            <p:cond delay="0"/>
                                          </p:stCondLst>
                                        </p:cTn>
                                        <p:tgtEl>
                                          <p:spTgt spid="34820"/>
                                        </p:tgtEl>
                                        <p:attrNameLst>
                                          <p:attrName>style.visibility</p:attrName>
                                        </p:attrNameLst>
                                      </p:cBhvr>
                                      <p:to>
                                        <p:strVal val="visible"/>
                                      </p:to>
                                    </p:set>
                                    <p:animEffect transition="in" filter="blinds(horizontal)">
                                      <p:cBhvr>
                                        <p:cTn id="7" dur="75"/>
                                        <p:tgtEl>
                                          <p:spTgt spid="34820"/>
                                        </p:tgtEl>
                                      </p:cBhvr>
                                    </p:animEffect>
                                  </p:childTnLst>
                                </p:cTn>
                              </p:par>
                            </p:childTnLst>
                          </p:cTn>
                        </p:par>
                      </p:childTnLst>
                    </p:cTn>
                  </p:par>
                  <p:par>
                    <p:cTn id="8" fill="hold">
                      <p:stCondLst>
                        <p:cond delay="indefinite"/>
                      </p:stCondLst>
                      <p:childTnLst>
                        <p:par>
                          <p:cTn id="9" fill="hold">
                            <p:stCondLst>
                              <p:cond delay="0"/>
                            </p:stCondLst>
                            <p:childTnLst>
                              <p:par>
                                <p:cTn id="10" presetID="15" presetClass="entr" presetSubtype="0" fill="hold" grpId="0" nodeType="clickEffect">
                                  <p:stCondLst>
                                    <p:cond delay="0"/>
                                  </p:stCondLst>
                                  <p:childTnLst>
                                    <p:set>
                                      <p:cBhvr>
                                        <p:cTn id="11" dur="1" fill="hold">
                                          <p:stCondLst>
                                            <p:cond delay="0"/>
                                          </p:stCondLst>
                                        </p:cTn>
                                        <p:tgtEl>
                                          <p:spTgt spid="34821"/>
                                        </p:tgtEl>
                                        <p:attrNameLst>
                                          <p:attrName>style.visibility</p:attrName>
                                        </p:attrNameLst>
                                      </p:cBhvr>
                                      <p:to>
                                        <p:strVal val="visible"/>
                                      </p:to>
                                    </p:set>
                                    <p:anim calcmode="lin" valueType="num">
                                      <p:cBhvr>
                                        <p:cTn id="12" dur="1000" fill="hold"/>
                                        <p:tgtEl>
                                          <p:spTgt spid="34821"/>
                                        </p:tgtEl>
                                        <p:attrNameLst>
                                          <p:attrName>ppt_w</p:attrName>
                                        </p:attrNameLst>
                                      </p:cBhvr>
                                      <p:tavLst>
                                        <p:tav tm="0">
                                          <p:val>
                                            <p:fltVal val="0"/>
                                          </p:val>
                                        </p:tav>
                                        <p:tav tm="100000">
                                          <p:val>
                                            <p:strVal val="#ppt_w"/>
                                          </p:val>
                                        </p:tav>
                                      </p:tavLst>
                                    </p:anim>
                                    <p:anim calcmode="lin" valueType="num">
                                      <p:cBhvr>
                                        <p:cTn id="13" dur="1000" fill="hold"/>
                                        <p:tgtEl>
                                          <p:spTgt spid="34821"/>
                                        </p:tgtEl>
                                        <p:attrNameLst>
                                          <p:attrName>ppt_h</p:attrName>
                                        </p:attrNameLst>
                                      </p:cBhvr>
                                      <p:tavLst>
                                        <p:tav tm="0">
                                          <p:val>
                                            <p:fltVal val="0"/>
                                          </p:val>
                                        </p:tav>
                                        <p:tav tm="100000">
                                          <p:val>
                                            <p:strVal val="#ppt_h"/>
                                          </p:val>
                                        </p:tav>
                                      </p:tavLst>
                                    </p:anim>
                                    <p:anim calcmode="lin" valueType="num">
                                      <p:cBhvr>
                                        <p:cTn id="14" dur="1000" fill="hold"/>
                                        <p:tgtEl>
                                          <p:spTgt spid="34821"/>
                                        </p:tgtEl>
                                        <p:attrNameLst>
                                          <p:attrName>ppt_x</p:attrName>
                                        </p:attrNameLst>
                                      </p:cBhvr>
                                      <p:tavLst>
                                        <p:tav tm="0" fmla="#ppt_x+(cos(-2*pi*(1-$))*-#ppt_x-sin(-2*pi*(1-$))*(1-#ppt_y))*(1-$)">
                                          <p:val>
                                            <p:fltVal val="0"/>
                                          </p:val>
                                        </p:tav>
                                        <p:tav tm="100000">
                                          <p:val>
                                            <p:fltVal val="1"/>
                                          </p:val>
                                        </p:tav>
                                      </p:tavLst>
                                    </p:anim>
                                    <p:anim calcmode="lin" valueType="num">
                                      <p:cBhvr>
                                        <p:cTn id="15" dur="1000" fill="hold"/>
                                        <p:tgtEl>
                                          <p:spTgt spid="34821"/>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6" fill="hold">
                      <p:stCondLst>
                        <p:cond delay="indefinite"/>
                      </p:stCondLst>
                      <p:childTnLst>
                        <p:par>
                          <p:cTn id="17" fill="hold">
                            <p:stCondLst>
                              <p:cond delay="0"/>
                            </p:stCondLst>
                            <p:childTnLst>
                              <p:par>
                                <p:cTn id="18" presetID="15" presetClass="entr" presetSubtype="0" fill="hold" grpId="0" nodeType="clickEffect">
                                  <p:stCondLst>
                                    <p:cond delay="0"/>
                                  </p:stCondLst>
                                  <p:childTnLst>
                                    <p:set>
                                      <p:cBhvr>
                                        <p:cTn id="19" dur="1" fill="hold">
                                          <p:stCondLst>
                                            <p:cond delay="0"/>
                                          </p:stCondLst>
                                        </p:cTn>
                                        <p:tgtEl>
                                          <p:spTgt spid="34822"/>
                                        </p:tgtEl>
                                        <p:attrNameLst>
                                          <p:attrName>style.visibility</p:attrName>
                                        </p:attrNameLst>
                                      </p:cBhvr>
                                      <p:to>
                                        <p:strVal val="visible"/>
                                      </p:to>
                                    </p:set>
                                    <p:anim calcmode="lin" valueType="num">
                                      <p:cBhvr>
                                        <p:cTn id="20" dur="1000" fill="hold"/>
                                        <p:tgtEl>
                                          <p:spTgt spid="34822"/>
                                        </p:tgtEl>
                                        <p:attrNameLst>
                                          <p:attrName>ppt_w</p:attrName>
                                        </p:attrNameLst>
                                      </p:cBhvr>
                                      <p:tavLst>
                                        <p:tav tm="0">
                                          <p:val>
                                            <p:fltVal val="0"/>
                                          </p:val>
                                        </p:tav>
                                        <p:tav tm="100000">
                                          <p:val>
                                            <p:strVal val="#ppt_w"/>
                                          </p:val>
                                        </p:tav>
                                      </p:tavLst>
                                    </p:anim>
                                    <p:anim calcmode="lin" valueType="num">
                                      <p:cBhvr>
                                        <p:cTn id="21" dur="1000" fill="hold"/>
                                        <p:tgtEl>
                                          <p:spTgt spid="34822"/>
                                        </p:tgtEl>
                                        <p:attrNameLst>
                                          <p:attrName>ppt_h</p:attrName>
                                        </p:attrNameLst>
                                      </p:cBhvr>
                                      <p:tavLst>
                                        <p:tav tm="0">
                                          <p:val>
                                            <p:fltVal val="0"/>
                                          </p:val>
                                        </p:tav>
                                        <p:tav tm="100000">
                                          <p:val>
                                            <p:strVal val="#ppt_h"/>
                                          </p:val>
                                        </p:tav>
                                      </p:tavLst>
                                    </p:anim>
                                    <p:anim calcmode="lin" valueType="num">
                                      <p:cBhvr>
                                        <p:cTn id="22" dur="1000" fill="hold"/>
                                        <p:tgtEl>
                                          <p:spTgt spid="34822"/>
                                        </p:tgtEl>
                                        <p:attrNameLst>
                                          <p:attrName>ppt_x</p:attrName>
                                        </p:attrNameLst>
                                      </p:cBhvr>
                                      <p:tavLst>
                                        <p:tav tm="0" fmla="#ppt_x+(cos(-2*pi*(1-$))*-#ppt_x-sin(-2*pi*(1-$))*(1-#ppt_y))*(1-$)">
                                          <p:val>
                                            <p:fltVal val="0"/>
                                          </p:val>
                                        </p:tav>
                                        <p:tav tm="100000">
                                          <p:val>
                                            <p:fltVal val="1"/>
                                          </p:val>
                                        </p:tav>
                                      </p:tavLst>
                                    </p:anim>
                                    <p:anim calcmode="lin" valueType="num">
                                      <p:cBhvr>
                                        <p:cTn id="23" dur="1000" fill="hold"/>
                                        <p:tgtEl>
                                          <p:spTgt spid="34822"/>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4" fill="hold">
                      <p:stCondLst>
                        <p:cond delay="indefinite"/>
                      </p:stCondLst>
                      <p:childTnLst>
                        <p:par>
                          <p:cTn id="25" fill="hold">
                            <p:stCondLst>
                              <p:cond delay="0"/>
                            </p:stCondLst>
                            <p:childTnLst>
                              <p:par>
                                <p:cTn id="26" presetID="15" presetClass="entr" presetSubtype="0" fill="hold" grpId="0" nodeType="clickEffect">
                                  <p:stCondLst>
                                    <p:cond delay="0"/>
                                  </p:stCondLst>
                                  <p:childTnLst>
                                    <p:set>
                                      <p:cBhvr>
                                        <p:cTn id="27" dur="1" fill="hold">
                                          <p:stCondLst>
                                            <p:cond delay="0"/>
                                          </p:stCondLst>
                                        </p:cTn>
                                        <p:tgtEl>
                                          <p:spTgt spid="34823"/>
                                        </p:tgtEl>
                                        <p:attrNameLst>
                                          <p:attrName>style.visibility</p:attrName>
                                        </p:attrNameLst>
                                      </p:cBhvr>
                                      <p:to>
                                        <p:strVal val="visible"/>
                                      </p:to>
                                    </p:set>
                                    <p:anim calcmode="lin" valueType="num">
                                      <p:cBhvr>
                                        <p:cTn id="28" dur="1000" fill="hold"/>
                                        <p:tgtEl>
                                          <p:spTgt spid="34823"/>
                                        </p:tgtEl>
                                        <p:attrNameLst>
                                          <p:attrName>ppt_w</p:attrName>
                                        </p:attrNameLst>
                                      </p:cBhvr>
                                      <p:tavLst>
                                        <p:tav tm="0">
                                          <p:val>
                                            <p:fltVal val="0"/>
                                          </p:val>
                                        </p:tav>
                                        <p:tav tm="100000">
                                          <p:val>
                                            <p:strVal val="#ppt_w"/>
                                          </p:val>
                                        </p:tav>
                                      </p:tavLst>
                                    </p:anim>
                                    <p:anim calcmode="lin" valueType="num">
                                      <p:cBhvr>
                                        <p:cTn id="29" dur="1000" fill="hold"/>
                                        <p:tgtEl>
                                          <p:spTgt spid="34823"/>
                                        </p:tgtEl>
                                        <p:attrNameLst>
                                          <p:attrName>ppt_h</p:attrName>
                                        </p:attrNameLst>
                                      </p:cBhvr>
                                      <p:tavLst>
                                        <p:tav tm="0">
                                          <p:val>
                                            <p:fltVal val="0"/>
                                          </p:val>
                                        </p:tav>
                                        <p:tav tm="100000">
                                          <p:val>
                                            <p:strVal val="#ppt_h"/>
                                          </p:val>
                                        </p:tav>
                                      </p:tavLst>
                                    </p:anim>
                                    <p:anim calcmode="lin" valueType="num">
                                      <p:cBhvr>
                                        <p:cTn id="30" dur="1000" fill="hold"/>
                                        <p:tgtEl>
                                          <p:spTgt spid="34823"/>
                                        </p:tgtEl>
                                        <p:attrNameLst>
                                          <p:attrName>ppt_x</p:attrName>
                                        </p:attrNameLst>
                                      </p:cBhvr>
                                      <p:tavLst>
                                        <p:tav tm="0" fmla="#ppt_x+(cos(-2*pi*(1-$))*-#ppt_x-sin(-2*pi*(1-$))*(1-#ppt_y))*(1-$)">
                                          <p:val>
                                            <p:fltVal val="0"/>
                                          </p:val>
                                        </p:tav>
                                        <p:tav tm="100000">
                                          <p:val>
                                            <p:fltVal val="1"/>
                                          </p:val>
                                        </p:tav>
                                      </p:tavLst>
                                    </p:anim>
                                    <p:anim calcmode="lin" valueType="num">
                                      <p:cBhvr>
                                        <p:cTn id="31" dur="1000" fill="hold"/>
                                        <p:tgtEl>
                                          <p:spTgt spid="3482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2" fill="hold">
                      <p:stCondLst>
                        <p:cond delay="indefinite"/>
                      </p:stCondLst>
                      <p:childTnLst>
                        <p:par>
                          <p:cTn id="33" fill="hold">
                            <p:stCondLst>
                              <p:cond delay="0"/>
                            </p:stCondLst>
                            <p:childTnLst>
                              <p:par>
                                <p:cTn id="34" presetID="15" presetClass="entr" presetSubtype="0" fill="hold" grpId="0" nodeType="clickEffect">
                                  <p:stCondLst>
                                    <p:cond delay="0"/>
                                  </p:stCondLst>
                                  <p:childTnLst>
                                    <p:set>
                                      <p:cBhvr>
                                        <p:cTn id="35" dur="1" fill="hold">
                                          <p:stCondLst>
                                            <p:cond delay="0"/>
                                          </p:stCondLst>
                                        </p:cTn>
                                        <p:tgtEl>
                                          <p:spTgt spid="34824"/>
                                        </p:tgtEl>
                                        <p:attrNameLst>
                                          <p:attrName>style.visibility</p:attrName>
                                        </p:attrNameLst>
                                      </p:cBhvr>
                                      <p:to>
                                        <p:strVal val="visible"/>
                                      </p:to>
                                    </p:set>
                                    <p:anim calcmode="lin" valueType="num">
                                      <p:cBhvr>
                                        <p:cTn id="36" dur="1000" fill="hold"/>
                                        <p:tgtEl>
                                          <p:spTgt spid="34824"/>
                                        </p:tgtEl>
                                        <p:attrNameLst>
                                          <p:attrName>ppt_w</p:attrName>
                                        </p:attrNameLst>
                                      </p:cBhvr>
                                      <p:tavLst>
                                        <p:tav tm="0">
                                          <p:val>
                                            <p:fltVal val="0"/>
                                          </p:val>
                                        </p:tav>
                                        <p:tav tm="100000">
                                          <p:val>
                                            <p:strVal val="#ppt_w"/>
                                          </p:val>
                                        </p:tav>
                                      </p:tavLst>
                                    </p:anim>
                                    <p:anim calcmode="lin" valueType="num">
                                      <p:cBhvr>
                                        <p:cTn id="37" dur="1000" fill="hold"/>
                                        <p:tgtEl>
                                          <p:spTgt spid="34824"/>
                                        </p:tgtEl>
                                        <p:attrNameLst>
                                          <p:attrName>ppt_h</p:attrName>
                                        </p:attrNameLst>
                                      </p:cBhvr>
                                      <p:tavLst>
                                        <p:tav tm="0">
                                          <p:val>
                                            <p:fltVal val="0"/>
                                          </p:val>
                                        </p:tav>
                                        <p:tav tm="100000">
                                          <p:val>
                                            <p:strVal val="#ppt_h"/>
                                          </p:val>
                                        </p:tav>
                                      </p:tavLst>
                                    </p:anim>
                                    <p:anim calcmode="lin" valueType="num">
                                      <p:cBhvr>
                                        <p:cTn id="38" dur="1000" fill="hold"/>
                                        <p:tgtEl>
                                          <p:spTgt spid="34824"/>
                                        </p:tgtEl>
                                        <p:attrNameLst>
                                          <p:attrName>ppt_x</p:attrName>
                                        </p:attrNameLst>
                                      </p:cBhvr>
                                      <p:tavLst>
                                        <p:tav tm="0" fmla="#ppt_x+(cos(-2*pi*(1-$))*-#ppt_x-sin(-2*pi*(1-$))*(1-#ppt_y))*(1-$)">
                                          <p:val>
                                            <p:fltVal val="0"/>
                                          </p:val>
                                        </p:tav>
                                        <p:tav tm="100000">
                                          <p:val>
                                            <p:fltVal val="1"/>
                                          </p:val>
                                        </p:tav>
                                      </p:tavLst>
                                    </p:anim>
                                    <p:anim calcmode="lin" valueType="num">
                                      <p:cBhvr>
                                        <p:cTn id="39" dur="1000" fill="hold"/>
                                        <p:tgtEl>
                                          <p:spTgt spid="3482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0" fill="hold">
                      <p:stCondLst>
                        <p:cond delay="indefinite"/>
                      </p:stCondLst>
                      <p:childTnLst>
                        <p:par>
                          <p:cTn id="41" fill="hold">
                            <p:stCondLst>
                              <p:cond delay="0"/>
                            </p:stCondLst>
                            <p:childTnLst>
                              <p:par>
                                <p:cTn id="42" presetID="15" presetClass="entr" presetSubtype="0" fill="hold" grpId="0" nodeType="clickEffect">
                                  <p:stCondLst>
                                    <p:cond delay="0"/>
                                  </p:stCondLst>
                                  <p:childTnLst>
                                    <p:set>
                                      <p:cBhvr>
                                        <p:cTn id="43" dur="1" fill="hold">
                                          <p:stCondLst>
                                            <p:cond delay="0"/>
                                          </p:stCondLst>
                                        </p:cTn>
                                        <p:tgtEl>
                                          <p:spTgt spid="34825"/>
                                        </p:tgtEl>
                                        <p:attrNameLst>
                                          <p:attrName>style.visibility</p:attrName>
                                        </p:attrNameLst>
                                      </p:cBhvr>
                                      <p:to>
                                        <p:strVal val="visible"/>
                                      </p:to>
                                    </p:set>
                                    <p:anim calcmode="lin" valueType="num">
                                      <p:cBhvr>
                                        <p:cTn id="44" dur="1000" fill="hold"/>
                                        <p:tgtEl>
                                          <p:spTgt spid="34825"/>
                                        </p:tgtEl>
                                        <p:attrNameLst>
                                          <p:attrName>ppt_w</p:attrName>
                                        </p:attrNameLst>
                                      </p:cBhvr>
                                      <p:tavLst>
                                        <p:tav tm="0">
                                          <p:val>
                                            <p:fltVal val="0"/>
                                          </p:val>
                                        </p:tav>
                                        <p:tav tm="100000">
                                          <p:val>
                                            <p:strVal val="#ppt_w"/>
                                          </p:val>
                                        </p:tav>
                                      </p:tavLst>
                                    </p:anim>
                                    <p:anim calcmode="lin" valueType="num">
                                      <p:cBhvr>
                                        <p:cTn id="45" dur="1000" fill="hold"/>
                                        <p:tgtEl>
                                          <p:spTgt spid="34825"/>
                                        </p:tgtEl>
                                        <p:attrNameLst>
                                          <p:attrName>ppt_h</p:attrName>
                                        </p:attrNameLst>
                                      </p:cBhvr>
                                      <p:tavLst>
                                        <p:tav tm="0">
                                          <p:val>
                                            <p:fltVal val="0"/>
                                          </p:val>
                                        </p:tav>
                                        <p:tav tm="100000">
                                          <p:val>
                                            <p:strVal val="#ppt_h"/>
                                          </p:val>
                                        </p:tav>
                                      </p:tavLst>
                                    </p:anim>
                                    <p:anim calcmode="lin" valueType="num">
                                      <p:cBhvr>
                                        <p:cTn id="46" dur="1000" fill="hold"/>
                                        <p:tgtEl>
                                          <p:spTgt spid="34825"/>
                                        </p:tgtEl>
                                        <p:attrNameLst>
                                          <p:attrName>ppt_x</p:attrName>
                                        </p:attrNameLst>
                                      </p:cBhvr>
                                      <p:tavLst>
                                        <p:tav tm="0" fmla="#ppt_x+(cos(-2*pi*(1-$))*-#ppt_x-sin(-2*pi*(1-$))*(1-#ppt_y))*(1-$)">
                                          <p:val>
                                            <p:fltVal val="0"/>
                                          </p:val>
                                        </p:tav>
                                        <p:tav tm="100000">
                                          <p:val>
                                            <p:fltVal val="1"/>
                                          </p:val>
                                        </p:tav>
                                      </p:tavLst>
                                    </p:anim>
                                    <p:anim calcmode="lin" valueType="num">
                                      <p:cBhvr>
                                        <p:cTn id="47" dur="1000" fill="hold"/>
                                        <p:tgtEl>
                                          <p:spTgt spid="34825"/>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8" fill="hold">
                      <p:stCondLst>
                        <p:cond delay="indefinite"/>
                      </p:stCondLst>
                      <p:childTnLst>
                        <p:par>
                          <p:cTn id="49" fill="hold">
                            <p:stCondLst>
                              <p:cond delay="0"/>
                            </p:stCondLst>
                            <p:childTnLst>
                              <p:par>
                                <p:cTn id="50" presetID="15" presetClass="entr" presetSubtype="0" fill="hold" grpId="0" nodeType="clickEffect">
                                  <p:stCondLst>
                                    <p:cond delay="0"/>
                                  </p:stCondLst>
                                  <p:childTnLst>
                                    <p:set>
                                      <p:cBhvr>
                                        <p:cTn id="51" dur="1" fill="hold">
                                          <p:stCondLst>
                                            <p:cond delay="0"/>
                                          </p:stCondLst>
                                        </p:cTn>
                                        <p:tgtEl>
                                          <p:spTgt spid="34826"/>
                                        </p:tgtEl>
                                        <p:attrNameLst>
                                          <p:attrName>style.visibility</p:attrName>
                                        </p:attrNameLst>
                                      </p:cBhvr>
                                      <p:to>
                                        <p:strVal val="visible"/>
                                      </p:to>
                                    </p:set>
                                    <p:anim calcmode="lin" valueType="num">
                                      <p:cBhvr>
                                        <p:cTn id="52" dur="1000" fill="hold"/>
                                        <p:tgtEl>
                                          <p:spTgt spid="34826"/>
                                        </p:tgtEl>
                                        <p:attrNameLst>
                                          <p:attrName>ppt_w</p:attrName>
                                        </p:attrNameLst>
                                      </p:cBhvr>
                                      <p:tavLst>
                                        <p:tav tm="0">
                                          <p:val>
                                            <p:fltVal val="0"/>
                                          </p:val>
                                        </p:tav>
                                        <p:tav tm="100000">
                                          <p:val>
                                            <p:strVal val="#ppt_w"/>
                                          </p:val>
                                        </p:tav>
                                      </p:tavLst>
                                    </p:anim>
                                    <p:anim calcmode="lin" valueType="num">
                                      <p:cBhvr>
                                        <p:cTn id="53" dur="1000" fill="hold"/>
                                        <p:tgtEl>
                                          <p:spTgt spid="34826"/>
                                        </p:tgtEl>
                                        <p:attrNameLst>
                                          <p:attrName>ppt_h</p:attrName>
                                        </p:attrNameLst>
                                      </p:cBhvr>
                                      <p:tavLst>
                                        <p:tav tm="0">
                                          <p:val>
                                            <p:fltVal val="0"/>
                                          </p:val>
                                        </p:tav>
                                        <p:tav tm="100000">
                                          <p:val>
                                            <p:strVal val="#ppt_h"/>
                                          </p:val>
                                        </p:tav>
                                      </p:tavLst>
                                    </p:anim>
                                    <p:anim calcmode="lin" valueType="num">
                                      <p:cBhvr>
                                        <p:cTn id="54" dur="1000" fill="hold"/>
                                        <p:tgtEl>
                                          <p:spTgt spid="34826"/>
                                        </p:tgtEl>
                                        <p:attrNameLst>
                                          <p:attrName>ppt_x</p:attrName>
                                        </p:attrNameLst>
                                      </p:cBhvr>
                                      <p:tavLst>
                                        <p:tav tm="0" fmla="#ppt_x+(cos(-2*pi*(1-$))*-#ppt_x-sin(-2*pi*(1-$))*(1-#ppt_y))*(1-$)">
                                          <p:val>
                                            <p:fltVal val="0"/>
                                          </p:val>
                                        </p:tav>
                                        <p:tav tm="100000">
                                          <p:val>
                                            <p:fltVal val="1"/>
                                          </p:val>
                                        </p:tav>
                                      </p:tavLst>
                                    </p:anim>
                                    <p:anim calcmode="lin" valueType="num">
                                      <p:cBhvr>
                                        <p:cTn id="55" dur="1000" fill="hold"/>
                                        <p:tgtEl>
                                          <p:spTgt spid="34826"/>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56" fill="hold">
                      <p:stCondLst>
                        <p:cond delay="indefinite"/>
                      </p:stCondLst>
                      <p:childTnLst>
                        <p:par>
                          <p:cTn id="57" fill="hold">
                            <p:stCondLst>
                              <p:cond delay="0"/>
                            </p:stCondLst>
                            <p:childTnLst>
                              <p:par>
                                <p:cTn id="58" presetID="3" presetClass="entr" presetSubtype="10" fill="hold" grpId="0" nodeType="clickEffect">
                                  <p:stCondLst>
                                    <p:cond delay="0"/>
                                  </p:stCondLst>
                                  <p:iterate type="wd">
                                    <p:tmPct val="100000"/>
                                  </p:iterate>
                                  <p:childTnLst>
                                    <p:set>
                                      <p:cBhvr>
                                        <p:cTn id="59" dur="1" fill="hold">
                                          <p:stCondLst>
                                            <p:cond delay="0"/>
                                          </p:stCondLst>
                                        </p:cTn>
                                        <p:tgtEl>
                                          <p:spTgt spid="34827"/>
                                        </p:tgtEl>
                                        <p:attrNameLst>
                                          <p:attrName>style.visibility</p:attrName>
                                        </p:attrNameLst>
                                      </p:cBhvr>
                                      <p:to>
                                        <p:strVal val="visible"/>
                                      </p:to>
                                    </p:set>
                                    <p:animEffect transition="in" filter="blinds(horizontal)">
                                      <p:cBhvr>
                                        <p:cTn id="60" dur="300"/>
                                        <p:tgtEl>
                                          <p:spTgt spid="34827"/>
                                        </p:tgtEl>
                                      </p:cBhvr>
                                    </p:animEffect>
                                  </p:childTnLst>
                                </p:cTn>
                              </p:par>
                            </p:childTnLst>
                          </p:cTn>
                        </p:par>
                      </p:childTnLst>
                    </p:cTn>
                  </p:par>
                  <p:par>
                    <p:cTn id="61" fill="hold">
                      <p:stCondLst>
                        <p:cond delay="indefinite"/>
                      </p:stCondLst>
                      <p:childTnLst>
                        <p:par>
                          <p:cTn id="62" fill="hold">
                            <p:stCondLst>
                              <p:cond delay="0"/>
                            </p:stCondLst>
                            <p:childTnLst>
                              <p:par>
                                <p:cTn id="63" presetID="23" presetClass="entr" presetSubtype="272" fill="hold" grpId="0" nodeType="clickEffect">
                                  <p:stCondLst>
                                    <p:cond delay="0"/>
                                  </p:stCondLst>
                                  <p:childTnLst>
                                    <p:set>
                                      <p:cBhvr>
                                        <p:cTn id="64" dur="1" fill="hold">
                                          <p:stCondLst>
                                            <p:cond delay="0"/>
                                          </p:stCondLst>
                                        </p:cTn>
                                        <p:tgtEl>
                                          <p:spTgt spid="34829"/>
                                        </p:tgtEl>
                                        <p:attrNameLst>
                                          <p:attrName>style.visibility</p:attrName>
                                        </p:attrNameLst>
                                      </p:cBhvr>
                                      <p:to>
                                        <p:strVal val="visible"/>
                                      </p:to>
                                    </p:set>
                                    <p:anim calcmode="lin" valueType="num">
                                      <p:cBhvr>
                                        <p:cTn id="65" dur="500" fill="hold"/>
                                        <p:tgtEl>
                                          <p:spTgt spid="34829"/>
                                        </p:tgtEl>
                                        <p:attrNameLst>
                                          <p:attrName>ppt_w</p:attrName>
                                        </p:attrNameLst>
                                      </p:cBhvr>
                                      <p:tavLst>
                                        <p:tav tm="0">
                                          <p:val>
                                            <p:strVal val="2/3*#ppt_w"/>
                                          </p:val>
                                        </p:tav>
                                        <p:tav tm="100000">
                                          <p:val>
                                            <p:strVal val="#ppt_w"/>
                                          </p:val>
                                        </p:tav>
                                      </p:tavLst>
                                    </p:anim>
                                    <p:anim calcmode="lin" valueType="num">
                                      <p:cBhvr>
                                        <p:cTn id="66" dur="500" fill="hold"/>
                                        <p:tgtEl>
                                          <p:spTgt spid="34829"/>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0" grpId="0" autoUpdateAnimBg="0"/>
      <p:bldP spid="34821" grpId="0" autoUpdateAnimBg="0"/>
      <p:bldP spid="34822" grpId="0" autoUpdateAnimBg="0"/>
      <p:bldP spid="34823" grpId="0" autoUpdateAnimBg="0"/>
      <p:bldP spid="34824" grpId="0" autoUpdateAnimBg="0"/>
      <p:bldP spid="34825" grpId="0" autoUpdateAnimBg="0"/>
      <p:bldP spid="34826" grpId="0" autoUpdateAnimBg="0"/>
      <p:bldP spid="34827" grpId="0" autoUpdateAnimBg="0"/>
      <p:bldP spid="34829"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85800" y="457200"/>
            <a:ext cx="7772400" cy="1143000"/>
          </a:xfrm>
        </p:spPr>
        <p:txBody>
          <a:bodyPr/>
          <a:lstStyle/>
          <a:p>
            <a:r>
              <a:rPr lang="cs-CZ"/>
              <a:t>Přitažlivost internetu</a:t>
            </a:r>
          </a:p>
        </p:txBody>
      </p:sp>
      <p:sp>
        <p:nvSpPr>
          <p:cNvPr id="11268" name="Text Box 4"/>
          <p:cNvSpPr txBox="1">
            <a:spLocks noChangeArrowheads="1"/>
          </p:cNvSpPr>
          <p:nvPr/>
        </p:nvSpPr>
        <p:spPr bwMode="auto">
          <a:xfrm>
            <a:off x="381000" y="1371600"/>
            <a:ext cx="8610600" cy="1187450"/>
          </a:xfrm>
          <a:prstGeom prst="rect">
            <a:avLst/>
          </a:prstGeom>
          <a:noFill/>
          <a:ln w="9525">
            <a:noFill/>
            <a:miter lim="800000"/>
            <a:headEnd/>
            <a:tailEnd/>
          </a:ln>
          <a:effectLst/>
        </p:spPr>
        <p:txBody>
          <a:bodyPr>
            <a:spAutoFit/>
          </a:bodyPr>
          <a:lstStyle/>
          <a:p>
            <a:pPr algn="ctr"/>
            <a:r>
              <a:rPr lang="cs-CZ"/>
              <a:t>Navzdory negativním výsledkům nadměrného trávení času,                         které zakoušejí lidé závislí na internetu,                                                    není internet sám o sobě nepřítelem.</a:t>
            </a:r>
          </a:p>
        </p:txBody>
      </p:sp>
      <p:sp>
        <p:nvSpPr>
          <p:cNvPr id="11269" name="Text Box 5"/>
          <p:cNvSpPr txBox="1">
            <a:spLocks noChangeArrowheads="1"/>
          </p:cNvSpPr>
          <p:nvPr/>
        </p:nvSpPr>
        <p:spPr bwMode="auto">
          <a:xfrm>
            <a:off x="228600" y="2590800"/>
            <a:ext cx="8686800" cy="822325"/>
          </a:xfrm>
          <a:prstGeom prst="rect">
            <a:avLst/>
          </a:prstGeom>
          <a:noFill/>
          <a:ln w="9525">
            <a:noFill/>
            <a:miter lim="800000"/>
            <a:headEnd/>
            <a:tailEnd/>
          </a:ln>
          <a:effectLst/>
        </p:spPr>
        <p:txBody>
          <a:bodyPr>
            <a:spAutoFit/>
          </a:bodyPr>
          <a:lstStyle/>
          <a:p>
            <a:pPr algn="ctr"/>
            <a:r>
              <a:rPr lang="cs-CZ"/>
              <a:t>Internet poskytuje společnosti i člověku mnohé nezbytné                           a prospěšné služby.</a:t>
            </a:r>
          </a:p>
        </p:txBody>
      </p:sp>
      <p:sp>
        <p:nvSpPr>
          <p:cNvPr id="11270" name="Text Box 6"/>
          <p:cNvSpPr txBox="1">
            <a:spLocks noChangeArrowheads="1"/>
          </p:cNvSpPr>
          <p:nvPr/>
        </p:nvSpPr>
        <p:spPr bwMode="auto">
          <a:xfrm>
            <a:off x="457200" y="3352800"/>
            <a:ext cx="1509713" cy="457200"/>
          </a:xfrm>
          <a:prstGeom prst="rect">
            <a:avLst/>
          </a:prstGeom>
          <a:noFill/>
          <a:ln w="9525">
            <a:noFill/>
            <a:miter lim="800000"/>
            <a:headEnd/>
            <a:tailEnd/>
          </a:ln>
          <a:effectLst/>
        </p:spPr>
        <p:txBody>
          <a:bodyPr wrap="none">
            <a:spAutoFit/>
          </a:bodyPr>
          <a:lstStyle/>
          <a:p>
            <a:r>
              <a:rPr lang="cs-CZ"/>
              <a:t>Internet je:</a:t>
            </a:r>
          </a:p>
        </p:txBody>
      </p:sp>
      <p:sp>
        <p:nvSpPr>
          <p:cNvPr id="11271" name="Text Box 7"/>
          <p:cNvSpPr txBox="1">
            <a:spLocks noChangeArrowheads="1"/>
          </p:cNvSpPr>
          <p:nvPr/>
        </p:nvSpPr>
        <p:spPr bwMode="auto">
          <a:xfrm>
            <a:off x="228600" y="5334000"/>
            <a:ext cx="8763000" cy="1187450"/>
          </a:xfrm>
          <a:prstGeom prst="rect">
            <a:avLst/>
          </a:prstGeom>
          <a:noFill/>
          <a:ln w="9525">
            <a:noFill/>
            <a:miter lim="800000"/>
            <a:headEnd/>
            <a:tailEnd/>
          </a:ln>
          <a:effectLst/>
        </p:spPr>
        <p:txBody>
          <a:bodyPr>
            <a:spAutoFit/>
          </a:bodyPr>
          <a:lstStyle/>
          <a:p>
            <a:pPr algn="ctr"/>
            <a:r>
              <a:rPr lang="cs-CZ"/>
              <a:t>Ale podobně jako u lidí závislých na drogách či na alkoholu,                                  i lidé závislí na internetu hledají rozptýlení,                                                které jim pomůže uniknout realitě a každodenním starostem.</a:t>
            </a:r>
          </a:p>
        </p:txBody>
      </p:sp>
      <p:sp>
        <p:nvSpPr>
          <p:cNvPr id="11272" name="Text Box 8"/>
          <p:cNvSpPr txBox="1">
            <a:spLocks noChangeArrowheads="1"/>
          </p:cNvSpPr>
          <p:nvPr/>
        </p:nvSpPr>
        <p:spPr bwMode="auto">
          <a:xfrm>
            <a:off x="762000" y="3733800"/>
            <a:ext cx="1204913"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rychlý</a:t>
            </a:r>
          </a:p>
        </p:txBody>
      </p:sp>
      <p:sp>
        <p:nvSpPr>
          <p:cNvPr id="11273" name="Text Box 9"/>
          <p:cNvSpPr txBox="1">
            <a:spLocks noChangeArrowheads="1"/>
          </p:cNvSpPr>
          <p:nvPr/>
        </p:nvSpPr>
        <p:spPr bwMode="auto">
          <a:xfrm>
            <a:off x="1219200" y="4114800"/>
            <a:ext cx="1779588"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ekologický</a:t>
            </a:r>
          </a:p>
        </p:txBody>
      </p:sp>
      <p:sp>
        <p:nvSpPr>
          <p:cNvPr id="11274" name="Text Box 10"/>
          <p:cNvSpPr txBox="1">
            <a:spLocks noChangeArrowheads="1"/>
          </p:cNvSpPr>
          <p:nvPr/>
        </p:nvSpPr>
        <p:spPr bwMode="auto">
          <a:xfrm>
            <a:off x="1676400" y="4495800"/>
            <a:ext cx="1576388"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praktický</a:t>
            </a:r>
          </a:p>
        </p:txBody>
      </p:sp>
      <p:sp>
        <p:nvSpPr>
          <p:cNvPr id="11275" name="Text Box 11"/>
          <p:cNvSpPr txBox="1">
            <a:spLocks noChangeArrowheads="1"/>
          </p:cNvSpPr>
          <p:nvPr/>
        </p:nvSpPr>
        <p:spPr bwMode="auto">
          <a:xfrm>
            <a:off x="2362200" y="4876800"/>
            <a:ext cx="1535113"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a poučný</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268"/>
                                        </p:tgtEl>
                                        <p:attrNameLst>
                                          <p:attrName>style.visibility</p:attrName>
                                        </p:attrNameLst>
                                      </p:cBhvr>
                                      <p:to>
                                        <p:strVal val="visible"/>
                                      </p:to>
                                    </p:set>
                                    <p:animEffect transition="in" filter="blinds(horizontal)">
                                      <p:cBhvr>
                                        <p:cTn id="7" dur="500"/>
                                        <p:tgtEl>
                                          <p:spTgt spid="11268"/>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269"/>
                                        </p:tgtEl>
                                        <p:attrNameLst>
                                          <p:attrName>style.visibility</p:attrName>
                                        </p:attrNameLst>
                                      </p:cBhvr>
                                      <p:to>
                                        <p:strVal val="visible"/>
                                      </p:to>
                                    </p:set>
                                    <p:animEffect transition="in" filter="blinds(horizontal)">
                                      <p:cBhvr>
                                        <p:cTn id="12" dur="500"/>
                                        <p:tgtEl>
                                          <p:spTgt spid="11269"/>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11270"/>
                                        </p:tgtEl>
                                        <p:attrNameLst>
                                          <p:attrName>style.visibility</p:attrName>
                                        </p:attrNameLst>
                                      </p:cBhvr>
                                      <p:to>
                                        <p:strVal val="visible"/>
                                      </p:to>
                                    </p:set>
                                    <p:anim calcmode="lin" valueType="num">
                                      <p:cBhvr additive="base">
                                        <p:cTn id="17" dur="500" fill="hold"/>
                                        <p:tgtEl>
                                          <p:spTgt spid="11270"/>
                                        </p:tgtEl>
                                        <p:attrNameLst>
                                          <p:attrName>ppt_x</p:attrName>
                                        </p:attrNameLst>
                                      </p:cBhvr>
                                      <p:tavLst>
                                        <p:tav tm="0">
                                          <p:val>
                                            <p:strVal val="0-#ppt_w/2"/>
                                          </p:val>
                                        </p:tav>
                                        <p:tav tm="100000">
                                          <p:val>
                                            <p:strVal val="#ppt_x"/>
                                          </p:val>
                                        </p:tav>
                                      </p:tavLst>
                                    </p:anim>
                                    <p:anim calcmode="lin" valueType="num">
                                      <p:cBhvr additive="base">
                                        <p:cTn id="18" dur="500" fill="hold"/>
                                        <p:tgtEl>
                                          <p:spTgt spid="11270"/>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grpId="0" nodeType="clickEffect">
                                  <p:stCondLst>
                                    <p:cond delay="0"/>
                                  </p:stCondLst>
                                  <p:childTnLst>
                                    <p:set>
                                      <p:cBhvr>
                                        <p:cTn id="22" dur="1" fill="hold">
                                          <p:stCondLst>
                                            <p:cond delay="0"/>
                                          </p:stCondLst>
                                        </p:cTn>
                                        <p:tgtEl>
                                          <p:spTgt spid="11272"/>
                                        </p:tgtEl>
                                        <p:attrNameLst>
                                          <p:attrName>style.visibility</p:attrName>
                                        </p:attrNameLst>
                                      </p:cBhvr>
                                      <p:to>
                                        <p:strVal val="visible"/>
                                      </p:to>
                                    </p:set>
                                    <p:anim calcmode="lin" valueType="num">
                                      <p:cBhvr>
                                        <p:cTn id="23" dur="1000" fill="hold"/>
                                        <p:tgtEl>
                                          <p:spTgt spid="11272"/>
                                        </p:tgtEl>
                                        <p:attrNameLst>
                                          <p:attrName>ppt_w</p:attrName>
                                        </p:attrNameLst>
                                      </p:cBhvr>
                                      <p:tavLst>
                                        <p:tav tm="0">
                                          <p:val>
                                            <p:fltVal val="0"/>
                                          </p:val>
                                        </p:tav>
                                        <p:tav tm="100000">
                                          <p:val>
                                            <p:strVal val="#ppt_w"/>
                                          </p:val>
                                        </p:tav>
                                      </p:tavLst>
                                    </p:anim>
                                    <p:anim calcmode="lin" valueType="num">
                                      <p:cBhvr>
                                        <p:cTn id="24" dur="1000" fill="hold"/>
                                        <p:tgtEl>
                                          <p:spTgt spid="11272"/>
                                        </p:tgtEl>
                                        <p:attrNameLst>
                                          <p:attrName>ppt_h</p:attrName>
                                        </p:attrNameLst>
                                      </p:cBhvr>
                                      <p:tavLst>
                                        <p:tav tm="0">
                                          <p:val>
                                            <p:fltVal val="0"/>
                                          </p:val>
                                        </p:tav>
                                        <p:tav tm="100000">
                                          <p:val>
                                            <p:strVal val="#ppt_h"/>
                                          </p:val>
                                        </p:tav>
                                      </p:tavLst>
                                    </p:anim>
                                    <p:anim calcmode="lin" valueType="num">
                                      <p:cBhvr>
                                        <p:cTn id="25" dur="1000" fill="hold"/>
                                        <p:tgtEl>
                                          <p:spTgt spid="11272"/>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11272"/>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p:stCondLst>
                        <p:cond delay="indefinite"/>
                      </p:stCondLst>
                      <p:childTnLst>
                        <p:par>
                          <p:cTn id="28" fill="hold">
                            <p:stCondLst>
                              <p:cond delay="0"/>
                            </p:stCondLst>
                            <p:childTnLst>
                              <p:par>
                                <p:cTn id="29" presetID="15" presetClass="entr" presetSubtype="0" fill="hold" grpId="0" nodeType="clickEffect">
                                  <p:stCondLst>
                                    <p:cond delay="0"/>
                                  </p:stCondLst>
                                  <p:childTnLst>
                                    <p:set>
                                      <p:cBhvr>
                                        <p:cTn id="30" dur="1" fill="hold">
                                          <p:stCondLst>
                                            <p:cond delay="0"/>
                                          </p:stCondLst>
                                        </p:cTn>
                                        <p:tgtEl>
                                          <p:spTgt spid="11273"/>
                                        </p:tgtEl>
                                        <p:attrNameLst>
                                          <p:attrName>style.visibility</p:attrName>
                                        </p:attrNameLst>
                                      </p:cBhvr>
                                      <p:to>
                                        <p:strVal val="visible"/>
                                      </p:to>
                                    </p:set>
                                    <p:anim calcmode="lin" valueType="num">
                                      <p:cBhvr>
                                        <p:cTn id="31" dur="1000" fill="hold"/>
                                        <p:tgtEl>
                                          <p:spTgt spid="11273"/>
                                        </p:tgtEl>
                                        <p:attrNameLst>
                                          <p:attrName>ppt_w</p:attrName>
                                        </p:attrNameLst>
                                      </p:cBhvr>
                                      <p:tavLst>
                                        <p:tav tm="0">
                                          <p:val>
                                            <p:fltVal val="0"/>
                                          </p:val>
                                        </p:tav>
                                        <p:tav tm="100000">
                                          <p:val>
                                            <p:strVal val="#ppt_w"/>
                                          </p:val>
                                        </p:tav>
                                      </p:tavLst>
                                    </p:anim>
                                    <p:anim calcmode="lin" valueType="num">
                                      <p:cBhvr>
                                        <p:cTn id="32" dur="1000" fill="hold"/>
                                        <p:tgtEl>
                                          <p:spTgt spid="11273"/>
                                        </p:tgtEl>
                                        <p:attrNameLst>
                                          <p:attrName>ppt_h</p:attrName>
                                        </p:attrNameLst>
                                      </p:cBhvr>
                                      <p:tavLst>
                                        <p:tav tm="0">
                                          <p:val>
                                            <p:fltVal val="0"/>
                                          </p:val>
                                        </p:tav>
                                        <p:tav tm="100000">
                                          <p:val>
                                            <p:strVal val="#ppt_h"/>
                                          </p:val>
                                        </p:tav>
                                      </p:tavLst>
                                    </p:anim>
                                    <p:anim calcmode="lin" valueType="num">
                                      <p:cBhvr>
                                        <p:cTn id="33" dur="1000" fill="hold"/>
                                        <p:tgtEl>
                                          <p:spTgt spid="11273"/>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1127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5" fill="hold">
                      <p:stCondLst>
                        <p:cond delay="indefinite"/>
                      </p:stCondLst>
                      <p:childTnLst>
                        <p:par>
                          <p:cTn id="36" fill="hold">
                            <p:stCondLst>
                              <p:cond delay="0"/>
                            </p:stCondLst>
                            <p:childTnLst>
                              <p:par>
                                <p:cTn id="37" presetID="15" presetClass="entr" presetSubtype="0" fill="hold" grpId="0" nodeType="clickEffect">
                                  <p:stCondLst>
                                    <p:cond delay="0"/>
                                  </p:stCondLst>
                                  <p:childTnLst>
                                    <p:set>
                                      <p:cBhvr>
                                        <p:cTn id="38" dur="1" fill="hold">
                                          <p:stCondLst>
                                            <p:cond delay="0"/>
                                          </p:stCondLst>
                                        </p:cTn>
                                        <p:tgtEl>
                                          <p:spTgt spid="11274"/>
                                        </p:tgtEl>
                                        <p:attrNameLst>
                                          <p:attrName>style.visibility</p:attrName>
                                        </p:attrNameLst>
                                      </p:cBhvr>
                                      <p:to>
                                        <p:strVal val="visible"/>
                                      </p:to>
                                    </p:set>
                                    <p:anim calcmode="lin" valueType="num">
                                      <p:cBhvr>
                                        <p:cTn id="39" dur="1000" fill="hold"/>
                                        <p:tgtEl>
                                          <p:spTgt spid="11274"/>
                                        </p:tgtEl>
                                        <p:attrNameLst>
                                          <p:attrName>ppt_w</p:attrName>
                                        </p:attrNameLst>
                                      </p:cBhvr>
                                      <p:tavLst>
                                        <p:tav tm="0">
                                          <p:val>
                                            <p:fltVal val="0"/>
                                          </p:val>
                                        </p:tav>
                                        <p:tav tm="100000">
                                          <p:val>
                                            <p:strVal val="#ppt_w"/>
                                          </p:val>
                                        </p:tav>
                                      </p:tavLst>
                                    </p:anim>
                                    <p:anim calcmode="lin" valueType="num">
                                      <p:cBhvr>
                                        <p:cTn id="40" dur="1000" fill="hold"/>
                                        <p:tgtEl>
                                          <p:spTgt spid="11274"/>
                                        </p:tgtEl>
                                        <p:attrNameLst>
                                          <p:attrName>ppt_h</p:attrName>
                                        </p:attrNameLst>
                                      </p:cBhvr>
                                      <p:tavLst>
                                        <p:tav tm="0">
                                          <p:val>
                                            <p:fltVal val="0"/>
                                          </p:val>
                                        </p:tav>
                                        <p:tav tm="100000">
                                          <p:val>
                                            <p:strVal val="#ppt_h"/>
                                          </p:val>
                                        </p:tav>
                                      </p:tavLst>
                                    </p:anim>
                                    <p:anim calcmode="lin" valueType="num">
                                      <p:cBhvr>
                                        <p:cTn id="41" dur="1000" fill="hold"/>
                                        <p:tgtEl>
                                          <p:spTgt spid="11274"/>
                                        </p:tgtEl>
                                        <p:attrNameLst>
                                          <p:attrName>ppt_x</p:attrName>
                                        </p:attrNameLst>
                                      </p:cBhvr>
                                      <p:tavLst>
                                        <p:tav tm="0" fmla="#ppt_x+(cos(-2*pi*(1-$))*-#ppt_x-sin(-2*pi*(1-$))*(1-#ppt_y))*(1-$)">
                                          <p:val>
                                            <p:fltVal val="0"/>
                                          </p:val>
                                        </p:tav>
                                        <p:tav tm="100000">
                                          <p:val>
                                            <p:fltVal val="1"/>
                                          </p:val>
                                        </p:tav>
                                      </p:tavLst>
                                    </p:anim>
                                    <p:anim calcmode="lin" valueType="num">
                                      <p:cBhvr>
                                        <p:cTn id="42" dur="1000" fill="hold"/>
                                        <p:tgtEl>
                                          <p:spTgt spid="1127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3" fill="hold">
                      <p:stCondLst>
                        <p:cond delay="indefinite"/>
                      </p:stCondLst>
                      <p:childTnLst>
                        <p:par>
                          <p:cTn id="44" fill="hold">
                            <p:stCondLst>
                              <p:cond delay="0"/>
                            </p:stCondLst>
                            <p:childTnLst>
                              <p:par>
                                <p:cTn id="45" presetID="15" presetClass="entr" presetSubtype="0" fill="hold" grpId="0" nodeType="clickEffect">
                                  <p:stCondLst>
                                    <p:cond delay="0"/>
                                  </p:stCondLst>
                                  <p:childTnLst>
                                    <p:set>
                                      <p:cBhvr>
                                        <p:cTn id="46" dur="1" fill="hold">
                                          <p:stCondLst>
                                            <p:cond delay="0"/>
                                          </p:stCondLst>
                                        </p:cTn>
                                        <p:tgtEl>
                                          <p:spTgt spid="11275"/>
                                        </p:tgtEl>
                                        <p:attrNameLst>
                                          <p:attrName>style.visibility</p:attrName>
                                        </p:attrNameLst>
                                      </p:cBhvr>
                                      <p:to>
                                        <p:strVal val="visible"/>
                                      </p:to>
                                    </p:set>
                                    <p:anim calcmode="lin" valueType="num">
                                      <p:cBhvr>
                                        <p:cTn id="47" dur="1000" fill="hold"/>
                                        <p:tgtEl>
                                          <p:spTgt spid="11275"/>
                                        </p:tgtEl>
                                        <p:attrNameLst>
                                          <p:attrName>ppt_w</p:attrName>
                                        </p:attrNameLst>
                                      </p:cBhvr>
                                      <p:tavLst>
                                        <p:tav tm="0">
                                          <p:val>
                                            <p:fltVal val="0"/>
                                          </p:val>
                                        </p:tav>
                                        <p:tav tm="100000">
                                          <p:val>
                                            <p:strVal val="#ppt_w"/>
                                          </p:val>
                                        </p:tav>
                                      </p:tavLst>
                                    </p:anim>
                                    <p:anim calcmode="lin" valueType="num">
                                      <p:cBhvr>
                                        <p:cTn id="48" dur="1000" fill="hold"/>
                                        <p:tgtEl>
                                          <p:spTgt spid="11275"/>
                                        </p:tgtEl>
                                        <p:attrNameLst>
                                          <p:attrName>ppt_h</p:attrName>
                                        </p:attrNameLst>
                                      </p:cBhvr>
                                      <p:tavLst>
                                        <p:tav tm="0">
                                          <p:val>
                                            <p:fltVal val="0"/>
                                          </p:val>
                                        </p:tav>
                                        <p:tav tm="100000">
                                          <p:val>
                                            <p:strVal val="#ppt_h"/>
                                          </p:val>
                                        </p:tav>
                                      </p:tavLst>
                                    </p:anim>
                                    <p:anim calcmode="lin" valueType="num">
                                      <p:cBhvr>
                                        <p:cTn id="49" dur="1000" fill="hold"/>
                                        <p:tgtEl>
                                          <p:spTgt spid="11275"/>
                                        </p:tgtEl>
                                        <p:attrNameLst>
                                          <p:attrName>ppt_x</p:attrName>
                                        </p:attrNameLst>
                                      </p:cBhvr>
                                      <p:tavLst>
                                        <p:tav tm="0" fmla="#ppt_x+(cos(-2*pi*(1-$))*-#ppt_x-sin(-2*pi*(1-$))*(1-#ppt_y))*(1-$)">
                                          <p:val>
                                            <p:fltVal val="0"/>
                                          </p:val>
                                        </p:tav>
                                        <p:tav tm="100000">
                                          <p:val>
                                            <p:fltVal val="1"/>
                                          </p:val>
                                        </p:tav>
                                      </p:tavLst>
                                    </p:anim>
                                    <p:anim calcmode="lin" valueType="num">
                                      <p:cBhvr>
                                        <p:cTn id="50" dur="1000" fill="hold"/>
                                        <p:tgtEl>
                                          <p:spTgt spid="11275"/>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51" fill="hold">
                      <p:stCondLst>
                        <p:cond delay="indefinite"/>
                      </p:stCondLst>
                      <p:childTnLst>
                        <p:par>
                          <p:cTn id="52" fill="hold">
                            <p:stCondLst>
                              <p:cond delay="0"/>
                            </p:stCondLst>
                            <p:childTnLst>
                              <p:par>
                                <p:cTn id="53" presetID="23" presetClass="entr" presetSubtype="16" fill="hold" grpId="0" nodeType="clickEffect">
                                  <p:stCondLst>
                                    <p:cond delay="0"/>
                                  </p:stCondLst>
                                  <p:childTnLst>
                                    <p:set>
                                      <p:cBhvr>
                                        <p:cTn id="54" dur="1" fill="hold">
                                          <p:stCondLst>
                                            <p:cond delay="0"/>
                                          </p:stCondLst>
                                        </p:cTn>
                                        <p:tgtEl>
                                          <p:spTgt spid="11271"/>
                                        </p:tgtEl>
                                        <p:attrNameLst>
                                          <p:attrName>style.visibility</p:attrName>
                                        </p:attrNameLst>
                                      </p:cBhvr>
                                      <p:to>
                                        <p:strVal val="visible"/>
                                      </p:to>
                                    </p:set>
                                    <p:anim calcmode="lin" valueType="num">
                                      <p:cBhvr>
                                        <p:cTn id="55" dur="500" fill="hold"/>
                                        <p:tgtEl>
                                          <p:spTgt spid="11271"/>
                                        </p:tgtEl>
                                        <p:attrNameLst>
                                          <p:attrName>ppt_w</p:attrName>
                                        </p:attrNameLst>
                                      </p:cBhvr>
                                      <p:tavLst>
                                        <p:tav tm="0">
                                          <p:val>
                                            <p:fltVal val="0"/>
                                          </p:val>
                                        </p:tav>
                                        <p:tav tm="100000">
                                          <p:val>
                                            <p:strVal val="#ppt_w"/>
                                          </p:val>
                                        </p:tav>
                                      </p:tavLst>
                                    </p:anim>
                                    <p:anim calcmode="lin" valueType="num">
                                      <p:cBhvr>
                                        <p:cTn id="56" dur="500" fill="hold"/>
                                        <p:tgtEl>
                                          <p:spTgt spid="1127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8" grpId="0" autoUpdateAnimBg="0"/>
      <p:bldP spid="11269" grpId="0" autoUpdateAnimBg="0"/>
      <p:bldP spid="11270" grpId="0" autoUpdateAnimBg="0"/>
      <p:bldP spid="11271" grpId="0" autoUpdateAnimBg="0"/>
      <p:bldP spid="11272" grpId="0" autoUpdateAnimBg="0"/>
      <p:bldP spid="11273" grpId="0" autoUpdateAnimBg="0"/>
      <p:bldP spid="11274" grpId="0" autoUpdateAnimBg="0"/>
      <p:bldP spid="11275"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026"/>
          <p:cNvSpPr>
            <a:spLocks noGrp="1" noChangeArrowheads="1"/>
          </p:cNvSpPr>
          <p:nvPr>
            <p:ph type="title"/>
          </p:nvPr>
        </p:nvSpPr>
        <p:spPr>
          <a:xfrm>
            <a:off x="685800" y="304800"/>
            <a:ext cx="7772400" cy="1143000"/>
          </a:xfrm>
        </p:spPr>
        <p:txBody>
          <a:bodyPr/>
          <a:lstStyle/>
          <a:p>
            <a:r>
              <a:rPr lang="cs-CZ"/>
              <a:t>TEST - jste závislí na internetu?</a:t>
            </a:r>
          </a:p>
        </p:txBody>
      </p:sp>
      <p:sp>
        <p:nvSpPr>
          <p:cNvPr id="12291" name="Text Box 1027"/>
          <p:cNvSpPr txBox="1">
            <a:spLocks noChangeArrowheads="1"/>
          </p:cNvSpPr>
          <p:nvPr/>
        </p:nvSpPr>
        <p:spPr bwMode="auto">
          <a:xfrm>
            <a:off x="381000" y="1524000"/>
            <a:ext cx="8534400" cy="457200"/>
          </a:xfrm>
          <a:prstGeom prst="rect">
            <a:avLst/>
          </a:prstGeom>
          <a:noFill/>
          <a:ln w="9525">
            <a:noFill/>
            <a:miter lim="800000"/>
            <a:headEnd/>
            <a:tailEnd/>
          </a:ln>
          <a:effectLst/>
        </p:spPr>
        <p:txBody>
          <a:bodyPr>
            <a:spAutoFit/>
          </a:bodyPr>
          <a:lstStyle/>
          <a:p>
            <a:pPr algn="ctr"/>
            <a:r>
              <a:rPr lang="cs-CZ" b="1"/>
              <a:t>Odpovězte na následující otázky:</a:t>
            </a:r>
          </a:p>
        </p:txBody>
      </p:sp>
      <p:sp>
        <p:nvSpPr>
          <p:cNvPr id="12292" name="Text Box 1028"/>
          <p:cNvSpPr txBox="1">
            <a:spLocks noChangeArrowheads="1"/>
          </p:cNvSpPr>
          <p:nvPr/>
        </p:nvSpPr>
        <p:spPr bwMode="auto">
          <a:xfrm>
            <a:off x="228600" y="2286000"/>
            <a:ext cx="8915400" cy="792163"/>
          </a:xfrm>
          <a:prstGeom prst="rect">
            <a:avLst/>
          </a:prstGeom>
          <a:noFill/>
          <a:ln w="9525">
            <a:noFill/>
            <a:miter lim="800000"/>
            <a:headEnd/>
            <a:tailEnd/>
          </a:ln>
          <a:effectLst/>
        </p:spPr>
        <p:txBody>
          <a:bodyPr>
            <a:spAutoFit/>
          </a:bodyPr>
          <a:lstStyle/>
          <a:p>
            <a:r>
              <a:rPr lang="cs-CZ" b="1"/>
              <a:t>1.</a:t>
            </a:r>
            <a:r>
              <a:rPr lang="cs-CZ" i="1"/>
              <a:t> Máte pocit, že vás internet zcela pohlcuje</a:t>
            </a:r>
            <a:r>
              <a:rPr lang="cs-CZ" sz="2200" i="1"/>
              <a:t> (nejste-li zrovna on-line, přemýšlíte, co budete dělat příště)?</a:t>
            </a:r>
          </a:p>
        </p:txBody>
      </p:sp>
      <p:sp>
        <p:nvSpPr>
          <p:cNvPr id="12293" name="Text Box 1029"/>
          <p:cNvSpPr txBox="1">
            <a:spLocks noChangeArrowheads="1"/>
          </p:cNvSpPr>
          <p:nvPr/>
        </p:nvSpPr>
        <p:spPr bwMode="auto">
          <a:xfrm>
            <a:off x="228600" y="3352800"/>
            <a:ext cx="8915400" cy="822325"/>
          </a:xfrm>
          <a:prstGeom prst="rect">
            <a:avLst/>
          </a:prstGeom>
          <a:noFill/>
          <a:ln w="9525">
            <a:noFill/>
            <a:miter lim="800000"/>
            <a:headEnd/>
            <a:tailEnd/>
          </a:ln>
          <a:effectLst/>
        </p:spPr>
        <p:txBody>
          <a:bodyPr>
            <a:spAutoFit/>
          </a:bodyPr>
          <a:lstStyle/>
          <a:p>
            <a:r>
              <a:rPr lang="cs-CZ" b="1"/>
              <a:t>2.</a:t>
            </a:r>
            <a:r>
              <a:rPr lang="cs-CZ" i="1"/>
              <a:t> Máte pocit, že potřebujete trávit na internetu stále více času,                         abyste byli spokojeni?</a:t>
            </a:r>
          </a:p>
        </p:txBody>
      </p:sp>
      <p:sp>
        <p:nvSpPr>
          <p:cNvPr id="12294" name="Text Box 1030"/>
          <p:cNvSpPr txBox="1">
            <a:spLocks noChangeArrowheads="1"/>
          </p:cNvSpPr>
          <p:nvPr/>
        </p:nvSpPr>
        <p:spPr bwMode="auto">
          <a:xfrm>
            <a:off x="228600" y="5181600"/>
            <a:ext cx="8915400" cy="822325"/>
          </a:xfrm>
          <a:prstGeom prst="rect">
            <a:avLst/>
          </a:prstGeom>
          <a:noFill/>
          <a:ln w="9525">
            <a:noFill/>
            <a:miter lim="800000"/>
            <a:headEnd/>
            <a:tailEnd/>
          </a:ln>
          <a:effectLst/>
        </p:spPr>
        <p:txBody>
          <a:bodyPr>
            <a:spAutoFit/>
          </a:bodyPr>
          <a:lstStyle/>
          <a:p>
            <a:r>
              <a:rPr lang="cs-CZ" b="1"/>
              <a:t>4.</a:t>
            </a:r>
            <a:r>
              <a:rPr lang="cs-CZ" i="1"/>
              <a:t> Omezili jste kvůli internetu nějaké své zájmy – sportovní,                  kulturní, rekreační</a:t>
            </a:r>
            <a:r>
              <a:rPr lang="cs-CZ" sz="2200" i="1"/>
              <a:t>?</a:t>
            </a:r>
          </a:p>
        </p:txBody>
      </p:sp>
      <p:sp>
        <p:nvSpPr>
          <p:cNvPr id="12302" name="Text Box 1038"/>
          <p:cNvSpPr txBox="1">
            <a:spLocks noChangeArrowheads="1"/>
          </p:cNvSpPr>
          <p:nvPr/>
        </p:nvSpPr>
        <p:spPr bwMode="auto">
          <a:xfrm>
            <a:off x="228600" y="4419600"/>
            <a:ext cx="8324850" cy="457200"/>
          </a:xfrm>
          <a:prstGeom prst="rect">
            <a:avLst/>
          </a:prstGeom>
          <a:noFill/>
          <a:ln w="9525">
            <a:noFill/>
            <a:miter lim="800000"/>
            <a:headEnd/>
            <a:tailEnd/>
          </a:ln>
          <a:effectLst/>
        </p:spPr>
        <p:txBody>
          <a:bodyPr wrap="none">
            <a:spAutoFit/>
          </a:bodyPr>
          <a:lstStyle/>
          <a:p>
            <a:r>
              <a:rPr lang="cs-CZ" b="1"/>
              <a:t>3.</a:t>
            </a:r>
            <a:r>
              <a:rPr lang="cs-CZ" i="1"/>
              <a:t> Zhorší se vám nálada po tom, co se musíte odpojit od internetu?</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iterate type="wd">
                                    <p:tmPct val="100000"/>
                                  </p:iterate>
                                  <p:childTnLst>
                                    <p:set>
                                      <p:cBhvr>
                                        <p:cTn id="6" dur="1" fill="hold">
                                          <p:stCondLst>
                                            <p:cond delay="0"/>
                                          </p:stCondLst>
                                        </p:cTn>
                                        <p:tgtEl>
                                          <p:spTgt spid="12291"/>
                                        </p:tgtEl>
                                        <p:attrNameLst>
                                          <p:attrName>style.visibility</p:attrName>
                                        </p:attrNameLst>
                                      </p:cBhvr>
                                      <p:to>
                                        <p:strVal val="visible"/>
                                      </p:to>
                                    </p:set>
                                    <p:anim calcmode="lin" valueType="num">
                                      <p:cBhvr additive="base">
                                        <p:cTn id="7" dur="300" fill="hold"/>
                                        <p:tgtEl>
                                          <p:spTgt spid="12291"/>
                                        </p:tgtEl>
                                        <p:attrNameLst>
                                          <p:attrName>ppt_x</p:attrName>
                                        </p:attrNameLst>
                                      </p:cBhvr>
                                      <p:tavLst>
                                        <p:tav tm="0">
                                          <p:val>
                                            <p:strVal val="0-#ppt_w/2"/>
                                          </p:val>
                                        </p:tav>
                                        <p:tav tm="100000">
                                          <p:val>
                                            <p:strVal val="#ppt_x"/>
                                          </p:val>
                                        </p:tav>
                                      </p:tavLst>
                                    </p:anim>
                                    <p:anim calcmode="lin" valueType="num">
                                      <p:cBhvr additive="base">
                                        <p:cTn id="8" dur="300" fill="hold"/>
                                        <p:tgtEl>
                                          <p:spTgt spid="1229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12292"/>
                                        </p:tgtEl>
                                        <p:attrNameLst>
                                          <p:attrName>style.visibility</p:attrName>
                                        </p:attrNameLst>
                                      </p:cBhvr>
                                      <p:to>
                                        <p:strVal val="visible"/>
                                      </p:to>
                                    </p:set>
                                    <p:animEffect transition="in" filter="wipe(left)">
                                      <p:cBhvr>
                                        <p:cTn id="13" dur="500"/>
                                        <p:tgtEl>
                                          <p:spTgt spid="12292"/>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12293"/>
                                        </p:tgtEl>
                                        <p:attrNameLst>
                                          <p:attrName>style.visibility</p:attrName>
                                        </p:attrNameLst>
                                      </p:cBhvr>
                                      <p:to>
                                        <p:strVal val="visible"/>
                                      </p:to>
                                    </p:set>
                                    <p:animEffect transition="in" filter="wipe(left)">
                                      <p:cBhvr>
                                        <p:cTn id="18" dur="500"/>
                                        <p:tgtEl>
                                          <p:spTgt spid="12293"/>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12302"/>
                                        </p:tgtEl>
                                        <p:attrNameLst>
                                          <p:attrName>style.visibility</p:attrName>
                                        </p:attrNameLst>
                                      </p:cBhvr>
                                      <p:to>
                                        <p:strVal val="visible"/>
                                      </p:to>
                                    </p:set>
                                    <p:animEffect transition="in" filter="wipe(left)">
                                      <p:cBhvr>
                                        <p:cTn id="23" dur="500"/>
                                        <p:tgtEl>
                                          <p:spTgt spid="12302"/>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childTnLst>
                                    <p:set>
                                      <p:cBhvr>
                                        <p:cTn id="27" dur="1" fill="hold">
                                          <p:stCondLst>
                                            <p:cond delay="0"/>
                                          </p:stCondLst>
                                        </p:cTn>
                                        <p:tgtEl>
                                          <p:spTgt spid="12294"/>
                                        </p:tgtEl>
                                        <p:attrNameLst>
                                          <p:attrName>style.visibility</p:attrName>
                                        </p:attrNameLst>
                                      </p:cBhvr>
                                      <p:to>
                                        <p:strVal val="visible"/>
                                      </p:to>
                                    </p:set>
                                    <p:animEffect transition="in" filter="wipe(left)">
                                      <p:cBhvr>
                                        <p:cTn id="28" dur="500"/>
                                        <p:tgtEl>
                                          <p:spTgt spid="122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autoUpdateAnimBg="0"/>
      <p:bldP spid="12292" grpId="0" autoUpdateAnimBg="0"/>
      <p:bldP spid="12293" grpId="0" autoUpdateAnimBg="0"/>
      <p:bldP spid="12294" grpId="0" autoUpdateAnimBg="0"/>
      <p:bldP spid="12302"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85800" y="304800"/>
            <a:ext cx="7772400" cy="1143000"/>
          </a:xfrm>
        </p:spPr>
        <p:txBody>
          <a:bodyPr/>
          <a:lstStyle/>
          <a:p>
            <a:r>
              <a:rPr lang="cs-CZ"/>
              <a:t>TEST - jste závislí na internetu?</a:t>
            </a:r>
          </a:p>
        </p:txBody>
      </p:sp>
      <p:sp>
        <p:nvSpPr>
          <p:cNvPr id="31756" name="Text Box 12"/>
          <p:cNvSpPr txBox="1">
            <a:spLocks noChangeArrowheads="1"/>
          </p:cNvSpPr>
          <p:nvPr/>
        </p:nvSpPr>
        <p:spPr bwMode="auto">
          <a:xfrm>
            <a:off x="152400" y="4953000"/>
            <a:ext cx="8686800" cy="1187450"/>
          </a:xfrm>
          <a:prstGeom prst="rect">
            <a:avLst/>
          </a:prstGeom>
          <a:noFill/>
          <a:ln w="9525">
            <a:noFill/>
            <a:miter lim="800000"/>
            <a:headEnd/>
            <a:tailEnd/>
          </a:ln>
          <a:effectLst/>
        </p:spPr>
        <p:txBody>
          <a:bodyPr>
            <a:spAutoFit/>
          </a:bodyPr>
          <a:lstStyle/>
          <a:p>
            <a:r>
              <a:rPr lang="cs-CZ" b="1"/>
              <a:t>8.</a:t>
            </a:r>
            <a:r>
              <a:rPr lang="cs-CZ" i="1"/>
              <a:t> Když se pokusíte omezit čas trávený na internetu,                             jste podráždění a nervózní - máte nepříjemné psychické či fyzické pocity po tom, co se odpojíte?</a:t>
            </a:r>
          </a:p>
        </p:txBody>
      </p:sp>
      <p:sp>
        <p:nvSpPr>
          <p:cNvPr id="31757" name="Text Box 13"/>
          <p:cNvSpPr txBox="1">
            <a:spLocks noChangeArrowheads="1"/>
          </p:cNvSpPr>
          <p:nvPr/>
        </p:nvSpPr>
        <p:spPr bwMode="auto">
          <a:xfrm>
            <a:off x="152400" y="4038600"/>
            <a:ext cx="8610600" cy="457200"/>
          </a:xfrm>
          <a:prstGeom prst="rect">
            <a:avLst/>
          </a:prstGeom>
          <a:noFill/>
          <a:ln w="9525">
            <a:noFill/>
            <a:miter lim="800000"/>
            <a:headEnd/>
            <a:tailEnd/>
          </a:ln>
          <a:effectLst/>
        </p:spPr>
        <p:txBody>
          <a:bodyPr>
            <a:spAutoFit/>
          </a:bodyPr>
          <a:lstStyle/>
          <a:p>
            <a:r>
              <a:rPr lang="cs-CZ" b="1"/>
              <a:t>7.</a:t>
            </a:r>
            <a:r>
              <a:rPr lang="cs-CZ" i="1"/>
              <a:t> Myslíte, že se kvůli internetu vídáte méně s přáteli?</a:t>
            </a:r>
          </a:p>
        </p:txBody>
      </p:sp>
      <p:sp>
        <p:nvSpPr>
          <p:cNvPr id="31758" name="Text Box 14"/>
          <p:cNvSpPr txBox="1">
            <a:spLocks noChangeArrowheads="1"/>
          </p:cNvSpPr>
          <p:nvPr/>
        </p:nvSpPr>
        <p:spPr bwMode="auto">
          <a:xfrm>
            <a:off x="228600" y="2895600"/>
            <a:ext cx="8915400" cy="822325"/>
          </a:xfrm>
          <a:prstGeom prst="rect">
            <a:avLst/>
          </a:prstGeom>
          <a:noFill/>
          <a:ln w="9525">
            <a:noFill/>
            <a:miter lim="800000"/>
            <a:headEnd/>
            <a:tailEnd/>
          </a:ln>
          <a:effectLst/>
        </p:spPr>
        <p:txBody>
          <a:bodyPr>
            <a:spAutoFit/>
          </a:bodyPr>
          <a:lstStyle/>
          <a:p>
            <a:r>
              <a:rPr lang="cs-CZ" b="1"/>
              <a:t>6.</a:t>
            </a:r>
            <a:r>
              <a:rPr lang="cs-CZ" i="1"/>
              <a:t> Je internet ve vašem hodnotovém žebříčku na jednom                        z předních míst?</a:t>
            </a:r>
          </a:p>
        </p:txBody>
      </p:sp>
      <p:sp>
        <p:nvSpPr>
          <p:cNvPr id="31759" name="Text Box 15"/>
          <p:cNvSpPr txBox="1">
            <a:spLocks noChangeArrowheads="1"/>
          </p:cNvSpPr>
          <p:nvPr/>
        </p:nvSpPr>
        <p:spPr bwMode="auto">
          <a:xfrm>
            <a:off x="228600" y="1752600"/>
            <a:ext cx="8915400" cy="822325"/>
          </a:xfrm>
          <a:prstGeom prst="rect">
            <a:avLst/>
          </a:prstGeom>
          <a:noFill/>
          <a:ln w="9525">
            <a:noFill/>
            <a:miter lim="800000"/>
            <a:headEnd/>
            <a:tailEnd/>
          </a:ln>
          <a:effectLst/>
        </p:spPr>
        <p:txBody>
          <a:bodyPr>
            <a:spAutoFit/>
          </a:bodyPr>
          <a:lstStyle/>
          <a:p>
            <a:r>
              <a:rPr lang="cs-CZ" b="1"/>
              <a:t>5.</a:t>
            </a:r>
            <a:r>
              <a:rPr lang="cs-CZ" i="1"/>
              <a:t> Pokoušeli jste se opakovaně snížit čas, který trávíte on-line                   nebo udržet jeho používání pod kontrolou -  ale nepodařilo se to?</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1759"/>
                                        </p:tgtEl>
                                        <p:attrNameLst>
                                          <p:attrName>style.visibility</p:attrName>
                                        </p:attrNameLst>
                                      </p:cBhvr>
                                      <p:to>
                                        <p:strVal val="visible"/>
                                      </p:to>
                                    </p:set>
                                    <p:animEffect transition="in" filter="wipe(left)">
                                      <p:cBhvr>
                                        <p:cTn id="7" dur="500"/>
                                        <p:tgtEl>
                                          <p:spTgt spid="3175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1758"/>
                                        </p:tgtEl>
                                        <p:attrNameLst>
                                          <p:attrName>style.visibility</p:attrName>
                                        </p:attrNameLst>
                                      </p:cBhvr>
                                      <p:to>
                                        <p:strVal val="visible"/>
                                      </p:to>
                                    </p:set>
                                    <p:animEffect transition="in" filter="wipe(left)">
                                      <p:cBhvr>
                                        <p:cTn id="12" dur="500"/>
                                        <p:tgtEl>
                                          <p:spTgt spid="3175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1757"/>
                                        </p:tgtEl>
                                        <p:attrNameLst>
                                          <p:attrName>style.visibility</p:attrName>
                                        </p:attrNameLst>
                                      </p:cBhvr>
                                      <p:to>
                                        <p:strVal val="visible"/>
                                      </p:to>
                                    </p:set>
                                    <p:animEffect transition="in" filter="wipe(left)">
                                      <p:cBhvr>
                                        <p:cTn id="17" dur="500"/>
                                        <p:tgtEl>
                                          <p:spTgt spid="3175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31756"/>
                                        </p:tgtEl>
                                        <p:attrNameLst>
                                          <p:attrName>style.visibility</p:attrName>
                                        </p:attrNameLst>
                                      </p:cBhvr>
                                      <p:to>
                                        <p:strVal val="visible"/>
                                      </p:to>
                                    </p:set>
                                    <p:animEffect transition="in" filter="wipe(left)">
                                      <p:cBhvr>
                                        <p:cTn id="22" dur="500"/>
                                        <p:tgtEl>
                                          <p:spTgt spid="317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56" grpId="0" autoUpdateAnimBg="0"/>
      <p:bldP spid="31757" grpId="0" autoUpdateAnimBg="0"/>
      <p:bldP spid="31758" grpId="0" autoUpdateAnimBg="0"/>
      <p:bldP spid="31759"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cs-CZ"/>
              <a:t>TEST – jste závislí na internetu?</a:t>
            </a:r>
          </a:p>
        </p:txBody>
      </p:sp>
      <p:sp>
        <p:nvSpPr>
          <p:cNvPr id="45060" name="Text Box 4"/>
          <p:cNvSpPr txBox="1">
            <a:spLocks noChangeArrowheads="1"/>
          </p:cNvSpPr>
          <p:nvPr/>
        </p:nvSpPr>
        <p:spPr bwMode="auto">
          <a:xfrm>
            <a:off x="457200" y="6248400"/>
            <a:ext cx="8550275" cy="457200"/>
          </a:xfrm>
          <a:prstGeom prst="rect">
            <a:avLst/>
          </a:prstGeom>
          <a:noFill/>
          <a:ln w="9525">
            <a:noFill/>
            <a:miter lim="800000"/>
            <a:headEnd/>
            <a:tailEnd/>
          </a:ln>
          <a:effectLst/>
        </p:spPr>
        <p:txBody>
          <a:bodyPr>
            <a:spAutoFit/>
          </a:bodyPr>
          <a:lstStyle/>
          <a:p>
            <a:pPr algn="ctr"/>
            <a:r>
              <a:rPr lang="cs-CZ" b="1"/>
              <a:t>můžete mít problém se závislostí na internetu.</a:t>
            </a:r>
          </a:p>
        </p:txBody>
      </p:sp>
      <p:sp>
        <p:nvSpPr>
          <p:cNvPr id="45061" name="Text Box 5"/>
          <p:cNvSpPr txBox="1">
            <a:spLocks noChangeArrowheads="1"/>
          </p:cNvSpPr>
          <p:nvPr/>
        </p:nvSpPr>
        <p:spPr bwMode="auto">
          <a:xfrm>
            <a:off x="609600" y="5791200"/>
            <a:ext cx="8382000" cy="519113"/>
          </a:xfrm>
          <a:prstGeom prst="rect">
            <a:avLst/>
          </a:prstGeom>
          <a:noFill/>
          <a:ln w="9525">
            <a:noFill/>
            <a:miter lim="800000"/>
            <a:headEnd/>
            <a:tailEnd/>
          </a:ln>
          <a:effectLst/>
        </p:spPr>
        <p:txBody>
          <a:bodyPr>
            <a:spAutoFit/>
          </a:bodyPr>
          <a:lstStyle/>
          <a:p>
            <a:pPr algn="ctr"/>
            <a:r>
              <a:rPr lang="cs-CZ" sz="2800" b="1"/>
              <a:t>ano</a:t>
            </a:r>
            <a:r>
              <a:rPr lang="cs-CZ" b="1"/>
              <a:t>,</a:t>
            </a:r>
            <a:endParaRPr lang="cs-CZ"/>
          </a:p>
        </p:txBody>
      </p:sp>
      <p:sp>
        <p:nvSpPr>
          <p:cNvPr id="45062" name="Text Box 6"/>
          <p:cNvSpPr txBox="1">
            <a:spLocks noChangeArrowheads="1"/>
          </p:cNvSpPr>
          <p:nvPr/>
        </p:nvSpPr>
        <p:spPr bwMode="auto">
          <a:xfrm>
            <a:off x="381000" y="5486400"/>
            <a:ext cx="8534400" cy="457200"/>
          </a:xfrm>
          <a:prstGeom prst="rect">
            <a:avLst/>
          </a:prstGeom>
          <a:noFill/>
          <a:ln w="9525">
            <a:noFill/>
            <a:miter lim="800000"/>
            <a:headEnd/>
            <a:tailEnd/>
          </a:ln>
          <a:effectLst/>
        </p:spPr>
        <p:txBody>
          <a:bodyPr>
            <a:spAutoFit/>
          </a:bodyPr>
          <a:lstStyle/>
          <a:p>
            <a:pPr algn="ctr"/>
            <a:r>
              <a:rPr lang="cs-CZ" b="1"/>
              <a:t>Pokud jste odpověděli na čtyři a více otázek</a:t>
            </a:r>
          </a:p>
        </p:txBody>
      </p:sp>
      <p:sp>
        <p:nvSpPr>
          <p:cNvPr id="45063" name="Text Box 7"/>
          <p:cNvSpPr txBox="1">
            <a:spLocks noChangeArrowheads="1"/>
          </p:cNvSpPr>
          <p:nvPr/>
        </p:nvSpPr>
        <p:spPr bwMode="auto">
          <a:xfrm>
            <a:off x="304800" y="4495800"/>
            <a:ext cx="8839200" cy="822325"/>
          </a:xfrm>
          <a:prstGeom prst="rect">
            <a:avLst/>
          </a:prstGeom>
          <a:noFill/>
          <a:ln w="9525">
            <a:noFill/>
            <a:miter lim="800000"/>
            <a:headEnd/>
            <a:tailEnd/>
          </a:ln>
          <a:effectLst/>
        </p:spPr>
        <p:txBody>
          <a:bodyPr>
            <a:spAutoFit/>
          </a:bodyPr>
          <a:lstStyle/>
          <a:p>
            <a:r>
              <a:rPr lang="cs-CZ" b="1"/>
              <a:t>12.</a:t>
            </a:r>
            <a:r>
              <a:rPr lang="cs-CZ" i="1"/>
              <a:t> Lhali jste členům rodiny nebo někomu jinému, abyste utajili  rozsah vašeho problému s internetem?</a:t>
            </a:r>
          </a:p>
        </p:txBody>
      </p:sp>
      <p:sp>
        <p:nvSpPr>
          <p:cNvPr id="45064" name="Text Box 8"/>
          <p:cNvSpPr txBox="1">
            <a:spLocks noChangeArrowheads="1"/>
          </p:cNvSpPr>
          <p:nvPr/>
        </p:nvSpPr>
        <p:spPr bwMode="auto">
          <a:xfrm>
            <a:off x="228600" y="3581400"/>
            <a:ext cx="8915400" cy="822325"/>
          </a:xfrm>
          <a:prstGeom prst="rect">
            <a:avLst/>
          </a:prstGeom>
          <a:noFill/>
          <a:ln w="9525">
            <a:noFill/>
            <a:miter lim="800000"/>
            <a:headEnd/>
            <a:tailEnd/>
          </a:ln>
          <a:effectLst/>
        </p:spPr>
        <p:txBody>
          <a:bodyPr>
            <a:spAutoFit/>
          </a:bodyPr>
          <a:lstStyle/>
          <a:p>
            <a:r>
              <a:rPr lang="cs-CZ" b="1"/>
              <a:t>11.</a:t>
            </a:r>
            <a:r>
              <a:rPr lang="cs-CZ" i="1"/>
              <a:t> Přes nějaké problémy, které jste měli kvůli používání internetu,      jste on-line v nezmenšené míře? </a:t>
            </a:r>
          </a:p>
        </p:txBody>
      </p:sp>
      <p:sp>
        <p:nvSpPr>
          <p:cNvPr id="45065" name="Text Box 9"/>
          <p:cNvSpPr txBox="1">
            <a:spLocks noChangeArrowheads="1"/>
          </p:cNvSpPr>
          <p:nvPr/>
        </p:nvSpPr>
        <p:spPr bwMode="auto">
          <a:xfrm>
            <a:off x="212725" y="2667000"/>
            <a:ext cx="8931275" cy="822325"/>
          </a:xfrm>
          <a:prstGeom prst="rect">
            <a:avLst/>
          </a:prstGeom>
          <a:noFill/>
          <a:ln w="9525">
            <a:noFill/>
            <a:miter lim="800000"/>
            <a:headEnd/>
            <a:tailEnd/>
          </a:ln>
          <a:effectLst/>
        </p:spPr>
        <p:txBody>
          <a:bodyPr>
            <a:spAutoFit/>
          </a:bodyPr>
          <a:lstStyle/>
          <a:p>
            <a:r>
              <a:rPr lang="cs-CZ" b="1"/>
              <a:t>10.</a:t>
            </a:r>
            <a:r>
              <a:rPr lang="cs-CZ" i="1"/>
              <a:t> Měli jste kvůli internetu potíže s vykonáváním svých pracovních, rodinných či školních povinností?</a:t>
            </a:r>
          </a:p>
        </p:txBody>
      </p:sp>
      <p:sp>
        <p:nvSpPr>
          <p:cNvPr id="45066" name="Text Box 10"/>
          <p:cNvSpPr txBox="1">
            <a:spLocks noChangeArrowheads="1"/>
          </p:cNvSpPr>
          <p:nvPr/>
        </p:nvSpPr>
        <p:spPr bwMode="auto">
          <a:xfrm>
            <a:off x="228600" y="1752600"/>
            <a:ext cx="8763000" cy="822325"/>
          </a:xfrm>
          <a:prstGeom prst="rect">
            <a:avLst/>
          </a:prstGeom>
          <a:noFill/>
          <a:ln w="9525">
            <a:noFill/>
            <a:miter lim="800000"/>
            <a:headEnd/>
            <a:tailEnd/>
          </a:ln>
          <a:effectLst/>
        </p:spPr>
        <p:txBody>
          <a:bodyPr>
            <a:spAutoFit/>
          </a:bodyPr>
          <a:lstStyle/>
          <a:p>
            <a:r>
              <a:rPr lang="cs-CZ" b="1"/>
              <a:t>9.</a:t>
            </a:r>
            <a:r>
              <a:rPr lang="cs-CZ" i="1"/>
              <a:t> Trávíte na internetu stále větší množství času - déle než jste            měli v úmyslu? </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5066"/>
                                        </p:tgtEl>
                                        <p:attrNameLst>
                                          <p:attrName>style.visibility</p:attrName>
                                        </p:attrNameLst>
                                      </p:cBhvr>
                                      <p:to>
                                        <p:strVal val="visible"/>
                                      </p:to>
                                    </p:set>
                                    <p:animEffect transition="in" filter="wipe(left)">
                                      <p:cBhvr>
                                        <p:cTn id="7" dur="500"/>
                                        <p:tgtEl>
                                          <p:spTgt spid="4506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5065"/>
                                        </p:tgtEl>
                                        <p:attrNameLst>
                                          <p:attrName>style.visibility</p:attrName>
                                        </p:attrNameLst>
                                      </p:cBhvr>
                                      <p:to>
                                        <p:strVal val="visible"/>
                                      </p:to>
                                    </p:set>
                                    <p:animEffect transition="in" filter="wipe(left)">
                                      <p:cBhvr>
                                        <p:cTn id="12" dur="500"/>
                                        <p:tgtEl>
                                          <p:spTgt spid="4506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5064"/>
                                        </p:tgtEl>
                                        <p:attrNameLst>
                                          <p:attrName>style.visibility</p:attrName>
                                        </p:attrNameLst>
                                      </p:cBhvr>
                                      <p:to>
                                        <p:strVal val="visible"/>
                                      </p:to>
                                    </p:set>
                                    <p:animEffect transition="in" filter="wipe(left)">
                                      <p:cBhvr>
                                        <p:cTn id="17" dur="500"/>
                                        <p:tgtEl>
                                          <p:spTgt spid="4506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45063"/>
                                        </p:tgtEl>
                                        <p:attrNameLst>
                                          <p:attrName>style.visibility</p:attrName>
                                        </p:attrNameLst>
                                      </p:cBhvr>
                                      <p:to>
                                        <p:strVal val="visible"/>
                                      </p:to>
                                    </p:set>
                                    <p:animEffect transition="in" filter="wipe(left)">
                                      <p:cBhvr>
                                        <p:cTn id="22" dur="500"/>
                                        <p:tgtEl>
                                          <p:spTgt spid="45063"/>
                                        </p:tgtEl>
                                      </p:cBhvr>
                                    </p:animEffect>
                                  </p:childTnLst>
                                </p:cTn>
                              </p:par>
                            </p:childTnLst>
                          </p:cTn>
                        </p:par>
                      </p:childTnLst>
                    </p:cTn>
                  </p:par>
                  <p:par>
                    <p:cTn id="23" fill="hold">
                      <p:stCondLst>
                        <p:cond delay="indefinite"/>
                      </p:stCondLst>
                      <p:childTnLst>
                        <p:par>
                          <p:cTn id="24" fill="hold">
                            <p:stCondLst>
                              <p:cond delay="0"/>
                            </p:stCondLst>
                            <p:childTnLst>
                              <p:par>
                                <p:cTn id="25" presetID="23" presetClass="entr" presetSubtype="16" fill="hold" grpId="0" nodeType="clickEffect">
                                  <p:stCondLst>
                                    <p:cond delay="0"/>
                                  </p:stCondLst>
                                  <p:iterate type="wd">
                                    <p:tmPct val="100000"/>
                                  </p:iterate>
                                  <p:childTnLst>
                                    <p:set>
                                      <p:cBhvr>
                                        <p:cTn id="26" dur="1" fill="hold">
                                          <p:stCondLst>
                                            <p:cond delay="0"/>
                                          </p:stCondLst>
                                        </p:cTn>
                                        <p:tgtEl>
                                          <p:spTgt spid="45062"/>
                                        </p:tgtEl>
                                        <p:attrNameLst>
                                          <p:attrName>style.visibility</p:attrName>
                                        </p:attrNameLst>
                                      </p:cBhvr>
                                      <p:to>
                                        <p:strVal val="visible"/>
                                      </p:to>
                                    </p:set>
                                    <p:anim calcmode="lin" valueType="num">
                                      <p:cBhvr>
                                        <p:cTn id="27" dur="300" fill="hold"/>
                                        <p:tgtEl>
                                          <p:spTgt spid="45062"/>
                                        </p:tgtEl>
                                        <p:attrNameLst>
                                          <p:attrName>ppt_w</p:attrName>
                                        </p:attrNameLst>
                                      </p:cBhvr>
                                      <p:tavLst>
                                        <p:tav tm="0">
                                          <p:val>
                                            <p:fltVal val="0"/>
                                          </p:val>
                                        </p:tav>
                                        <p:tav tm="100000">
                                          <p:val>
                                            <p:strVal val="#ppt_w"/>
                                          </p:val>
                                        </p:tav>
                                      </p:tavLst>
                                    </p:anim>
                                    <p:anim calcmode="lin" valueType="num">
                                      <p:cBhvr>
                                        <p:cTn id="28" dur="300" fill="hold"/>
                                        <p:tgtEl>
                                          <p:spTgt spid="45062"/>
                                        </p:tgtEl>
                                        <p:attrNameLst>
                                          <p:attrName>ppt_h</p:attrName>
                                        </p:attrNameLst>
                                      </p:cBhvr>
                                      <p:tavLst>
                                        <p:tav tm="0">
                                          <p:val>
                                            <p:fltVal val="0"/>
                                          </p:val>
                                        </p:tav>
                                        <p:tav tm="100000">
                                          <p:val>
                                            <p:strVal val="#ppt_h"/>
                                          </p:val>
                                        </p:tav>
                                      </p:tavLst>
                                    </p:anim>
                                  </p:childTnLst>
                                </p:cTn>
                              </p:par>
                            </p:childTnLst>
                          </p:cTn>
                        </p:par>
                      </p:childTnLst>
                    </p:cTn>
                  </p:par>
                  <p:par>
                    <p:cTn id="29" fill="hold">
                      <p:stCondLst>
                        <p:cond delay="indefinite"/>
                      </p:stCondLst>
                      <p:childTnLst>
                        <p:par>
                          <p:cTn id="30" fill="hold">
                            <p:stCondLst>
                              <p:cond delay="0"/>
                            </p:stCondLst>
                            <p:childTnLst>
                              <p:par>
                                <p:cTn id="31" presetID="23" presetClass="entr" presetSubtype="272" fill="hold" grpId="0" nodeType="clickEffect">
                                  <p:stCondLst>
                                    <p:cond delay="0"/>
                                  </p:stCondLst>
                                  <p:iterate type="lt">
                                    <p:tmPct val="100000"/>
                                  </p:iterate>
                                  <p:childTnLst>
                                    <p:set>
                                      <p:cBhvr>
                                        <p:cTn id="32" dur="1" fill="hold">
                                          <p:stCondLst>
                                            <p:cond delay="0"/>
                                          </p:stCondLst>
                                        </p:cTn>
                                        <p:tgtEl>
                                          <p:spTgt spid="45061"/>
                                        </p:tgtEl>
                                        <p:attrNameLst>
                                          <p:attrName>style.visibility</p:attrName>
                                        </p:attrNameLst>
                                      </p:cBhvr>
                                      <p:to>
                                        <p:strVal val="visible"/>
                                      </p:to>
                                    </p:set>
                                    <p:anim calcmode="lin" valueType="num">
                                      <p:cBhvr>
                                        <p:cTn id="33" dur="75" fill="hold"/>
                                        <p:tgtEl>
                                          <p:spTgt spid="45061"/>
                                        </p:tgtEl>
                                        <p:attrNameLst>
                                          <p:attrName>ppt_w</p:attrName>
                                        </p:attrNameLst>
                                      </p:cBhvr>
                                      <p:tavLst>
                                        <p:tav tm="0">
                                          <p:val>
                                            <p:strVal val="2/3*#ppt_w"/>
                                          </p:val>
                                        </p:tav>
                                        <p:tav tm="100000">
                                          <p:val>
                                            <p:strVal val="#ppt_w"/>
                                          </p:val>
                                        </p:tav>
                                      </p:tavLst>
                                    </p:anim>
                                    <p:anim calcmode="lin" valueType="num">
                                      <p:cBhvr>
                                        <p:cTn id="34" dur="75" fill="hold"/>
                                        <p:tgtEl>
                                          <p:spTgt spid="45061"/>
                                        </p:tgtEl>
                                        <p:attrNameLst>
                                          <p:attrName>ppt_h</p:attrName>
                                        </p:attrNameLst>
                                      </p:cBhvr>
                                      <p:tavLst>
                                        <p:tav tm="0">
                                          <p:val>
                                            <p:strVal val="2/3*#ppt_h"/>
                                          </p:val>
                                        </p:tav>
                                        <p:tav tm="100000">
                                          <p:val>
                                            <p:strVal val="#ppt_h"/>
                                          </p:val>
                                        </p:tav>
                                      </p:tavLst>
                                    </p:anim>
                                  </p:childTnLst>
                                </p:cTn>
                              </p:par>
                            </p:childTnLst>
                          </p:cTn>
                        </p:par>
                      </p:childTnLst>
                    </p:cTn>
                  </p:par>
                  <p:par>
                    <p:cTn id="35" fill="hold">
                      <p:stCondLst>
                        <p:cond delay="indefinite"/>
                      </p:stCondLst>
                      <p:childTnLst>
                        <p:par>
                          <p:cTn id="36" fill="hold">
                            <p:stCondLst>
                              <p:cond delay="0"/>
                            </p:stCondLst>
                            <p:childTnLst>
                              <p:par>
                                <p:cTn id="37" presetID="23" presetClass="entr" presetSubtype="272" fill="hold" grpId="0" nodeType="clickEffect">
                                  <p:stCondLst>
                                    <p:cond delay="0"/>
                                  </p:stCondLst>
                                  <p:iterate type="wd">
                                    <p:tmPct val="100000"/>
                                  </p:iterate>
                                  <p:childTnLst>
                                    <p:set>
                                      <p:cBhvr>
                                        <p:cTn id="38" dur="1" fill="hold">
                                          <p:stCondLst>
                                            <p:cond delay="0"/>
                                          </p:stCondLst>
                                        </p:cTn>
                                        <p:tgtEl>
                                          <p:spTgt spid="45060"/>
                                        </p:tgtEl>
                                        <p:attrNameLst>
                                          <p:attrName>style.visibility</p:attrName>
                                        </p:attrNameLst>
                                      </p:cBhvr>
                                      <p:to>
                                        <p:strVal val="visible"/>
                                      </p:to>
                                    </p:set>
                                    <p:anim calcmode="lin" valueType="num">
                                      <p:cBhvr>
                                        <p:cTn id="39" dur="300" fill="hold"/>
                                        <p:tgtEl>
                                          <p:spTgt spid="45060"/>
                                        </p:tgtEl>
                                        <p:attrNameLst>
                                          <p:attrName>ppt_w</p:attrName>
                                        </p:attrNameLst>
                                      </p:cBhvr>
                                      <p:tavLst>
                                        <p:tav tm="0">
                                          <p:val>
                                            <p:strVal val="2/3*#ppt_w"/>
                                          </p:val>
                                        </p:tav>
                                        <p:tav tm="100000">
                                          <p:val>
                                            <p:strVal val="#ppt_w"/>
                                          </p:val>
                                        </p:tav>
                                      </p:tavLst>
                                    </p:anim>
                                    <p:anim calcmode="lin" valueType="num">
                                      <p:cBhvr>
                                        <p:cTn id="40" dur="300" fill="hold"/>
                                        <p:tgtEl>
                                          <p:spTgt spid="45060"/>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60" grpId="0" autoUpdateAnimBg="0"/>
      <p:bldP spid="45061" grpId="0" autoUpdateAnimBg="0"/>
      <p:bldP spid="45062" grpId="0" autoUpdateAnimBg="0"/>
      <p:bldP spid="45063" grpId="0" autoUpdateAnimBg="0"/>
      <p:bldP spid="45064" grpId="0" autoUpdateAnimBg="0"/>
      <p:bldP spid="45065" grpId="0" autoUpdateAnimBg="0"/>
      <p:bldP spid="45066"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cs-CZ"/>
              <a:t>Závislost</a:t>
            </a:r>
          </a:p>
        </p:txBody>
      </p:sp>
      <p:sp>
        <p:nvSpPr>
          <p:cNvPr id="26627" name="Text Box 3"/>
          <p:cNvSpPr txBox="1">
            <a:spLocks noChangeArrowheads="1"/>
          </p:cNvSpPr>
          <p:nvPr/>
        </p:nvSpPr>
        <p:spPr bwMode="auto">
          <a:xfrm>
            <a:off x="304800" y="1524000"/>
            <a:ext cx="8686800" cy="822325"/>
          </a:xfrm>
          <a:prstGeom prst="rect">
            <a:avLst/>
          </a:prstGeom>
          <a:noFill/>
          <a:ln w="9525">
            <a:noFill/>
            <a:miter lim="800000"/>
            <a:headEnd/>
            <a:tailEnd/>
          </a:ln>
          <a:effectLst/>
        </p:spPr>
        <p:txBody>
          <a:bodyPr>
            <a:spAutoFit/>
          </a:bodyPr>
          <a:lstStyle/>
          <a:p>
            <a:pPr algn="ctr"/>
            <a:r>
              <a:rPr lang="cs-CZ">
                <a:cs typeface="Times New Roman" pitchFamily="18" charset="0"/>
              </a:rPr>
              <a:t>Člověk se může stát závislým na čemkoli, co mu umožní zbavit </a:t>
            </a:r>
            <a:r>
              <a:rPr lang="cs-CZ"/>
              <a:t>               </a:t>
            </a:r>
            <a:r>
              <a:rPr lang="cs-CZ">
                <a:cs typeface="Times New Roman" pitchFamily="18" charset="0"/>
              </a:rPr>
              <a:t>se nepříjemných pocitů, potlačit je nebo před nimi uniknout. </a:t>
            </a:r>
            <a:endParaRPr lang="cs-CZ"/>
          </a:p>
        </p:txBody>
      </p:sp>
      <p:sp>
        <p:nvSpPr>
          <p:cNvPr id="26630" name="Text Box 6"/>
          <p:cNvSpPr txBox="1">
            <a:spLocks noChangeArrowheads="1"/>
          </p:cNvSpPr>
          <p:nvPr/>
        </p:nvSpPr>
        <p:spPr bwMode="auto">
          <a:xfrm>
            <a:off x="381000" y="2438400"/>
            <a:ext cx="8474075" cy="457200"/>
          </a:xfrm>
          <a:prstGeom prst="rect">
            <a:avLst/>
          </a:prstGeom>
          <a:noFill/>
          <a:ln w="9525">
            <a:noFill/>
            <a:miter lim="800000"/>
            <a:headEnd/>
            <a:tailEnd/>
          </a:ln>
          <a:effectLst/>
        </p:spPr>
        <p:txBody>
          <a:bodyPr>
            <a:spAutoFit/>
          </a:bodyPr>
          <a:lstStyle/>
          <a:p>
            <a:pPr algn="ctr"/>
            <a:r>
              <a:rPr lang="cs-CZ">
                <a:cs typeface="Times New Roman" pitchFamily="18" charset="0"/>
              </a:rPr>
              <a:t>Za </a:t>
            </a:r>
            <a:r>
              <a:rPr lang="cs-CZ"/>
              <a:t>závislost</a:t>
            </a:r>
            <a:r>
              <a:rPr lang="cs-CZ">
                <a:cs typeface="Times New Roman" pitchFamily="18" charset="0"/>
              </a:rPr>
              <a:t> lze pak považovat všechny druhy nutkavého chování.</a:t>
            </a:r>
            <a:r>
              <a:rPr lang="cs-CZ"/>
              <a:t> </a:t>
            </a:r>
          </a:p>
        </p:txBody>
      </p:sp>
      <p:sp>
        <p:nvSpPr>
          <p:cNvPr id="26631" name="Text Box 7"/>
          <p:cNvSpPr txBox="1">
            <a:spLocks noChangeArrowheads="1"/>
          </p:cNvSpPr>
          <p:nvPr/>
        </p:nvSpPr>
        <p:spPr bwMode="auto">
          <a:xfrm>
            <a:off x="304800" y="2971800"/>
            <a:ext cx="8839200" cy="1187450"/>
          </a:xfrm>
          <a:prstGeom prst="rect">
            <a:avLst/>
          </a:prstGeom>
          <a:noFill/>
          <a:ln w="9525">
            <a:noFill/>
            <a:miter lim="800000"/>
            <a:headEnd/>
            <a:tailEnd/>
          </a:ln>
          <a:effectLst/>
        </p:spPr>
        <p:txBody>
          <a:bodyPr>
            <a:spAutoFit/>
          </a:bodyPr>
          <a:lstStyle/>
          <a:p>
            <a:pPr algn="ctr"/>
            <a:r>
              <a:rPr lang="cs-CZ"/>
              <a:t>Závislost</a:t>
            </a:r>
            <a:r>
              <a:rPr lang="cs-CZ">
                <a:cs typeface="Times New Roman" pitchFamily="18" charset="0"/>
              </a:rPr>
              <a:t> na látkách (psychoaktivních drogách, alkoholu, nikotinu) a </a:t>
            </a:r>
            <a:r>
              <a:rPr lang="cs-CZ"/>
              <a:t>závislost</a:t>
            </a:r>
            <a:r>
              <a:rPr lang="cs-CZ">
                <a:cs typeface="Times New Roman" pitchFamily="18" charset="0"/>
              </a:rPr>
              <a:t> na určitých činnostech (nakupování, práce, patologické hráčství a jiné) má totiž stejný účel a cíl:</a:t>
            </a:r>
            <a:endParaRPr lang="cs-CZ"/>
          </a:p>
        </p:txBody>
      </p:sp>
      <p:sp>
        <p:nvSpPr>
          <p:cNvPr id="26632" name="Text Box 8"/>
          <p:cNvSpPr txBox="1">
            <a:spLocks noChangeArrowheads="1"/>
          </p:cNvSpPr>
          <p:nvPr/>
        </p:nvSpPr>
        <p:spPr bwMode="auto">
          <a:xfrm>
            <a:off x="381000" y="4267200"/>
            <a:ext cx="8458200" cy="457200"/>
          </a:xfrm>
          <a:prstGeom prst="rect">
            <a:avLst/>
          </a:prstGeom>
          <a:noFill/>
          <a:ln w="9525">
            <a:noFill/>
            <a:miter lim="800000"/>
            <a:headEnd/>
            <a:tailEnd/>
          </a:ln>
          <a:effectLst/>
        </p:spPr>
        <p:txBody>
          <a:bodyPr>
            <a:spAutoFit/>
          </a:bodyPr>
          <a:lstStyle/>
          <a:p>
            <a:pPr algn="ctr"/>
            <a:r>
              <a:rPr lang="cs-CZ" b="1">
                <a:cs typeface="Times New Roman" pitchFamily="18" charset="0"/>
              </a:rPr>
              <a:t>působit na náladu a zakrýt bolestné pocity</a:t>
            </a:r>
            <a:r>
              <a:rPr lang="cs-CZ"/>
              <a:t>.</a:t>
            </a:r>
          </a:p>
        </p:txBody>
      </p:sp>
      <p:sp>
        <p:nvSpPr>
          <p:cNvPr id="26633" name="Text Box 9"/>
          <p:cNvSpPr txBox="1">
            <a:spLocks noChangeArrowheads="1"/>
          </p:cNvSpPr>
          <p:nvPr/>
        </p:nvSpPr>
        <p:spPr bwMode="auto">
          <a:xfrm>
            <a:off x="304800" y="4953000"/>
            <a:ext cx="8610600" cy="1552575"/>
          </a:xfrm>
          <a:prstGeom prst="rect">
            <a:avLst/>
          </a:prstGeom>
          <a:noFill/>
          <a:ln w="9525">
            <a:noFill/>
            <a:miter lim="800000"/>
            <a:headEnd/>
            <a:tailEnd/>
          </a:ln>
          <a:effectLst/>
        </p:spPr>
        <p:txBody>
          <a:bodyPr>
            <a:spAutoFit/>
          </a:bodyPr>
          <a:lstStyle/>
          <a:p>
            <a:pPr algn="ctr"/>
            <a:r>
              <a:rPr lang="cs-CZ"/>
              <a:t>U</a:t>
            </a:r>
            <a:r>
              <a:rPr lang="cs-CZ">
                <a:cs typeface="Times New Roman" pitchFamily="18" charset="0"/>
              </a:rPr>
              <a:t> jakékoli patologické </a:t>
            </a:r>
            <a:r>
              <a:rPr lang="cs-CZ"/>
              <a:t>závislosti</a:t>
            </a:r>
            <a:r>
              <a:rPr lang="cs-CZ">
                <a:cs typeface="Times New Roman" pitchFamily="18" charset="0"/>
              </a:rPr>
              <a:t> – </a:t>
            </a:r>
            <a:r>
              <a:rPr lang="cs-CZ"/>
              <a:t>se </a:t>
            </a:r>
            <a:r>
              <a:rPr lang="cs-CZ">
                <a:cs typeface="Times New Roman" pitchFamily="18" charset="0"/>
              </a:rPr>
              <a:t>dotyčná látka nebo činnost dostane do popředí, člověk zanedbává práci či školu, </a:t>
            </a:r>
            <a:r>
              <a:rPr lang="cs-CZ"/>
              <a:t>                           </a:t>
            </a:r>
            <a:r>
              <a:rPr lang="cs-CZ">
                <a:cs typeface="Times New Roman" pitchFamily="18" charset="0"/>
              </a:rPr>
              <a:t>rodinné i ostatní sociální vztahy </a:t>
            </a:r>
            <a:r>
              <a:rPr lang="cs-CZ"/>
              <a:t>                                                  </a:t>
            </a:r>
            <a:r>
              <a:rPr lang="cs-CZ">
                <a:cs typeface="Times New Roman" pitchFamily="18" charset="0"/>
              </a:rPr>
              <a:t>a nepřiměřeně mnoho času se oddává </a:t>
            </a:r>
            <a:r>
              <a:rPr lang="cs-CZ"/>
              <a:t> </a:t>
            </a:r>
            <a:r>
              <a:rPr lang="cs-CZ">
                <a:cs typeface="Times New Roman" pitchFamily="18" charset="0"/>
              </a:rPr>
              <a:t>„své </a:t>
            </a:r>
            <a:r>
              <a:rPr lang="cs-CZ"/>
              <a:t>závislosti</a:t>
            </a:r>
            <a:r>
              <a:rPr lang="cs-CZ">
                <a:cs typeface="Times New Roman" pitchFamily="18" charset="0"/>
              </a:rPr>
              <a:t>“.</a:t>
            </a:r>
            <a:endParaRPr lang="cs-CZ"/>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6627"/>
                                        </p:tgtEl>
                                        <p:attrNameLst>
                                          <p:attrName>style.visibility</p:attrName>
                                        </p:attrNameLst>
                                      </p:cBhvr>
                                      <p:to>
                                        <p:strVal val="visible"/>
                                      </p:to>
                                    </p:set>
                                    <p:animEffect transition="in" filter="blinds(horizontal)">
                                      <p:cBhvr>
                                        <p:cTn id="7" dur="500"/>
                                        <p:tgtEl>
                                          <p:spTgt spid="2662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6630"/>
                                        </p:tgtEl>
                                        <p:attrNameLst>
                                          <p:attrName>style.visibility</p:attrName>
                                        </p:attrNameLst>
                                      </p:cBhvr>
                                      <p:to>
                                        <p:strVal val="visible"/>
                                      </p:to>
                                    </p:set>
                                    <p:animEffect transition="in" filter="blinds(horizontal)">
                                      <p:cBhvr>
                                        <p:cTn id="12" dur="500"/>
                                        <p:tgtEl>
                                          <p:spTgt spid="26630"/>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6631"/>
                                        </p:tgtEl>
                                        <p:attrNameLst>
                                          <p:attrName>style.visibility</p:attrName>
                                        </p:attrNameLst>
                                      </p:cBhvr>
                                      <p:to>
                                        <p:strVal val="visible"/>
                                      </p:to>
                                    </p:set>
                                    <p:animEffect transition="in" filter="blinds(horizontal)">
                                      <p:cBhvr>
                                        <p:cTn id="17" dur="500"/>
                                        <p:tgtEl>
                                          <p:spTgt spid="26631"/>
                                        </p:tgtEl>
                                      </p:cBhvr>
                                    </p:animEffect>
                                  </p:childTnLst>
                                </p:cTn>
                              </p:par>
                            </p:childTnLst>
                          </p:cTn>
                        </p:par>
                      </p:childTnLst>
                    </p:cTn>
                  </p:par>
                  <p:par>
                    <p:cTn id="18" fill="hold">
                      <p:stCondLst>
                        <p:cond delay="indefinite"/>
                      </p:stCondLst>
                      <p:childTnLst>
                        <p:par>
                          <p:cTn id="19" fill="hold">
                            <p:stCondLst>
                              <p:cond delay="0"/>
                            </p:stCondLst>
                            <p:childTnLst>
                              <p:par>
                                <p:cTn id="20" presetID="23" presetClass="entr" presetSubtype="16" fill="hold" grpId="0" nodeType="clickEffect">
                                  <p:stCondLst>
                                    <p:cond delay="0"/>
                                  </p:stCondLst>
                                  <p:iterate type="wd">
                                    <p:tmPct val="100000"/>
                                  </p:iterate>
                                  <p:childTnLst>
                                    <p:set>
                                      <p:cBhvr>
                                        <p:cTn id="21" dur="1" fill="hold">
                                          <p:stCondLst>
                                            <p:cond delay="0"/>
                                          </p:stCondLst>
                                        </p:cTn>
                                        <p:tgtEl>
                                          <p:spTgt spid="26632"/>
                                        </p:tgtEl>
                                        <p:attrNameLst>
                                          <p:attrName>style.visibility</p:attrName>
                                        </p:attrNameLst>
                                      </p:cBhvr>
                                      <p:to>
                                        <p:strVal val="visible"/>
                                      </p:to>
                                    </p:set>
                                    <p:anim calcmode="lin" valueType="num">
                                      <p:cBhvr>
                                        <p:cTn id="22" dur="300" fill="hold"/>
                                        <p:tgtEl>
                                          <p:spTgt spid="26632"/>
                                        </p:tgtEl>
                                        <p:attrNameLst>
                                          <p:attrName>ppt_w</p:attrName>
                                        </p:attrNameLst>
                                      </p:cBhvr>
                                      <p:tavLst>
                                        <p:tav tm="0">
                                          <p:val>
                                            <p:fltVal val="0"/>
                                          </p:val>
                                        </p:tav>
                                        <p:tav tm="100000">
                                          <p:val>
                                            <p:strVal val="#ppt_w"/>
                                          </p:val>
                                        </p:tav>
                                      </p:tavLst>
                                    </p:anim>
                                    <p:anim calcmode="lin" valueType="num">
                                      <p:cBhvr>
                                        <p:cTn id="23" dur="300" fill="hold"/>
                                        <p:tgtEl>
                                          <p:spTgt spid="26632"/>
                                        </p:tgtEl>
                                        <p:attrNameLst>
                                          <p:attrName>ppt_h</p:attrName>
                                        </p:attrNameLst>
                                      </p:cBhvr>
                                      <p:tavLst>
                                        <p:tav tm="0">
                                          <p:val>
                                            <p:fltVal val="0"/>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26633"/>
                                        </p:tgtEl>
                                        <p:attrNameLst>
                                          <p:attrName>style.visibility</p:attrName>
                                        </p:attrNameLst>
                                      </p:cBhvr>
                                      <p:to>
                                        <p:strVal val="visible"/>
                                      </p:to>
                                    </p:set>
                                    <p:animEffect transition="in" filter="blinds(horizontal)">
                                      <p:cBhvr>
                                        <p:cTn id="28" dur="500"/>
                                        <p:tgtEl>
                                          <p:spTgt spid="266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autoUpdateAnimBg="0"/>
      <p:bldP spid="26630" grpId="0" autoUpdateAnimBg="0"/>
      <p:bldP spid="26631" grpId="0" autoUpdateAnimBg="0"/>
      <p:bldP spid="26632" grpId="0" autoUpdateAnimBg="0"/>
      <p:bldP spid="26633"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cs-CZ"/>
              <a:t>Závislost</a:t>
            </a:r>
          </a:p>
        </p:txBody>
      </p:sp>
      <p:sp>
        <p:nvSpPr>
          <p:cNvPr id="33795" name="Text Box 3"/>
          <p:cNvSpPr txBox="1">
            <a:spLocks noChangeArrowheads="1"/>
          </p:cNvSpPr>
          <p:nvPr/>
        </p:nvSpPr>
        <p:spPr bwMode="auto">
          <a:xfrm>
            <a:off x="381000" y="1600200"/>
            <a:ext cx="8763000" cy="822325"/>
          </a:xfrm>
          <a:prstGeom prst="rect">
            <a:avLst/>
          </a:prstGeom>
          <a:noFill/>
          <a:ln w="9525">
            <a:noFill/>
            <a:miter lim="800000"/>
            <a:headEnd/>
            <a:tailEnd/>
          </a:ln>
          <a:effectLst/>
        </p:spPr>
        <p:txBody>
          <a:bodyPr>
            <a:spAutoFit/>
          </a:bodyPr>
          <a:lstStyle/>
          <a:p>
            <a:pPr algn="ctr"/>
            <a:r>
              <a:rPr lang="cs-CZ">
                <a:cs typeface="Times New Roman" pitchFamily="18" charset="0"/>
              </a:rPr>
              <a:t>V případě nelátkových </a:t>
            </a:r>
            <a:r>
              <a:rPr lang="cs-CZ"/>
              <a:t>závislost</a:t>
            </a:r>
            <a:r>
              <a:rPr lang="cs-CZ">
                <a:cs typeface="Times New Roman" pitchFamily="18" charset="0"/>
              </a:rPr>
              <a:t> se přitom objevují stejné symptomy návykového chování jako u </a:t>
            </a:r>
            <a:r>
              <a:rPr lang="cs-CZ"/>
              <a:t>závislosti</a:t>
            </a:r>
            <a:r>
              <a:rPr lang="cs-CZ">
                <a:cs typeface="Times New Roman" pitchFamily="18" charset="0"/>
              </a:rPr>
              <a:t> na látkách. </a:t>
            </a:r>
            <a:endParaRPr lang="cs-CZ"/>
          </a:p>
        </p:txBody>
      </p:sp>
      <p:sp>
        <p:nvSpPr>
          <p:cNvPr id="33797" name="Text Box 5"/>
          <p:cNvSpPr txBox="1">
            <a:spLocks noChangeArrowheads="1"/>
          </p:cNvSpPr>
          <p:nvPr/>
        </p:nvSpPr>
        <p:spPr bwMode="auto">
          <a:xfrm>
            <a:off x="441325" y="2514600"/>
            <a:ext cx="8702675" cy="822325"/>
          </a:xfrm>
          <a:prstGeom prst="rect">
            <a:avLst/>
          </a:prstGeom>
          <a:noFill/>
          <a:ln w="9525">
            <a:noFill/>
            <a:miter lim="800000"/>
            <a:headEnd/>
            <a:tailEnd/>
          </a:ln>
          <a:effectLst/>
        </p:spPr>
        <p:txBody>
          <a:bodyPr>
            <a:spAutoFit/>
          </a:bodyPr>
          <a:lstStyle/>
          <a:p>
            <a:r>
              <a:rPr lang="cs-CZ">
                <a:cs typeface="Times New Roman" pitchFamily="18" charset="0"/>
              </a:rPr>
              <a:t>Dostavují se, pokud je člověku znemožněno užívat svoji „nelátkovou drogu“, a to včetně </a:t>
            </a:r>
            <a:r>
              <a:rPr lang="cs-CZ"/>
              <a:t>abstinenčních příznaků</a:t>
            </a:r>
            <a:r>
              <a:rPr lang="cs-CZ">
                <a:cs typeface="Times New Roman" pitchFamily="18" charset="0"/>
              </a:rPr>
              <a:t>, jako je</a:t>
            </a:r>
            <a:r>
              <a:rPr lang="cs-CZ"/>
              <a:t>:</a:t>
            </a:r>
          </a:p>
        </p:txBody>
      </p:sp>
      <p:sp>
        <p:nvSpPr>
          <p:cNvPr id="33798" name="Text Box 6"/>
          <p:cNvSpPr txBox="1">
            <a:spLocks noChangeArrowheads="1"/>
          </p:cNvSpPr>
          <p:nvPr/>
        </p:nvSpPr>
        <p:spPr bwMode="auto">
          <a:xfrm>
            <a:off x="381000" y="3276600"/>
            <a:ext cx="2449513"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cs typeface="Times New Roman" pitchFamily="18" charset="0"/>
              </a:rPr>
              <a:t> nesoustředěnost</a:t>
            </a:r>
          </a:p>
        </p:txBody>
      </p:sp>
      <p:sp>
        <p:nvSpPr>
          <p:cNvPr id="33799" name="Text Box 7"/>
          <p:cNvSpPr txBox="1">
            <a:spLocks noChangeArrowheads="1"/>
          </p:cNvSpPr>
          <p:nvPr/>
        </p:nvSpPr>
        <p:spPr bwMode="auto">
          <a:xfrm>
            <a:off x="381000" y="3657600"/>
            <a:ext cx="942975"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a:t>
            </a:r>
            <a:r>
              <a:rPr lang="cs-CZ">
                <a:cs typeface="Times New Roman" pitchFamily="18" charset="0"/>
              </a:rPr>
              <a:t>třas</a:t>
            </a:r>
          </a:p>
        </p:txBody>
      </p:sp>
      <p:sp>
        <p:nvSpPr>
          <p:cNvPr id="33800" name="Text Box 8"/>
          <p:cNvSpPr txBox="1">
            <a:spLocks noChangeArrowheads="1"/>
          </p:cNvSpPr>
          <p:nvPr/>
        </p:nvSpPr>
        <p:spPr bwMode="auto">
          <a:xfrm>
            <a:off x="381000" y="4038600"/>
            <a:ext cx="2017713"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a:t>
            </a:r>
            <a:r>
              <a:rPr lang="cs-CZ">
                <a:cs typeface="Times New Roman" pitchFamily="18" charset="0"/>
              </a:rPr>
              <a:t>bušení srdce</a:t>
            </a:r>
          </a:p>
        </p:txBody>
      </p:sp>
      <p:sp>
        <p:nvSpPr>
          <p:cNvPr id="33801" name="Text Box 9"/>
          <p:cNvSpPr txBox="1">
            <a:spLocks noChangeArrowheads="1"/>
          </p:cNvSpPr>
          <p:nvPr/>
        </p:nvSpPr>
        <p:spPr bwMode="auto">
          <a:xfrm>
            <a:off x="381000" y="4419600"/>
            <a:ext cx="2127250"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a:t>
            </a:r>
            <a:r>
              <a:rPr lang="cs-CZ">
                <a:cs typeface="Times New Roman" pitchFamily="18" charset="0"/>
              </a:rPr>
              <a:t>podrážděnost</a:t>
            </a:r>
          </a:p>
        </p:txBody>
      </p:sp>
      <p:sp>
        <p:nvSpPr>
          <p:cNvPr id="33802" name="Text Box 10"/>
          <p:cNvSpPr txBox="1">
            <a:spLocks noChangeArrowheads="1"/>
          </p:cNvSpPr>
          <p:nvPr/>
        </p:nvSpPr>
        <p:spPr bwMode="auto">
          <a:xfrm>
            <a:off x="381000" y="4800600"/>
            <a:ext cx="2152650"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a:t>
            </a:r>
            <a:r>
              <a:rPr lang="cs-CZ">
                <a:cs typeface="Times New Roman" pitchFamily="18" charset="0"/>
              </a:rPr>
              <a:t>výkyvy nálad</a:t>
            </a:r>
          </a:p>
        </p:txBody>
      </p:sp>
      <p:sp>
        <p:nvSpPr>
          <p:cNvPr id="33803" name="Text Box 11"/>
          <p:cNvSpPr txBox="1">
            <a:spLocks noChangeArrowheads="1"/>
          </p:cNvSpPr>
          <p:nvPr/>
        </p:nvSpPr>
        <p:spPr bwMode="auto">
          <a:xfrm>
            <a:off x="381000" y="5181600"/>
            <a:ext cx="3159125"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a:t>
            </a:r>
            <a:r>
              <a:rPr lang="cs-CZ">
                <a:cs typeface="Times New Roman" pitchFamily="18" charset="0"/>
              </a:rPr>
              <a:t>problémy se spánkem</a:t>
            </a:r>
            <a:endParaRPr lang="cs-CZ"/>
          </a:p>
        </p:txBody>
      </p:sp>
      <p:sp>
        <p:nvSpPr>
          <p:cNvPr id="33804" name="Text Box 12"/>
          <p:cNvSpPr txBox="1">
            <a:spLocks noChangeArrowheads="1"/>
          </p:cNvSpPr>
          <p:nvPr/>
        </p:nvSpPr>
        <p:spPr bwMode="auto">
          <a:xfrm>
            <a:off x="381000" y="5562600"/>
            <a:ext cx="1887538"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a:t>
            </a:r>
            <a:r>
              <a:rPr lang="cs-CZ">
                <a:cs typeface="Times New Roman" pitchFamily="18" charset="0"/>
              </a:rPr>
              <a:t>impulzivita</a:t>
            </a:r>
            <a:endParaRPr lang="cs-CZ"/>
          </a:p>
        </p:txBody>
      </p:sp>
      <p:sp>
        <p:nvSpPr>
          <p:cNvPr id="33805" name="Text Box 13"/>
          <p:cNvSpPr txBox="1">
            <a:spLocks noChangeArrowheads="1"/>
          </p:cNvSpPr>
          <p:nvPr/>
        </p:nvSpPr>
        <p:spPr bwMode="auto">
          <a:xfrm>
            <a:off x="381000" y="5943600"/>
            <a:ext cx="3333750"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a:t>
            </a:r>
            <a:r>
              <a:rPr lang="cs-CZ">
                <a:cs typeface="Times New Roman" pitchFamily="18" charset="0"/>
              </a:rPr>
              <a:t>agresivní jednání a jiné</a:t>
            </a:r>
            <a:endParaRPr lang="cs-CZ"/>
          </a:p>
        </p:txBody>
      </p:sp>
      <p:grpSp>
        <p:nvGrpSpPr>
          <p:cNvPr id="33813" name="Group 21"/>
          <p:cNvGrpSpPr>
            <a:grpSpLocks/>
          </p:cNvGrpSpPr>
          <p:nvPr/>
        </p:nvGrpSpPr>
        <p:grpSpPr bwMode="auto">
          <a:xfrm>
            <a:off x="4648200" y="3657600"/>
            <a:ext cx="4054475" cy="2193925"/>
            <a:chOff x="2928" y="2304"/>
            <a:chExt cx="2554" cy="1382"/>
          </a:xfrm>
        </p:grpSpPr>
        <p:pic>
          <p:nvPicPr>
            <p:cNvPr id="33810" name="obrázek 4" descr="http://upload.wikimedia.org/wikipedia/commons/thumb/6/68/Cpc464.computer.750pix.jpg/220px-Cpc464.computer.750pix.jpg">
              <a:hlinkClick r:id="rId2"/>
            </p:cNvPr>
            <p:cNvPicPr>
              <a:picLocks noChangeAspect="1" noChangeArrowheads="1"/>
            </p:cNvPicPr>
            <p:nvPr/>
          </p:nvPicPr>
          <p:blipFill>
            <a:blip r:embed="rId3" cstate="print"/>
            <a:srcRect/>
            <a:stretch>
              <a:fillRect/>
            </a:stretch>
          </p:blipFill>
          <p:spPr bwMode="auto">
            <a:xfrm>
              <a:off x="2928" y="2304"/>
              <a:ext cx="2112" cy="1382"/>
            </a:xfrm>
            <a:prstGeom prst="rect">
              <a:avLst/>
            </a:prstGeom>
            <a:noFill/>
          </p:spPr>
        </p:pic>
        <p:sp>
          <p:nvSpPr>
            <p:cNvPr id="33812" name="Text Box 20"/>
            <p:cNvSpPr txBox="1">
              <a:spLocks noChangeArrowheads="1"/>
            </p:cNvSpPr>
            <p:nvPr/>
          </p:nvSpPr>
          <p:spPr bwMode="auto">
            <a:xfrm>
              <a:off x="5030" y="3479"/>
              <a:ext cx="452" cy="173"/>
            </a:xfrm>
            <a:prstGeom prst="rect">
              <a:avLst/>
            </a:prstGeom>
            <a:noFill/>
            <a:ln w="9525">
              <a:noFill/>
              <a:miter lim="800000"/>
              <a:headEnd/>
              <a:tailEnd/>
            </a:ln>
            <a:effectLst/>
          </p:spPr>
          <p:txBody>
            <a:bodyPr wrap="none">
              <a:spAutoFit/>
            </a:bodyPr>
            <a:lstStyle/>
            <a:p>
              <a:r>
                <a:rPr lang="cs-CZ" sz="1200"/>
                <a:t>Obr. č. 2</a:t>
              </a:r>
            </a:p>
          </p:txBody>
        </p:sp>
      </p:gr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3795"/>
                                        </p:tgtEl>
                                        <p:attrNameLst>
                                          <p:attrName>style.visibility</p:attrName>
                                        </p:attrNameLst>
                                      </p:cBhvr>
                                      <p:to>
                                        <p:strVal val="visible"/>
                                      </p:to>
                                    </p:set>
                                    <p:animEffect transition="in" filter="blinds(horizontal)">
                                      <p:cBhvr>
                                        <p:cTn id="7" dur="500"/>
                                        <p:tgtEl>
                                          <p:spTgt spid="33795"/>
                                        </p:tgtEl>
                                      </p:cBhvr>
                                    </p:animEffect>
                                  </p:childTnLst>
                                </p:cTn>
                              </p:par>
                            </p:childTnLst>
                          </p:cTn>
                        </p:par>
                      </p:childTnLst>
                    </p:cTn>
                  </p:par>
                  <p:par>
                    <p:cTn id="8" fill="hold">
                      <p:stCondLst>
                        <p:cond delay="indefinite"/>
                      </p:stCondLst>
                      <p:childTnLst>
                        <p:par>
                          <p:cTn id="9" fill="hold">
                            <p:stCondLst>
                              <p:cond delay="0"/>
                            </p:stCondLst>
                            <p:childTnLst>
                              <p:par>
                                <p:cTn id="10" presetID="19" presetClass="entr" presetSubtype="10" fill="hold" nodeType="clickEffect">
                                  <p:stCondLst>
                                    <p:cond delay="0"/>
                                  </p:stCondLst>
                                  <p:childTnLst>
                                    <p:set>
                                      <p:cBhvr>
                                        <p:cTn id="11" dur="1" fill="hold">
                                          <p:stCondLst>
                                            <p:cond delay="0"/>
                                          </p:stCondLst>
                                        </p:cTn>
                                        <p:tgtEl>
                                          <p:spTgt spid="33813"/>
                                        </p:tgtEl>
                                        <p:attrNameLst>
                                          <p:attrName>style.visibility</p:attrName>
                                        </p:attrNameLst>
                                      </p:cBhvr>
                                      <p:to>
                                        <p:strVal val="visible"/>
                                      </p:to>
                                    </p:set>
                                    <p:anim calcmode="lin" valueType="num">
                                      <p:cBhvr>
                                        <p:cTn id="12" dur="5000" fill="hold"/>
                                        <p:tgtEl>
                                          <p:spTgt spid="33813"/>
                                        </p:tgtEl>
                                        <p:attrNameLst>
                                          <p:attrName>ppt_w</p:attrName>
                                        </p:attrNameLst>
                                      </p:cBhvr>
                                      <p:tavLst>
                                        <p:tav tm="0" fmla="#ppt_w*sin(2.5*pi*$)">
                                          <p:val>
                                            <p:fltVal val="0"/>
                                          </p:val>
                                        </p:tav>
                                        <p:tav tm="100000">
                                          <p:val>
                                            <p:fltVal val="1"/>
                                          </p:val>
                                        </p:tav>
                                      </p:tavLst>
                                    </p:anim>
                                    <p:anim calcmode="lin" valueType="num">
                                      <p:cBhvr>
                                        <p:cTn id="13" dur="5000" fill="hold"/>
                                        <p:tgtEl>
                                          <p:spTgt spid="33813"/>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33797"/>
                                        </p:tgtEl>
                                        <p:attrNameLst>
                                          <p:attrName>style.visibility</p:attrName>
                                        </p:attrNameLst>
                                      </p:cBhvr>
                                      <p:to>
                                        <p:strVal val="visible"/>
                                      </p:to>
                                    </p:set>
                                    <p:animEffect transition="in" filter="blinds(horizontal)">
                                      <p:cBhvr>
                                        <p:cTn id="18" dur="500"/>
                                        <p:tgtEl>
                                          <p:spTgt spid="33797"/>
                                        </p:tgtEl>
                                      </p:cBhvr>
                                    </p:animEffect>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grpId="0" nodeType="clickEffect">
                                  <p:stCondLst>
                                    <p:cond delay="0"/>
                                  </p:stCondLst>
                                  <p:childTnLst>
                                    <p:set>
                                      <p:cBhvr>
                                        <p:cTn id="22" dur="1" fill="hold">
                                          <p:stCondLst>
                                            <p:cond delay="0"/>
                                          </p:stCondLst>
                                        </p:cTn>
                                        <p:tgtEl>
                                          <p:spTgt spid="33798"/>
                                        </p:tgtEl>
                                        <p:attrNameLst>
                                          <p:attrName>style.visibility</p:attrName>
                                        </p:attrNameLst>
                                      </p:cBhvr>
                                      <p:to>
                                        <p:strVal val="visible"/>
                                      </p:to>
                                    </p:set>
                                    <p:anim calcmode="lin" valueType="num">
                                      <p:cBhvr>
                                        <p:cTn id="23" dur="1000" fill="hold"/>
                                        <p:tgtEl>
                                          <p:spTgt spid="33798"/>
                                        </p:tgtEl>
                                        <p:attrNameLst>
                                          <p:attrName>ppt_w</p:attrName>
                                        </p:attrNameLst>
                                      </p:cBhvr>
                                      <p:tavLst>
                                        <p:tav tm="0">
                                          <p:val>
                                            <p:fltVal val="0"/>
                                          </p:val>
                                        </p:tav>
                                        <p:tav tm="100000">
                                          <p:val>
                                            <p:strVal val="#ppt_w"/>
                                          </p:val>
                                        </p:tav>
                                      </p:tavLst>
                                    </p:anim>
                                    <p:anim calcmode="lin" valueType="num">
                                      <p:cBhvr>
                                        <p:cTn id="24" dur="1000" fill="hold"/>
                                        <p:tgtEl>
                                          <p:spTgt spid="33798"/>
                                        </p:tgtEl>
                                        <p:attrNameLst>
                                          <p:attrName>ppt_h</p:attrName>
                                        </p:attrNameLst>
                                      </p:cBhvr>
                                      <p:tavLst>
                                        <p:tav tm="0">
                                          <p:val>
                                            <p:fltVal val="0"/>
                                          </p:val>
                                        </p:tav>
                                        <p:tav tm="100000">
                                          <p:val>
                                            <p:strVal val="#ppt_h"/>
                                          </p:val>
                                        </p:tav>
                                      </p:tavLst>
                                    </p:anim>
                                    <p:anim calcmode="lin" valueType="num">
                                      <p:cBhvr>
                                        <p:cTn id="25" dur="1000" fill="hold"/>
                                        <p:tgtEl>
                                          <p:spTgt spid="33798"/>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3379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p:stCondLst>
                        <p:cond delay="indefinite"/>
                      </p:stCondLst>
                      <p:childTnLst>
                        <p:par>
                          <p:cTn id="28" fill="hold">
                            <p:stCondLst>
                              <p:cond delay="0"/>
                            </p:stCondLst>
                            <p:childTnLst>
                              <p:par>
                                <p:cTn id="29" presetID="15" presetClass="entr" presetSubtype="0" fill="hold" grpId="0" nodeType="clickEffect">
                                  <p:stCondLst>
                                    <p:cond delay="0"/>
                                  </p:stCondLst>
                                  <p:childTnLst>
                                    <p:set>
                                      <p:cBhvr>
                                        <p:cTn id="30" dur="1" fill="hold">
                                          <p:stCondLst>
                                            <p:cond delay="0"/>
                                          </p:stCondLst>
                                        </p:cTn>
                                        <p:tgtEl>
                                          <p:spTgt spid="33799"/>
                                        </p:tgtEl>
                                        <p:attrNameLst>
                                          <p:attrName>style.visibility</p:attrName>
                                        </p:attrNameLst>
                                      </p:cBhvr>
                                      <p:to>
                                        <p:strVal val="visible"/>
                                      </p:to>
                                    </p:set>
                                    <p:anim calcmode="lin" valueType="num">
                                      <p:cBhvr>
                                        <p:cTn id="31" dur="1000" fill="hold"/>
                                        <p:tgtEl>
                                          <p:spTgt spid="33799"/>
                                        </p:tgtEl>
                                        <p:attrNameLst>
                                          <p:attrName>ppt_w</p:attrName>
                                        </p:attrNameLst>
                                      </p:cBhvr>
                                      <p:tavLst>
                                        <p:tav tm="0">
                                          <p:val>
                                            <p:fltVal val="0"/>
                                          </p:val>
                                        </p:tav>
                                        <p:tav tm="100000">
                                          <p:val>
                                            <p:strVal val="#ppt_w"/>
                                          </p:val>
                                        </p:tav>
                                      </p:tavLst>
                                    </p:anim>
                                    <p:anim calcmode="lin" valueType="num">
                                      <p:cBhvr>
                                        <p:cTn id="32" dur="1000" fill="hold"/>
                                        <p:tgtEl>
                                          <p:spTgt spid="33799"/>
                                        </p:tgtEl>
                                        <p:attrNameLst>
                                          <p:attrName>ppt_h</p:attrName>
                                        </p:attrNameLst>
                                      </p:cBhvr>
                                      <p:tavLst>
                                        <p:tav tm="0">
                                          <p:val>
                                            <p:fltVal val="0"/>
                                          </p:val>
                                        </p:tav>
                                        <p:tav tm="100000">
                                          <p:val>
                                            <p:strVal val="#ppt_h"/>
                                          </p:val>
                                        </p:tav>
                                      </p:tavLst>
                                    </p:anim>
                                    <p:anim calcmode="lin" valueType="num">
                                      <p:cBhvr>
                                        <p:cTn id="33" dur="1000" fill="hold"/>
                                        <p:tgtEl>
                                          <p:spTgt spid="33799"/>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33799"/>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5" fill="hold">
                      <p:stCondLst>
                        <p:cond delay="indefinite"/>
                      </p:stCondLst>
                      <p:childTnLst>
                        <p:par>
                          <p:cTn id="36" fill="hold">
                            <p:stCondLst>
                              <p:cond delay="0"/>
                            </p:stCondLst>
                            <p:childTnLst>
                              <p:par>
                                <p:cTn id="37" presetID="15" presetClass="entr" presetSubtype="0" fill="hold" grpId="0" nodeType="clickEffect">
                                  <p:stCondLst>
                                    <p:cond delay="0"/>
                                  </p:stCondLst>
                                  <p:childTnLst>
                                    <p:set>
                                      <p:cBhvr>
                                        <p:cTn id="38" dur="1" fill="hold">
                                          <p:stCondLst>
                                            <p:cond delay="0"/>
                                          </p:stCondLst>
                                        </p:cTn>
                                        <p:tgtEl>
                                          <p:spTgt spid="33800"/>
                                        </p:tgtEl>
                                        <p:attrNameLst>
                                          <p:attrName>style.visibility</p:attrName>
                                        </p:attrNameLst>
                                      </p:cBhvr>
                                      <p:to>
                                        <p:strVal val="visible"/>
                                      </p:to>
                                    </p:set>
                                    <p:anim calcmode="lin" valueType="num">
                                      <p:cBhvr>
                                        <p:cTn id="39" dur="1000" fill="hold"/>
                                        <p:tgtEl>
                                          <p:spTgt spid="33800"/>
                                        </p:tgtEl>
                                        <p:attrNameLst>
                                          <p:attrName>ppt_w</p:attrName>
                                        </p:attrNameLst>
                                      </p:cBhvr>
                                      <p:tavLst>
                                        <p:tav tm="0">
                                          <p:val>
                                            <p:fltVal val="0"/>
                                          </p:val>
                                        </p:tav>
                                        <p:tav tm="100000">
                                          <p:val>
                                            <p:strVal val="#ppt_w"/>
                                          </p:val>
                                        </p:tav>
                                      </p:tavLst>
                                    </p:anim>
                                    <p:anim calcmode="lin" valueType="num">
                                      <p:cBhvr>
                                        <p:cTn id="40" dur="1000" fill="hold"/>
                                        <p:tgtEl>
                                          <p:spTgt spid="33800"/>
                                        </p:tgtEl>
                                        <p:attrNameLst>
                                          <p:attrName>ppt_h</p:attrName>
                                        </p:attrNameLst>
                                      </p:cBhvr>
                                      <p:tavLst>
                                        <p:tav tm="0">
                                          <p:val>
                                            <p:fltVal val="0"/>
                                          </p:val>
                                        </p:tav>
                                        <p:tav tm="100000">
                                          <p:val>
                                            <p:strVal val="#ppt_h"/>
                                          </p:val>
                                        </p:tav>
                                      </p:tavLst>
                                    </p:anim>
                                    <p:anim calcmode="lin" valueType="num">
                                      <p:cBhvr>
                                        <p:cTn id="41" dur="1000" fill="hold"/>
                                        <p:tgtEl>
                                          <p:spTgt spid="33800"/>
                                        </p:tgtEl>
                                        <p:attrNameLst>
                                          <p:attrName>ppt_x</p:attrName>
                                        </p:attrNameLst>
                                      </p:cBhvr>
                                      <p:tavLst>
                                        <p:tav tm="0" fmla="#ppt_x+(cos(-2*pi*(1-$))*-#ppt_x-sin(-2*pi*(1-$))*(1-#ppt_y))*(1-$)">
                                          <p:val>
                                            <p:fltVal val="0"/>
                                          </p:val>
                                        </p:tav>
                                        <p:tav tm="100000">
                                          <p:val>
                                            <p:fltVal val="1"/>
                                          </p:val>
                                        </p:tav>
                                      </p:tavLst>
                                    </p:anim>
                                    <p:anim calcmode="lin" valueType="num">
                                      <p:cBhvr>
                                        <p:cTn id="42" dur="1000" fill="hold"/>
                                        <p:tgtEl>
                                          <p:spTgt spid="3380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3" fill="hold">
                      <p:stCondLst>
                        <p:cond delay="indefinite"/>
                      </p:stCondLst>
                      <p:childTnLst>
                        <p:par>
                          <p:cTn id="44" fill="hold">
                            <p:stCondLst>
                              <p:cond delay="0"/>
                            </p:stCondLst>
                            <p:childTnLst>
                              <p:par>
                                <p:cTn id="45" presetID="15" presetClass="entr" presetSubtype="0" fill="hold" grpId="0" nodeType="clickEffect">
                                  <p:stCondLst>
                                    <p:cond delay="0"/>
                                  </p:stCondLst>
                                  <p:childTnLst>
                                    <p:set>
                                      <p:cBhvr>
                                        <p:cTn id="46" dur="1" fill="hold">
                                          <p:stCondLst>
                                            <p:cond delay="0"/>
                                          </p:stCondLst>
                                        </p:cTn>
                                        <p:tgtEl>
                                          <p:spTgt spid="33801"/>
                                        </p:tgtEl>
                                        <p:attrNameLst>
                                          <p:attrName>style.visibility</p:attrName>
                                        </p:attrNameLst>
                                      </p:cBhvr>
                                      <p:to>
                                        <p:strVal val="visible"/>
                                      </p:to>
                                    </p:set>
                                    <p:anim calcmode="lin" valueType="num">
                                      <p:cBhvr>
                                        <p:cTn id="47" dur="1000" fill="hold"/>
                                        <p:tgtEl>
                                          <p:spTgt spid="33801"/>
                                        </p:tgtEl>
                                        <p:attrNameLst>
                                          <p:attrName>ppt_w</p:attrName>
                                        </p:attrNameLst>
                                      </p:cBhvr>
                                      <p:tavLst>
                                        <p:tav tm="0">
                                          <p:val>
                                            <p:fltVal val="0"/>
                                          </p:val>
                                        </p:tav>
                                        <p:tav tm="100000">
                                          <p:val>
                                            <p:strVal val="#ppt_w"/>
                                          </p:val>
                                        </p:tav>
                                      </p:tavLst>
                                    </p:anim>
                                    <p:anim calcmode="lin" valueType="num">
                                      <p:cBhvr>
                                        <p:cTn id="48" dur="1000" fill="hold"/>
                                        <p:tgtEl>
                                          <p:spTgt spid="33801"/>
                                        </p:tgtEl>
                                        <p:attrNameLst>
                                          <p:attrName>ppt_h</p:attrName>
                                        </p:attrNameLst>
                                      </p:cBhvr>
                                      <p:tavLst>
                                        <p:tav tm="0">
                                          <p:val>
                                            <p:fltVal val="0"/>
                                          </p:val>
                                        </p:tav>
                                        <p:tav tm="100000">
                                          <p:val>
                                            <p:strVal val="#ppt_h"/>
                                          </p:val>
                                        </p:tav>
                                      </p:tavLst>
                                    </p:anim>
                                    <p:anim calcmode="lin" valueType="num">
                                      <p:cBhvr>
                                        <p:cTn id="49" dur="1000" fill="hold"/>
                                        <p:tgtEl>
                                          <p:spTgt spid="33801"/>
                                        </p:tgtEl>
                                        <p:attrNameLst>
                                          <p:attrName>ppt_x</p:attrName>
                                        </p:attrNameLst>
                                      </p:cBhvr>
                                      <p:tavLst>
                                        <p:tav tm="0" fmla="#ppt_x+(cos(-2*pi*(1-$))*-#ppt_x-sin(-2*pi*(1-$))*(1-#ppt_y))*(1-$)">
                                          <p:val>
                                            <p:fltVal val="0"/>
                                          </p:val>
                                        </p:tav>
                                        <p:tav tm="100000">
                                          <p:val>
                                            <p:fltVal val="1"/>
                                          </p:val>
                                        </p:tav>
                                      </p:tavLst>
                                    </p:anim>
                                    <p:anim calcmode="lin" valueType="num">
                                      <p:cBhvr>
                                        <p:cTn id="50" dur="1000" fill="hold"/>
                                        <p:tgtEl>
                                          <p:spTgt spid="33801"/>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51" fill="hold">
                      <p:stCondLst>
                        <p:cond delay="indefinite"/>
                      </p:stCondLst>
                      <p:childTnLst>
                        <p:par>
                          <p:cTn id="52" fill="hold">
                            <p:stCondLst>
                              <p:cond delay="0"/>
                            </p:stCondLst>
                            <p:childTnLst>
                              <p:par>
                                <p:cTn id="53" presetID="15" presetClass="entr" presetSubtype="0" fill="hold" grpId="0" nodeType="clickEffect">
                                  <p:stCondLst>
                                    <p:cond delay="0"/>
                                  </p:stCondLst>
                                  <p:childTnLst>
                                    <p:set>
                                      <p:cBhvr>
                                        <p:cTn id="54" dur="1" fill="hold">
                                          <p:stCondLst>
                                            <p:cond delay="0"/>
                                          </p:stCondLst>
                                        </p:cTn>
                                        <p:tgtEl>
                                          <p:spTgt spid="33802"/>
                                        </p:tgtEl>
                                        <p:attrNameLst>
                                          <p:attrName>style.visibility</p:attrName>
                                        </p:attrNameLst>
                                      </p:cBhvr>
                                      <p:to>
                                        <p:strVal val="visible"/>
                                      </p:to>
                                    </p:set>
                                    <p:anim calcmode="lin" valueType="num">
                                      <p:cBhvr>
                                        <p:cTn id="55" dur="1000" fill="hold"/>
                                        <p:tgtEl>
                                          <p:spTgt spid="33802"/>
                                        </p:tgtEl>
                                        <p:attrNameLst>
                                          <p:attrName>ppt_w</p:attrName>
                                        </p:attrNameLst>
                                      </p:cBhvr>
                                      <p:tavLst>
                                        <p:tav tm="0">
                                          <p:val>
                                            <p:fltVal val="0"/>
                                          </p:val>
                                        </p:tav>
                                        <p:tav tm="100000">
                                          <p:val>
                                            <p:strVal val="#ppt_w"/>
                                          </p:val>
                                        </p:tav>
                                      </p:tavLst>
                                    </p:anim>
                                    <p:anim calcmode="lin" valueType="num">
                                      <p:cBhvr>
                                        <p:cTn id="56" dur="1000" fill="hold"/>
                                        <p:tgtEl>
                                          <p:spTgt spid="33802"/>
                                        </p:tgtEl>
                                        <p:attrNameLst>
                                          <p:attrName>ppt_h</p:attrName>
                                        </p:attrNameLst>
                                      </p:cBhvr>
                                      <p:tavLst>
                                        <p:tav tm="0">
                                          <p:val>
                                            <p:fltVal val="0"/>
                                          </p:val>
                                        </p:tav>
                                        <p:tav tm="100000">
                                          <p:val>
                                            <p:strVal val="#ppt_h"/>
                                          </p:val>
                                        </p:tav>
                                      </p:tavLst>
                                    </p:anim>
                                    <p:anim calcmode="lin" valueType="num">
                                      <p:cBhvr>
                                        <p:cTn id="57" dur="1000" fill="hold"/>
                                        <p:tgtEl>
                                          <p:spTgt spid="33802"/>
                                        </p:tgtEl>
                                        <p:attrNameLst>
                                          <p:attrName>ppt_x</p:attrName>
                                        </p:attrNameLst>
                                      </p:cBhvr>
                                      <p:tavLst>
                                        <p:tav tm="0" fmla="#ppt_x+(cos(-2*pi*(1-$))*-#ppt_x-sin(-2*pi*(1-$))*(1-#ppt_y))*(1-$)">
                                          <p:val>
                                            <p:fltVal val="0"/>
                                          </p:val>
                                        </p:tav>
                                        <p:tav tm="100000">
                                          <p:val>
                                            <p:fltVal val="1"/>
                                          </p:val>
                                        </p:tav>
                                      </p:tavLst>
                                    </p:anim>
                                    <p:anim calcmode="lin" valueType="num">
                                      <p:cBhvr>
                                        <p:cTn id="58" dur="1000" fill="hold"/>
                                        <p:tgtEl>
                                          <p:spTgt spid="33802"/>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59" fill="hold">
                      <p:stCondLst>
                        <p:cond delay="indefinite"/>
                      </p:stCondLst>
                      <p:childTnLst>
                        <p:par>
                          <p:cTn id="60" fill="hold">
                            <p:stCondLst>
                              <p:cond delay="0"/>
                            </p:stCondLst>
                            <p:childTnLst>
                              <p:par>
                                <p:cTn id="61" presetID="15" presetClass="entr" presetSubtype="0" fill="hold" grpId="0" nodeType="clickEffect">
                                  <p:stCondLst>
                                    <p:cond delay="0"/>
                                  </p:stCondLst>
                                  <p:childTnLst>
                                    <p:set>
                                      <p:cBhvr>
                                        <p:cTn id="62" dur="1" fill="hold">
                                          <p:stCondLst>
                                            <p:cond delay="0"/>
                                          </p:stCondLst>
                                        </p:cTn>
                                        <p:tgtEl>
                                          <p:spTgt spid="33803"/>
                                        </p:tgtEl>
                                        <p:attrNameLst>
                                          <p:attrName>style.visibility</p:attrName>
                                        </p:attrNameLst>
                                      </p:cBhvr>
                                      <p:to>
                                        <p:strVal val="visible"/>
                                      </p:to>
                                    </p:set>
                                    <p:anim calcmode="lin" valueType="num">
                                      <p:cBhvr>
                                        <p:cTn id="63" dur="1000" fill="hold"/>
                                        <p:tgtEl>
                                          <p:spTgt spid="33803"/>
                                        </p:tgtEl>
                                        <p:attrNameLst>
                                          <p:attrName>ppt_w</p:attrName>
                                        </p:attrNameLst>
                                      </p:cBhvr>
                                      <p:tavLst>
                                        <p:tav tm="0">
                                          <p:val>
                                            <p:fltVal val="0"/>
                                          </p:val>
                                        </p:tav>
                                        <p:tav tm="100000">
                                          <p:val>
                                            <p:strVal val="#ppt_w"/>
                                          </p:val>
                                        </p:tav>
                                      </p:tavLst>
                                    </p:anim>
                                    <p:anim calcmode="lin" valueType="num">
                                      <p:cBhvr>
                                        <p:cTn id="64" dur="1000" fill="hold"/>
                                        <p:tgtEl>
                                          <p:spTgt spid="33803"/>
                                        </p:tgtEl>
                                        <p:attrNameLst>
                                          <p:attrName>ppt_h</p:attrName>
                                        </p:attrNameLst>
                                      </p:cBhvr>
                                      <p:tavLst>
                                        <p:tav tm="0">
                                          <p:val>
                                            <p:fltVal val="0"/>
                                          </p:val>
                                        </p:tav>
                                        <p:tav tm="100000">
                                          <p:val>
                                            <p:strVal val="#ppt_h"/>
                                          </p:val>
                                        </p:tav>
                                      </p:tavLst>
                                    </p:anim>
                                    <p:anim calcmode="lin" valueType="num">
                                      <p:cBhvr>
                                        <p:cTn id="65" dur="1000" fill="hold"/>
                                        <p:tgtEl>
                                          <p:spTgt spid="33803"/>
                                        </p:tgtEl>
                                        <p:attrNameLst>
                                          <p:attrName>ppt_x</p:attrName>
                                        </p:attrNameLst>
                                      </p:cBhvr>
                                      <p:tavLst>
                                        <p:tav tm="0" fmla="#ppt_x+(cos(-2*pi*(1-$))*-#ppt_x-sin(-2*pi*(1-$))*(1-#ppt_y))*(1-$)">
                                          <p:val>
                                            <p:fltVal val="0"/>
                                          </p:val>
                                        </p:tav>
                                        <p:tav tm="100000">
                                          <p:val>
                                            <p:fltVal val="1"/>
                                          </p:val>
                                        </p:tav>
                                      </p:tavLst>
                                    </p:anim>
                                    <p:anim calcmode="lin" valueType="num">
                                      <p:cBhvr>
                                        <p:cTn id="66" dur="1000" fill="hold"/>
                                        <p:tgtEl>
                                          <p:spTgt spid="3380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67" fill="hold">
                      <p:stCondLst>
                        <p:cond delay="indefinite"/>
                      </p:stCondLst>
                      <p:childTnLst>
                        <p:par>
                          <p:cTn id="68" fill="hold">
                            <p:stCondLst>
                              <p:cond delay="0"/>
                            </p:stCondLst>
                            <p:childTnLst>
                              <p:par>
                                <p:cTn id="69" presetID="15" presetClass="entr" presetSubtype="0" fill="hold" grpId="0" nodeType="clickEffect">
                                  <p:stCondLst>
                                    <p:cond delay="0"/>
                                  </p:stCondLst>
                                  <p:childTnLst>
                                    <p:set>
                                      <p:cBhvr>
                                        <p:cTn id="70" dur="1" fill="hold">
                                          <p:stCondLst>
                                            <p:cond delay="0"/>
                                          </p:stCondLst>
                                        </p:cTn>
                                        <p:tgtEl>
                                          <p:spTgt spid="33804"/>
                                        </p:tgtEl>
                                        <p:attrNameLst>
                                          <p:attrName>style.visibility</p:attrName>
                                        </p:attrNameLst>
                                      </p:cBhvr>
                                      <p:to>
                                        <p:strVal val="visible"/>
                                      </p:to>
                                    </p:set>
                                    <p:anim calcmode="lin" valueType="num">
                                      <p:cBhvr>
                                        <p:cTn id="71" dur="1000" fill="hold"/>
                                        <p:tgtEl>
                                          <p:spTgt spid="33804"/>
                                        </p:tgtEl>
                                        <p:attrNameLst>
                                          <p:attrName>ppt_w</p:attrName>
                                        </p:attrNameLst>
                                      </p:cBhvr>
                                      <p:tavLst>
                                        <p:tav tm="0">
                                          <p:val>
                                            <p:fltVal val="0"/>
                                          </p:val>
                                        </p:tav>
                                        <p:tav tm="100000">
                                          <p:val>
                                            <p:strVal val="#ppt_w"/>
                                          </p:val>
                                        </p:tav>
                                      </p:tavLst>
                                    </p:anim>
                                    <p:anim calcmode="lin" valueType="num">
                                      <p:cBhvr>
                                        <p:cTn id="72" dur="1000" fill="hold"/>
                                        <p:tgtEl>
                                          <p:spTgt spid="33804"/>
                                        </p:tgtEl>
                                        <p:attrNameLst>
                                          <p:attrName>ppt_h</p:attrName>
                                        </p:attrNameLst>
                                      </p:cBhvr>
                                      <p:tavLst>
                                        <p:tav tm="0">
                                          <p:val>
                                            <p:fltVal val="0"/>
                                          </p:val>
                                        </p:tav>
                                        <p:tav tm="100000">
                                          <p:val>
                                            <p:strVal val="#ppt_h"/>
                                          </p:val>
                                        </p:tav>
                                      </p:tavLst>
                                    </p:anim>
                                    <p:anim calcmode="lin" valueType="num">
                                      <p:cBhvr>
                                        <p:cTn id="73" dur="1000" fill="hold"/>
                                        <p:tgtEl>
                                          <p:spTgt spid="33804"/>
                                        </p:tgtEl>
                                        <p:attrNameLst>
                                          <p:attrName>ppt_x</p:attrName>
                                        </p:attrNameLst>
                                      </p:cBhvr>
                                      <p:tavLst>
                                        <p:tav tm="0" fmla="#ppt_x+(cos(-2*pi*(1-$))*-#ppt_x-sin(-2*pi*(1-$))*(1-#ppt_y))*(1-$)">
                                          <p:val>
                                            <p:fltVal val="0"/>
                                          </p:val>
                                        </p:tav>
                                        <p:tav tm="100000">
                                          <p:val>
                                            <p:fltVal val="1"/>
                                          </p:val>
                                        </p:tav>
                                      </p:tavLst>
                                    </p:anim>
                                    <p:anim calcmode="lin" valueType="num">
                                      <p:cBhvr>
                                        <p:cTn id="74" dur="1000" fill="hold"/>
                                        <p:tgtEl>
                                          <p:spTgt spid="3380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75" fill="hold">
                      <p:stCondLst>
                        <p:cond delay="indefinite"/>
                      </p:stCondLst>
                      <p:childTnLst>
                        <p:par>
                          <p:cTn id="76" fill="hold">
                            <p:stCondLst>
                              <p:cond delay="0"/>
                            </p:stCondLst>
                            <p:childTnLst>
                              <p:par>
                                <p:cTn id="77" presetID="15" presetClass="entr" presetSubtype="0" fill="hold" grpId="0" nodeType="clickEffect">
                                  <p:stCondLst>
                                    <p:cond delay="0"/>
                                  </p:stCondLst>
                                  <p:childTnLst>
                                    <p:set>
                                      <p:cBhvr>
                                        <p:cTn id="78" dur="1" fill="hold">
                                          <p:stCondLst>
                                            <p:cond delay="0"/>
                                          </p:stCondLst>
                                        </p:cTn>
                                        <p:tgtEl>
                                          <p:spTgt spid="33805"/>
                                        </p:tgtEl>
                                        <p:attrNameLst>
                                          <p:attrName>style.visibility</p:attrName>
                                        </p:attrNameLst>
                                      </p:cBhvr>
                                      <p:to>
                                        <p:strVal val="visible"/>
                                      </p:to>
                                    </p:set>
                                    <p:anim calcmode="lin" valueType="num">
                                      <p:cBhvr>
                                        <p:cTn id="79" dur="1000" fill="hold"/>
                                        <p:tgtEl>
                                          <p:spTgt spid="33805"/>
                                        </p:tgtEl>
                                        <p:attrNameLst>
                                          <p:attrName>ppt_w</p:attrName>
                                        </p:attrNameLst>
                                      </p:cBhvr>
                                      <p:tavLst>
                                        <p:tav tm="0">
                                          <p:val>
                                            <p:fltVal val="0"/>
                                          </p:val>
                                        </p:tav>
                                        <p:tav tm="100000">
                                          <p:val>
                                            <p:strVal val="#ppt_w"/>
                                          </p:val>
                                        </p:tav>
                                      </p:tavLst>
                                    </p:anim>
                                    <p:anim calcmode="lin" valueType="num">
                                      <p:cBhvr>
                                        <p:cTn id="80" dur="1000" fill="hold"/>
                                        <p:tgtEl>
                                          <p:spTgt spid="33805"/>
                                        </p:tgtEl>
                                        <p:attrNameLst>
                                          <p:attrName>ppt_h</p:attrName>
                                        </p:attrNameLst>
                                      </p:cBhvr>
                                      <p:tavLst>
                                        <p:tav tm="0">
                                          <p:val>
                                            <p:fltVal val="0"/>
                                          </p:val>
                                        </p:tav>
                                        <p:tav tm="100000">
                                          <p:val>
                                            <p:strVal val="#ppt_h"/>
                                          </p:val>
                                        </p:tav>
                                      </p:tavLst>
                                    </p:anim>
                                    <p:anim calcmode="lin" valueType="num">
                                      <p:cBhvr>
                                        <p:cTn id="81" dur="1000" fill="hold"/>
                                        <p:tgtEl>
                                          <p:spTgt spid="33805"/>
                                        </p:tgtEl>
                                        <p:attrNameLst>
                                          <p:attrName>ppt_x</p:attrName>
                                        </p:attrNameLst>
                                      </p:cBhvr>
                                      <p:tavLst>
                                        <p:tav tm="0" fmla="#ppt_x+(cos(-2*pi*(1-$))*-#ppt_x-sin(-2*pi*(1-$))*(1-#ppt_y))*(1-$)">
                                          <p:val>
                                            <p:fltVal val="0"/>
                                          </p:val>
                                        </p:tav>
                                        <p:tav tm="100000">
                                          <p:val>
                                            <p:fltVal val="1"/>
                                          </p:val>
                                        </p:tav>
                                      </p:tavLst>
                                    </p:anim>
                                    <p:anim calcmode="lin" valueType="num">
                                      <p:cBhvr>
                                        <p:cTn id="82" dur="1000" fill="hold"/>
                                        <p:tgtEl>
                                          <p:spTgt spid="3380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autoUpdateAnimBg="0"/>
      <p:bldP spid="33797" grpId="0" autoUpdateAnimBg="0"/>
      <p:bldP spid="33798" grpId="0" autoUpdateAnimBg="0"/>
      <p:bldP spid="33799" grpId="0" autoUpdateAnimBg="0"/>
      <p:bldP spid="33800" grpId="0" autoUpdateAnimBg="0"/>
      <p:bldP spid="33801" grpId="0" autoUpdateAnimBg="0"/>
      <p:bldP spid="33802" grpId="0" autoUpdateAnimBg="0"/>
      <p:bldP spid="33803" grpId="0" autoUpdateAnimBg="0"/>
      <p:bldP spid="33804" grpId="0" autoUpdateAnimBg="0"/>
      <p:bldP spid="33805"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cs-CZ"/>
              <a:t>Netolismus</a:t>
            </a:r>
          </a:p>
        </p:txBody>
      </p:sp>
      <p:sp>
        <p:nvSpPr>
          <p:cNvPr id="6147" name="Text Box 3"/>
          <p:cNvSpPr txBox="1">
            <a:spLocks noChangeArrowheads="1"/>
          </p:cNvSpPr>
          <p:nvPr/>
        </p:nvSpPr>
        <p:spPr bwMode="auto">
          <a:xfrm>
            <a:off x="533400" y="1600200"/>
            <a:ext cx="8001000" cy="1187450"/>
          </a:xfrm>
          <a:prstGeom prst="rect">
            <a:avLst/>
          </a:prstGeom>
          <a:noFill/>
          <a:ln w="9525">
            <a:noFill/>
            <a:miter lim="800000"/>
            <a:headEnd/>
            <a:tailEnd/>
          </a:ln>
          <a:effectLst/>
        </p:spPr>
        <p:txBody>
          <a:bodyPr>
            <a:spAutoFit/>
          </a:bodyPr>
          <a:lstStyle/>
          <a:p>
            <a:pPr algn="ctr"/>
            <a:r>
              <a:rPr lang="cs-CZ"/>
              <a:t>C</a:t>
            </a:r>
            <a:r>
              <a:rPr lang="cs-CZ">
                <a:cs typeface="Times New Roman" pitchFamily="18" charset="0"/>
              </a:rPr>
              <a:t>horobná </a:t>
            </a:r>
            <a:r>
              <a:rPr lang="cs-CZ"/>
              <a:t>závislost</a:t>
            </a:r>
            <a:r>
              <a:rPr lang="cs-CZ">
                <a:cs typeface="Times New Roman" pitchFamily="18" charset="0"/>
              </a:rPr>
              <a:t> na </a:t>
            </a:r>
            <a:r>
              <a:rPr lang="cs-CZ"/>
              <a:t>internetu</a:t>
            </a:r>
            <a:r>
              <a:rPr lang="cs-CZ">
                <a:cs typeface="Times New Roman" pitchFamily="18" charset="0"/>
              </a:rPr>
              <a:t> ve všech formách, tzn. hraní </a:t>
            </a:r>
            <a:r>
              <a:rPr lang="cs-CZ"/>
              <a:t>počítačových her</a:t>
            </a:r>
            <a:r>
              <a:rPr lang="cs-CZ">
                <a:cs typeface="Times New Roman" pitchFamily="18" charset="0"/>
              </a:rPr>
              <a:t>, </a:t>
            </a:r>
            <a:r>
              <a:rPr lang="cs-CZ"/>
              <a:t>chatování</a:t>
            </a:r>
            <a:r>
              <a:rPr lang="cs-CZ">
                <a:cs typeface="Times New Roman" pitchFamily="18" charset="0"/>
              </a:rPr>
              <a:t>, sledování </a:t>
            </a:r>
            <a:r>
              <a:rPr lang="cs-CZ"/>
              <a:t>e-mailů</a:t>
            </a:r>
            <a:r>
              <a:rPr lang="cs-CZ">
                <a:cs typeface="Times New Roman" pitchFamily="18" charset="0"/>
              </a:rPr>
              <a:t>, běžném surfování apod</a:t>
            </a:r>
            <a:r>
              <a:rPr lang="cs-CZ"/>
              <a:t>.</a:t>
            </a:r>
            <a:r>
              <a:rPr lang="cs-CZ">
                <a:cs typeface="Times New Roman" pitchFamily="18" charset="0"/>
              </a:rPr>
              <a:t> </a:t>
            </a:r>
            <a:endParaRPr lang="cs-CZ"/>
          </a:p>
        </p:txBody>
      </p:sp>
      <p:sp>
        <p:nvSpPr>
          <p:cNvPr id="6148" name="Text Box 4"/>
          <p:cNvSpPr txBox="1">
            <a:spLocks noChangeArrowheads="1"/>
          </p:cNvSpPr>
          <p:nvPr/>
        </p:nvSpPr>
        <p:spPr bwMode="auto">
          <a:xfrm>
            <a:off x="609600" y="4572000"/>
            <a:ext cx="7788275" cy="457200"/>
          </a:xfrm>
          <a:prstGeom prst="rect">
            <a:avLst/>
          </a:prstGeom>
          <a:noFill/>
          <a:ln w="9525">
            <a:noFill/>
            <a:miter lim="800000"/>
            <a:headEnd/>
            <a:tailEnd/>
          </a:ln>
          <a:effectLst/>
        </p:spPr>
        <p:txBody>
          <a:bodyPr>
            <a:spAutoFit/>
          </a:bodyPr>
          <a:lstStyle/>
          <a:p>
            <a:r>
              <a:rPr lang="cs-CZ">
                <a:cs typeface="Arial" pitchFamily="34" charset="0"/>
              </a:rPr>
              <a:t>Netolismus se projevuje neustálou touhou být on-line. </a:t>
            </a:r>
          </a:p>
        </p:txBody>
      </p:sp>
      <p:sp>
        <p:nvSpPr>
          <p:cNvPr id="6149" name="Text Box 5"/>
          <p:cNvSpPr txBox="1">
            <a:spLocks noChangeArrowheads="1"/>
          </p:cNvSpPr>
          <p:nvPr/>
        </p:nvSpPr>
        <p:spPr bwMode="auto">
          <a:xfrm>
            <a:off x="533400" y="5410200"/>
            <a:ext cx="8153400" cy="457200"/>
          </a:xfrm>
          <a:prstGeom prst="rect">
            <a:avLst/>
          </a:prstGeom>
          <a:noFill/>
          <a:ln w="9525">
            <a:noFill/>
            <a:miter lim="800000"/>
            <a:headEnd/>
            <a:tailEnd/>
          </a:ln>
          <a:effectLst/>
        </p:spPr>
        <p:txBody>
          <a:bodyPr>
            <a:spAutoFit/>
          </a:bodyPr>
          <a:lstStyle/>
          <a:p>
            <a:pPr algn="ctr"/>
            <a:r>
              <a:rPr lang="cs-CZ">
                <a:cs typeface="Times New Roman" pitchFamily="18" charset="0"/>
              </a:rPr>
              <a:t>Jednou z posledních fází může být i sociální vyloučení</a:t>
            </a:r>
            <a:r>
              <a:rPr lang="cs-CZ"/>
              <a:t> </a:t>
            </a:r>
          </a:p>
        </p:txBody>
      </p:sp>
      <p:sp>
        <p:nvSpPr>
          <p:cNvPr id="6150" name="Text Box 6"/>
          <p:cNvSpPr txBox="1">
            <a:spLocks noChangeArrowheads="1"/>
          </p:cNvSpPr>
          <p:nvPr/>
        </p:nvSpPr>
        <p:spPr bwMode="auto">
          <a:xfrm>
            <a:off x="533400" y="3505200"/>
            <a:ext cx="8169275" cy="822325"/>
          </a:xfrm>
          <a:prstGeom prst="rect">
            <a:avLst/>
          </a:prstGeom>
          <a:noFill/>
          <a:ln w="9525">
            <a:noFill/>
            <a:miter lim="800000"/>
            <a:headEnd/>
            <a:tailEnd/>
          </a:ln>
          <a:effectLst/>
        </p:spPr>
        <p:txBody>
          <a:bodyPr>
            <a:spAutoFit/>
          </a:bodyPr>
          <a:lstStyle/>
          <a:p>
            <a:r>
              <a:rPr lang="cs-CZ">
                <a:cs typeface="Times New Roman" pitchFamily="18" charset="0"/>
              </a:rPr>
              <a:t>V širším pojetí zahrnuje závislost na tak zvaných </a:t>
            </a:r>
            <a:r>
              <a:rPr lang="cs-CZ" i="1">
                <a:cs typeface="Times New Roman" pitchFamily="18" charset="0"/>
              </a:rPr>
              <a:t>virtuálních drogách</a:t>
            </a:r>
            <a:r>
              <a:rPr lang="cs-CZ">
                <a:cs typeface="Times New Roman" pitchFamily="18" charset="0"/>
              </a:rPr>
              <a:t>, kam lze navíc zařadit i </a:t>
            </a:r>
            <a:r>
              <a:rPr lang="cs-CZ"/>
              <a:t>mobilní telefon</a:t>
            </a:r>
            <a:r>
              <a:rPr lang="cs-CZ">
                <a:cs typeface="Times New Roman" pitchFamily="18" charset="0"/>
              </a:rPr>
              <a:t> a </a:t>
            </a:r>
            <a:r>
              <a:rPr lang="cs-CZ"/>
              <a:t>televizi</a:t>
            </a:r>
            <a:r>
              <a:rPr lang="cs-CZ">
                <a:cs typeface="Times New Roman" pitchFamily="18" charset="0"/>
              </a:rPr>
              <a:t>.</a:t>
            </a:r>
            <a:endParaRPr lang="cs-CZ"/>
          </a:p>
        </p:txBody>
      </p:sp>
      <p:sp>
        <p:nvSpPr>
          <p:cNvPr id="6151" name="Text Box 7"/>
          <p:cNvSpPr txBox="1">
            <a:spLocks noChangeArrowheads="1"/>
          </p:cNvSpPr>
          <p:nvPr/>
        </p:nvSpPr>
        <p:spPr bwMode="auto">
          <a:xfrm>
            <a:off x="669925" y="2860675"/>
            <a:ext cx="7635875" cy="457200"/>
          </a:xfrm>
          <a:prstGeom prst="rect">
            <a:avLst/>
          </a:prstGeom>
          <a:noFill/>
          <a:ln w="9525">
            <a:noFill/>
            <a:miter lim="800000"/>
            <a:headEnd/>
            <a:tailEnd/>
          </a:ln>
          <a:effectLst/>
        </p:spPr>
        <p:txBody>
          <a:bodyPr>
            <a:spAutoFit/>
          </a:bodyPr>
          <a:lstStyle/>
          <a:p>
            <a:pPr algn="ctr"/>
            <a:r>
              <a:rPr lang="cs-CZ" b="1"/>
              <a:t>je netolismus.</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blinds(horizontal)">
                                      <p:cBhvr>
                                        <p:cTn id="7" dur="500"/>
                                        <p:tgtEl>
                                          <p:spTgt spid="6147"/>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grpId="0" nodeType="clickEffect">
                                  <p:stCondLst>
                                    <p:cond delay="0"/>
                                  </p:stCondLst>
                                  <p:iterate type="lt">
                                    <p:tmPct val="100000"/>
                                  </p:iterate>
                                  <p:childTnLst>
                                    <p:set>
                                      <p:cBhvr>
                                        <p:cTn id="11" dur="1" fill="hold">
                                          <p:stCondLst>
                                            <p:cond delay="0"/>
                                          </p:stCondLst>
                                        </p:cTn>
                                        <p:tgtEl>
                                          <p:spTgt spid="6151"/>
                                        </p:tgtEl>
                                        <p:attrNameLst>
                                          <p:attrName>style.visibility</p:attrName>
                                        </p:attrNameLst>
                                      </p:cBhvr>
                                      <p:to>
                                        <p:strVal val="visible"/>
                                      </p:to>
                                    </p:set>
                                    <p:anim calcmode="lin" valueType="num">
                                      <p:cBhvr>
                                        <p:cTn id="12" dur="75" fill="hold"/>
                                        <p:tgtEl>
                                          <p:spTgt spid="6151"/>
                                        </p:tgtEl>
                                        <p:attrNameLst>
                                          <p:attrName>ppt_w</p:attrName>
                                        </p:attrNameLst>
                                      </p:cBhvr>
                                      <p:tavLst>
                                        <p:tav tm="0">
                                          <p:val>
                                            <p:fltVal val="0"/>
                                          </p:val>
                                        </p:tav>
                                        <p:tav tm="100000">
                                          <p:val>
                                            <p:strVal val="#ppt_w"/>
                                          </p:val>
                                        </p:tav>
                                      </p:tavLst>
                                    </p:anim>
                                    <p:anim calcmode="lin" valueType="num">
                                      <p:cBhvr>
                                        <p:cTn id="13" dur="75" fill="hold"/>
                                        <p:tgtEl>
                                          <p:spTgt spid="6151"/>
                                        </p:tgtEl>
                                        <p:attrNameLst>
                                          <p:attrName>ppt_h</p:attrName>
                                        </p:attrNameLst>
                                      </p:cBhvr>
                                      <p:tavLst>
                                        <p:tav tm="0">
                                          <p:val>
                                            <p:flt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6150"/>
                                        </p:tgtEl>
                                        <p:attrNameLst>
                                          <p:attrName>style.visibility</p:attrName>
                                        </p:attrNameLst>
                                      </p:cBhvr>
                                      <p:to>
                                        <p:strVal val="visible"/>
                                      </p:to>
                                    </p:set>
                                    <p:animEffect transition="in" filter="blinds(horizontal)">
                                      <p:cBhvr>
                                        <p:cTn id="18" dur="500"/>
                                        <p:tgtEl>
                                          <p:spTgt spid="6150"/>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6148"/>
                                        </p:tgtEl>
                                        <p:attrNameLst>
                                          <p:attrName>style.visibility</p:attrName>
                                        </p:attrNameLst>
                                      </p:cBhvr>
                                      <p:to>
                                        <p:strVal val="visible"/>
                                      </p:to>
                                    </p:set>
                                    <p:animEffect transition="in" filter="blinds(horizontal)">
                                      <p:cBhvr>
                                        <p:cTn id="23" dur="500"/>
                                        <p:tgtEl>
                                          <p:spTgt spid="6148"/>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6149"/>
                                        </p:tgtEl>
                                        <p:attrNameLst>
                                          <p:attrName>style.visibility</p:attrName>
                                        </p:attrNameLst>
                                      </p:cBhvr>
                                      <p:to>
                                        <p:strVal val="visible"/>
                                      </p:to>
                                    </p:set>
                                    <p:animEffect transition="in" filter="blinds(horizontal)">
                                      <p:cBhvr>
                                        <p:cTn id="28" dur="500"/>
                                        <p:tgtEl>
                                          <p:spTgt spid="61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autoUpdateAnimBg="0"/>
      <p:bldP spid="6148" grpId="0" autoUpdateAnimBg="0"/>
      <p:bldP spid="6149" grpId="0" autoUpdateAnimBg="0"/>
      <p:bldP spid="6150" grpId="0" autoUpdateAnimBg="0"/>
      <p:bldP spid="6151"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cs-CZ"/>
              <a:t>Závislostní chování</a:t>
            </a:r>
          </a:p>
        </p:txBody>
      </p:sp>
      <p:sp>
        <p:nvSpPr>
          <p:cNvPr id="28675" name="Text Box 3"/>
          <p:cNvSpPr txBox="1">
            <a:spLocks noChangeArrowheads="1"/>
          </p:cNvSpPr>
          <p:nvPr/>
        </p:nvSpPr>
        <p:spPr bwMode="auto">
          <a:xfrm>
            <a:off x="609600" y="1676400"/>
            <a:ext cx="8397875" cy="1187450"/>
          </a:xfrm>
          <a:prstGeom prst="rect">
            <a:avLst/>
          </a:prstGeom>
          <a:noFill/>
          <a:ln w="9525">
            <a:noFill/>
            <a:miter lim="800000"/>
            <a:headEnd/>
            <a:tailEnd/>
          </a:ln>
          <a:effectLst/>
        </p:spPr>
        <p:txBody>
          <a:bodyPr>
            <a:spAutoFit/>
          </a:bodyPr>
          <a:lstStyle/>
          <a:p>
            <a:pPr algn="ctr"/>
            <a:r>
              <a:rPr lang="cs-CZ">
                <a:cs typeface="Times New Roman" pitchFamily="18" charset="0"/>
              </a:rPr>
              <a:t>Závislostní chování na užívání internetu </a:t>
            </a:r>
            <a:r>
              <a:rPr lang="cs-CZ"/>
              <a:t>spočívá v</a:t>
            </a:r>
            <a:r>
              <a:rPr lang="cs-CZ">
                <a:cs typeface="Times New Roman" pitchFamily="18" charset="0"/>
              </a:rPr>
              <a:t> nadměrné</a:t>
            </a:r>
            <a:r>
              <a:rPr lang="cs-CZ"/>
              <a:t>m</a:t>
            </a:r>
            <a:r>
              <a:rPr lang="cs-CZ">
                <a:cs typeface="Times New Roman" pitchFamily="18" charset="0"/>
              </a:rPr>
              <a:t> používání internetu, které s sebou přináší do života jedince psychologické, sociální, pracovní či školní komplikace. </a:t>
            </a:r>
            <a:endParaRPr lang="cs-CZ"/>
          </a:p>
        </p:txBody>
      </p:sp>
      <p:sp>
        <p:nvSpPr>
          <p:cNvPr id="28677" name="Text Box 5"/>
          <p:cNvSpPr txBox="1">
            <a:spLocks noChangeArrowheads="1"/>
          </p:cNvSpPr>
          <p:nvPr/>
        </p:nvSpPr>
        <p:spPr bwMode="auto">
          <a:xfrm>
            <a:off x="533400" y="3124200"/>
            <a:ext cx="6262688" cy="457200"/>
          </a:xfrm>
          <a:prstGeom prst="rect">
            <a:avLst/>
          </a:prstGeom>
          <a:noFill/>
          <a:ln w="9525">
            <a:noFill/>
            <a:miter lim="800000"/>
            <a:headEnd/>
            <a:tailEnd/>
          </a:ln>
          <a:effectLst/>
        </p:spPr>
        <p:txBody>
          <a:bodyPr wrap="none">
            <a:spAutoFit/>
          </a:bodyPr>
          <a:lstStyle/>
          <a:p>
            <a:r>
              <a:rPr lang="cs-CZ">
                <a:cs typeface="Times New Roman" pitchFamily="18" charset="0"/>
              </a:rPr>
              <a:t>O závislosti se dá mluvit v případě</a:t>
            </a:r>
            <a:r>
              <a:rPr lang="cs-CZ"/>
              <a:t>,</a:t>
            </a:r>
            <a:r>
              <a:rPr lang="cs-CZ">
                <a:cs typeface="Times New Roman" pitchFamily="18" charset="0"/>
              </a:rPr>
              <a:t> kdy aktivitou:</a:t>
            </a:r>
          </a:p>
        </p:txBody>
      </p:sp>
      <p:sp>
        <p:nvSpPr>
          <p:cNvPr id="28678" name="Text Box 6"/>
          <p:cNvSpPr txBox="1">
            <a:spLocks noChangeArrowheads="1"/>
          </p:cNvSpPr>
          <p:nvPr/>
        </p:nvSpPr>
        <p:spPr bwMode="auto">
          <a:xfrm>
            <a:off x="441325" y="3546475"/>
            <a:ext cx="5534025"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jsou postiženy rodinné a přátelské vztahy</a:t>
            </a:r>
          </a:p>
        </p:txBody>
      </p:sp>
      <p:sp>
        <p:nvSpPr>
          <p:cNvPr id="28679" name="Text Box 7"/>
          <p:cNvSpPr txBox="1">
            <a:spLocks noChangeArrowheads="1"/>
          </p:cNvSpPr>
          <p:nvPr/>
        </p:nvSpPr>
        <p:spPr bwMode="auto">
          <a:xfrm>
            <a:off x="457200" y="4038600"/>
            <a:ext cx="5370513"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je negativně ovlivňováno zdraví jedince</a:t>
            </a:r>
          </a:p>
        </p:txBody>
      </p:sp>
      <p:sp>
        <p:nvSpPr>
          <p:cNvPr id="28680" name="Text Box 8"/>
          <p:cNvSpPr txBox="1">
            <a:spLocks noChangeArrowheads="1"/>
          </p:cNvSpPr>
          <p:nvPr/>
        </p:nvSpPr>
        <p:spPr bwMode="auto">
          <a:xfrm>
            <a:off x="457200" y="4495800"/>
            <a:ext cx="5380038"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je negativně ovlivněna škola nebo práce</a:t>
            </a:r>
          </a:p>
        </p:txBody>
      </p:sp>
      <p:sp>
        <p:nvSpPr>
          <p:cNvPr id="28681" name="Text Box 9"/>
          <p:cNvSpPr txBox="1">
            <a:spLocks noChangeArrowheads="1"/>
          </p:cNvSpPr>
          <p:nvPr/>
        </p:nvSpPr>
        <p:spPr bwMode="auto">
          <a:xfrm>
            <a:off x="457200" y="4953000"/>
            <a:ext cx="5254625"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je zasahováno do trestně-právní oblasti</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8675"/>
                                        </p:tgtEl>
                                        <p:attrNameLst>
                                          <p:attrName>style.visibility</p:attrName>
                                        </p:attrNameLst>
                                      </p:cBhvr>
                                      <p:to>
                                        <p:strVal val="visible"/>
                                      </p:to>
                                    </p:set>
                                    <p:animEffect transition="in" filter="blinds(horizontal)">
                                      <p:cBhvr>
                                        <p:cTn id="7" dur="500"/>
                                        <p:tgtEl>
                                          <p:spTgt spid="2867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8677"/>
                                        </p:tgtEl>
                                        <p:attrNameLst>
                                          <p:attrName>style.visibility</p:attrName>
                                        </p:attrNameLst>
                                      </p:cBhvr>
                                      <p:to>
                                        <p:strVal val="visible"/>
                                      </p:to>
                                    </p:set>
                                    <p:animEffect transition="in" filter="blinds(horizontal)">
                                      <p:cBhvr>
                                        <p:cTn id="12" dur="500"/>
                                        <p:tgtEl>
                                          <p:spTgt spid="28677"/>
                                        </p:tgtEl>
                                      </p:cBhvr>
                                    </p:animEffect>
                                  </p:childTnLst>
                                </p:cTn>
                              </p:par>
                            </p:childTnLst>
                          </p:cTn>
                        </p:par>
                      </p:childTnLst>
                    </p:cTn>
                  </p:par>
                  <p:par>
                    <p:cTn id="13" fill="hold">
                      <p:stCondLst>
                        <p:cond delay="indefinite"/>
                      </p:stCondLst>
                      <p:childTnLst>
                        <p:par>
                          <p:cTn id="14" fill="hold">
                            <p:stCondLst>
                              <p:cond delay="0"/>
                            </p:stCondLst>
                            <p:childTnLst>
                              <p:par>
                                <p:cTn id="15" presetID="15" presetClass="entr" presetSubtype="0" fill="hold" grpId="0" nodeType="clickEffect">
                                  <p:stCondLst>
                                    <p:cond delay="0"/>
                                  </p:stCondLst>
                                  <p:childTnLst>
                                    <p:set>
                                      <p:cBhvr>
                                        <p:cTn id="16" dur="1" fill="hold">
                                          <p:stCondLst>
                                            <p:cond delay="0"/>
                                          </p:stCondLst>
                                        </p:cTn>
                                        <p:tgtEl>
                                          <p:spTgt spid="28678"/>
                                        </p:tgtEl>
                                        <p:attrNameLst>
                                          <p:attrName>style.visibility</p:attrName>
                                        </p:attrNameLst>
                                      </p:cBhvr>
                                      <p:to>
                                        <p:strVal val="visible"/>
                                      </p:to>
                                    </p:set>
                                    <p:anim calcmode="lin" valueType="num">
                                      <p:cBhvr>
                                        <p:cTn id="17" dur="1000" fill="hold"/>
                                        <p:tgtEl>
                                          <p:spTgt spid="28678"/>
                                        </p:tgtEl>
                                        <p:attrNameLst>
                                          <p:attrName>ppt_w</p:attrName>
                                        </p:attrNameLst>
                                      </p:cBhvr>
                                      <p:tavLst>
                                        <p:tav tm="0">
                                          <p:val>
                                            <p:fltVal val="0"/>
                                          </p:val>
                                        </p:tav>
                                        <p:tav tm="100000">
                                          <p:val>
                                            <p:strVal val="#ppt_w"/>
                                          </p:val>
                                        </p:tav>
                                      </p:tavLst>
                                    </p:anim>
                                    <p:anim calcmode="lin" valueType="num">
                                      <p:cBhvr>
                                        <p:cTn id="18" dur="1000" fill="hold"/>
                                        <p:tgtEl>
                                          <p:spTgt spid="28678"/>
                                        </p:tgtEl>
                                        <p:attrNameLst>
                                          <p:attrName>ppt_h</p:attrName>
                                        </p:attrNameLst>
                                      </p:cBhvr>
                                      <p:tavLst>
                                        <p:tav tm="0">
                                          <p:val>
                                            <p:fltVal val="0"/>
                                          </p:val>
                                        </p:tav>
                                        <p:tav tm="100000">
                                          <p:val>
                                            <p:strVal val="#ppt_h"/>
                                          </p:val>
                                        </p:tav>
                                      </p:tavLst>
                                    </p:anim>
                                    <p:anim calcmode="lin" valueType="num">
                                      <p:cBhvr>
                                        <p:cTn id="19" dur="1000" fill="hold"/>
                                        <p:tgtEl>
                                          <p:spTgt spid="28678"/>
                                        </p:tgtEl>
                                        <p:attrNameLst>
                                          <p:attrName>ppt_x</p:attrName>
                                        </p:attrNameLst>
                                      </p:cBhvr>
                                      <p:tavLst>
                                        <p:tav tm="0" fmla="#ppt_x+(cos(-2*pi*(1-$))*-#ppt_x-sin(-2*pi*(1-$))*(1-#ppt_y))*(1-$)">
                                          <p:val>
                                            <p:fltVal val="0"/>
                                          </p:val>
                                        </p:tav>
                                        <p:tav tm="100000">
                                          <p:val>
                                            <p:fltVal val="1"/>
                                          </p:val>
                                        </p:tav>
                                      </p:tavLst>
                                    </p:anim>
                                    <p:anim calcmode="lin" valueType="num">
                                      <p:cBhvr>
                                        <p:cTn id="20" dur="1000" fill="hold"/>
                                        <p:tgtEl>
                                          <p:spTgt spid="2867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1" fill="hold">
                      <p:stCondLst>
                        <p:cond delay="indefinite"/>
                      </p:stCondLst>
                      <p:childTnLst>
                        <p:par>
                          <p:cTn id="22" fill="hold">
                            <p:stCondLst>
                              <p:cond delay="0"/>
                            </p:stCondLst>
                            <p:childTnLst>
                              <p:par>
                                <p:cTn id="23" presetID="15" presetClass="entr" presetSubtype="0" fill="hold" grpId="0" nodeType="clickEffect">
                                  <p:stCondLst>
                                    <p:cond delay="0"/>
                                  </p:stCondLst>
                                  <p:childTnLst>
                                    <p:set>
                                      <p:cBhvr>
                                        <p:cTn id="24" dur="1" fill="hold">
                                          <p:stCondLst>
                                            <p:cond delay="0"/>
                                          </p:stCondLst>
                                        </p:cTn>
                                        <p:tgtEl>
                                          <p:spTgt spid="28679"/>
                                        </p:tgtEl>
                                        <p:attrNameLst>
                                          <p:attrName>style.visibility</p:attrName>
                                        </p:attrNameLst>
                                      </p:cBhvr>
                                      <p:to>
                                        <p:strVal val="visible"/>
                                      </p:to>
                                    </p:set>
                                    <p:anim calcmode="lin" valueType="num">
                                      <p:cBhvr>
                                        <p:cTn id="25" dur="1000" fill="hold"/>
                                        <p:tgtEl>
                                          <p:spTgt spid="28679"/>
                                        </p:tgtEl>
                                        <p:attrNameLst>
                                          <p:attrName>ppt_w</p:attrName>
                                        </p:attrNameLst>
                                      </p:cBhvr>
                                      <p:tavLst>
                                        <p:tav tm="0">
                                          <p:val>
                                            <p:fltVal val="0"/>
                                          </p:val>
                                        </p:tav>
                                        <p:tav tm="100000">
                                          <p:val>
                                            <p:strVal val="#ppt_w"/>
                                          </p:val>
                                        </p:tav>
                                      </p:tavLst>
                                    </p:anim>
                                    <p:anim calcmode="lin" valueType="num">
                                      <p:cBhvr>
                                        <p:cTn id="26" dur="1000" fill="hold"/>
                                        <p:tgtEl>
                                          <p:spTgt spid="28679"/>
                                        </p:tgtEl>
                                        <p:attrNameLst>
                                          <p:attrName>ppt_h</p:attrName>
                                        </p:attrNameLst>
                                      </p:cBhvr>
                                      <p:tavLst>
                                        <p:tav tm="0">
                                          <p:val>
                                            <p:fltVal val="0"/>
                                          </p:val>
                                        </p:tav>
                                        <p:tav tm="100000">
                                          <p:val>
                                            <p:strVal val="#ppt_h"/>
                                          </p:val>
                                        </p:tav>
                                      </p:tavLst>
                                    </p:anim>
                                    <p:anim calcmode="lin" valueType="num">
                                      <p:cBhvr>
                                        <p:cTn id="27" dur="1000" fill="hold"/>
                                        <p:tgtEl>
                                          <p:spTgt spid="28679"/>
                                        </p:tgtEl>
                                        <p:attrNameLst>
                                          <p:attrName>ppt_x</p:attrName>
                                        </p:attrNameLst>
                                      </p:cBhvr>
                                      <p:tavLst>
                                        <p:tav tm="0" fmla="#ppt_x+(cos(-2*pi*(1-$))*-#ppt_x-sin(-2*pi*(1-$))*(1-#ppt_y))*(1-$)">
                                          <p:val>
                                            <p:fltVal val="0"/>
                                          </p:val>
                                        </p:tav>
                                        <p:tav tm="100000">
                                          <p:val>
                                            <p:fltVal val="1"/>
                                          </p:val>
                                        </p:tav>
                                      </p:tavLst>
                                    </p:anim>
                                    <p:anim calcmode="lin" valueType="num">
                                      <p:cBhvr>
                                        <p:cTn id="28" dur="1000" fill="hold"/>
                                        <p:tgtEl>
                                          <p:spTgt spid="28679"/>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9" fill="hold">
                      <p:stCondLst>
                        <p:cond delay="indefinite"/>
                      </p:stCondLst>
                      <p:childTnLst>
                        <p:par>
                          <p:cTn id="30" fill="hold">
                            <p:stCondLst>
                              <p:cond delay="0"/>
                            </p:stCondLst>
                            <p:childTnLst>
                              <p:par>
                                <p:cTn id="31" presetID="15" presetClass="entr" presetSubtype="0" fill="hold" grpId="0" nodeType="clickEffect">
                                  <p:stCondLst>
                                    <p:cond delay="0"/>
                                  </p:stCondLst>
                                  <p:childTnLst>
                                    <p:set>
                                      <p:cBhvr>
                                        <p:cTn id="32" dur="1" fill="hold">
                                          <p:stCondLst>
                                            <p:cond delay="0"/>
                                          </p:stCondLst>
                                        </p:cTn>
                                        <p:tgtEl>
                                          <p:spTgt spid="28680"/>
                                        </p:tgtEl>
                                        <p:attrNameLst>
                                          <p:attrName>style.visibility</p:attrName>
                                        </p:attrNameLst>
                                      </p:cBhvr>
                                      <p:to>
                                        <p:strVal val="visible"/>
                                      </p:to>
                                    </p:set>
                                    <p:anim calcmode="lin" valueType="num">
                                      <p:cBhvr>
                                        <p:cTn id="33" dur="1000" fill="hold"/>
                                        <p:tgtEl>
                                          <p:spTgt spid="28680"/>
                                        </p:tgtEl>
                                        <p:attrNameLst>
                                          <p:attrName>ppt_w</p:attrName>
                                        </p:attrNameLst>
                                      </p:cBhvr>
                                      <p:tavLst>
                                        <p:tav tm="0">
                                          <p:val>
                                            <p:fltVal val="0"/>
                                          </p:val>
                                        </p:tav>
                                        <p:tav tm="100000">
                                          <p:val>
                                            <p:strVal val="#ppt_w"/>
                                          </p:val>
                                        </p:tav>
                                      </p:tavLst>
                                    </p:anim>
                                    <p:anim calcmode="lin" valueType="num">
                                      <p:cBhvr>
                                        <p:cTn id="34" dur="1000" fill="hold"/>
                                        <p:tgtEl>
                                          <p:spTgt spid="28680"/>
                                        </p:tgtEl>
                                        <p:attrNameLst>
                                          <p:attrName>ppt_h</p:attrName>
                                        </p:attrNameLst>
                                      </p:cBhvr>
                                      <p:tavLst>
                                        <p:tav tm="0">
                                          <p:val>
                                            <p:fltVal val="0"/>
                                          </p:val>
                                        </p:tav>
                                        <p:tav tm="100000">
                                          <p:val>
                                            <p:strVal val="#ppt_h"/>
                                          </p:val>
                                        </p:tav>
                                      </p:tavLst>
                                    </p:anim>
                                    <p:anim calcmode="lin" valueType="num">
                                      <p:cBhvr>
                                        <p:cTn id="35" dur="1000" fill="hold"/>
                                        <p:tgtEl>
                                          <p:spTgt spid="28680"/>
                                        </p:tgtEl>
                                        <p:attrNameLst>
                                          <p:attrName>ppt_x</p:attrName>
                                        </p:attrNameLst>
                                      </p:cBhvr>
                                      <p:tavLst>
                                        <p:tav tm="0" fmla="#ppt_x+(cos(-2*pi*(1-$))*-#ppt_x-sin(-2*pi*(1-$))*(1-#ppt_y))*(1-$)">
                                          <p:val>
                                            <p:fltVal val="0"/>
                                          </p:val>
                                        </p:tav>
                                        <p:tav tm="100000">
                                          <p:val>
                                            <p:fltVal val="1"/>
                                          </p:val>
                                        </p:tav>
                                      </p:tavLst>
                                    </p:anim>
                                    <p:anim calcmode="lin" valueType="num">
                                      <p:cBhvr>
                                        <p:cTn id="36" dur="1000" fill="hold"/>
                                        <p:tgtEl>
                                          <p:spTgt spid="2868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7" fill="hold">
                      <p:stCondLst>
                        <p:cond delay="indefinite"/>
                      </p:stCondLst>
                      <p:childTnLst>
                        <p:par>
                          <p:cTn id="38" fill="hold">
                            <p:stCondLst>
                              <p:cond delay="0"/>
                            </p:stCondLst>
                            <p:childTnLst>
                              <p:par>
                                <p:cTn id="39" presetID="15" presetClass="entr" presetSubtype="0" fill="hold" grpId="0" nodeType="clickEffect">
                                  <p:stCondLst>
                                    <p:cond delay="0"/>
                                  </p:stCondLst>
                                  <p:childTnLst>
                                    <p:set>
                                      <p:cBhvr>
                                        <p:cTn id="40" dur="1" fill="hold">
                                          <p:stCondLst>
                                            <p:cond delay="0"/>
                                          </p:stCondLst>
                                        </p:cTn>
                                        <p:tgtEl>
                                          <p:spTgt spid="28681"/>
                                        </p:tgtEl>
                                        <p:attrNameLst>
                                          <p:attrName>style.visibility</p:attrName>
                                        </p:attrNameLst>
                                      </p:cBhvr>
                                      <p:to>
                                        <p:strVal val="visible"/>
                                      </p:to>
                                    </p:set>
                                    <p:anim calcmode="lin" valueType="num">
                                      <p:cBhvr>
                                        <p:cTn id="41" dur="1000" fill="hold"/>
                                        <p:tgtEl>
                                          <p:spTgt spid="28681"/>
                                        </p:tgtEl>
                                        <p:attrNameLst>
                                          <p:attrName>ppt_w</p:attrName>
                                        </p:attrNameLst>
                                      </p:cBhvr>
                                      <p:tavLst>
                                        <p:tav tm="0">
                                          <p:val>
                                            <p:fltVal val="0"/>
                                          </p:val>
                                        </p:tav>
                                        <p:tav tm="100000">
                                          <p:val>
                                            <p:strVal val="#ppt_w"/>
                                          </p:val>
                                        </p:tav>
                                      </p:tavLst>
                                    </p:anim>
                                    <p:anim calcmode="lin" valueType="num">
                                      <p:cBhvr>
                                        <p:cTn id="42" dur="1000" fill="hold"/>
                                        <p:tgtEl>
                                          <p:spTgt spid="28681"/>
                                        </p:tgtEl>
                                        <p:attrNameLst>
                                          <p:attrName>ppt_h</p:attrName>
                                        </p:attrNameLst>
                                      </p:cBhvr>
                                      <p:tavLst>
                                        <p:tav tm="0">
                                          <p:val>
                                            <p:fltVal val="0"/>
                                          </p:val>
                                        </p:tav>
                                        <p:tav tm="100000">
                                          <p:val>
                                            <p:strVal val="#ppt_h"/>
                                          </p:val>
                                        </p:tav>
                                      </p:tavLst>
                                    </p:anim>
                                    <p:anim calcmode="lin" valueType="num">
                                      <p:cBhvr>
                                        <p:cTn id="43" dur="1000" fill="hold"/>
                                        <p:tgtEl>
                                          <p:spTgt spid="28681"/>
                                        </p:tgtEl>
                                        <p:attrNameLst>
                                          <p:attrName>ppt_x</p:attrName>
                                        </p:attrNameLst>
                                      </p:cBhvr>
                                      <p:tavLst>
                                        <p:tav tm="0" fmla="#ppt_x+(cos(-2*pi*(1-$))*-#ppt_x-sin(-2*pi*(1-$))*(1-#ppt_y))*(1-$)">
                                          <p:val>
                                            <p:fltVal val="0"/>
                                          </p:val>
                                        </p:tav>
                                        <p:tav tm="100000">
                                          <p:val>
                                            <p:fltVal val="1"/>
                                          </p:val>
                                        </p:tav>
                                      </p:tavLst>
                                    </p:anim>
                                    <p:anim calcmode="lin" valueType="num">
                                      <p:cBhvr>
                                        <p:cTn id="44" dur="1000" fill="hold"/>
                                        <p:tgtEl>
                                          <p:spTgt spid="28681"/>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autoUpdateAnimBg="0"/>
      <p:bldP spid="28677" grpId="0" autoUpdateAnimBg="0"/>
      <p:bldP spid="28678" grpId="0" autoUpdateAnimBg="0"/>
      <p:bldP spid="28679" grpId="0" autoUpdateAnimBg="0"/>
      <p:bldP spid="28680" grpId="0" autoUpdateAnimBg="0"/>
      <p:bldP spid="28681"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cs-CZ"/>
              <a:t>Příznaky závislosti</a:t>
            </a:r>
          </a:p>
        </p:txBody>
      </p:sp>
      <p:sp>
        <p:nvSpPr>
          <p:cNvPr id="19459" name="Text Box 3"/>
          <p:cNvSpPr txBox="1">
            <a:spLocks noChangeArrowheads="1"/>
          </p:cNvSpPr>
          <p:nvPr/>
        </p:nvSpPr>
        <p:spPr bwMode="auto">
          <a:xfrm>
            <a:off x="381000" y="1600200"/>
            <a:ext cx="8763000" cy="457200"/>
          </a:xfrm>
          <a:prstGeom prst="rect">
            <a:avLst/>
          </a:prstGeom>
          <a:noFill/>
          <a:ln w="9525">
            <a:noFill/>
            <a:miter lim="800000"/>
            <a:headEnd/>
            <a:tailEnd/>
          </a:ln>
          <a:effectLst/>
        </p:spPr>
        <p:txBody>
          <a:bodyPr>
            <a:spAutoFit/>
          </a:bodyPr>
          <a:lstStyle/>
          <a:p>
            <a:pPr>
              <a:buFont typeface="Wingdings" pitchFamily="2" charset="2"/>
              <a:buChar char="Ø"/>
            </a:pPr>
            <a:r>
              <a:rPr lang="cs-CZ"/>
              <a:t>neodtržitelnost od internetu, nezvladatelná potřeba používat internet</a:t>
            </a:r>
          </a:p>
        </p:txBody>
      </p:sp>
      <p:sp>
        <p:nvSpPr>
          <p:cNvPr id="19460" name="Text Box 4"/>
          <p:cNvSpPr txBox="1">
            <a:spLocks noChangeArrowheads="1"/>
          </p:cNvSpPr>
          <p:nvPr/>
        </p:nvSpPr>
        <p:spPr bwMode="auto">
          <a:xfrm>
            <a:off x="381000" y="5867400"/>
            <a:ext cx="8763000" cy="822325"/>
          </a:xfrm>
          <a:prstGeom prst="rect">
            <a:avLst/>
          </a:prstGeom>
          <a:noFill/>
          <a:ln w="9525">
            <a:noFill/>
            <a:miter lim="800000"/>
            <a:headEnd/>
            <a:tailEnd/>
          </a:ln>
          <a:effectLst/>
        </p:spPr>
        <p:txBody>
          <a:bodyPr>
            <a:spAutoFit/>
          </a:bodyPr>
          <a:lstStyle/>
          <a:p>
            <a:pPr>
              <a:buFont typeface="Wingdings" pitchFamily="2" charset="2"/>
              <a:buChar char="Ø"/>
            </a:pPr>
            <a:r>
              <a:rPr lang="cs-CZ"/>
              <a:t>fyzické a zdravotní potíže (bolest očí, problémy s páteří,                 obezita apod.)</a:t>
            </a:r>
          </a:p>
        </p:txBody>
      </p:sp>
      <p:sp>
        <p:nvSpPr>
          <p:cNvPr id="19461" name="Text Box 5"/>
          <p:cNvSpPr txBox="1">
            <a:spLocks noChangeArrowheads="1"/>
          </p:cNvSpPr>
          <p:nvPr/>
        </p:nvSpPr>
        <p:spPr bwMode="auto">
          <a:xfrm>
            <a:off x="381000" y="5486400"/>
            <a:ext cx="5943600" cy="457200"/>
          </a:xfrm>
          <a:prstGeom prst="rect">
            <a:avLst/>
          </a:prstGeom>
          <a:noFill/>
          <a:ln w="9525">
            <a:noFill/>
            <a:miter lim="800000"/>
            <a:headEnd/>
            <a:tailEnd/>
          </a:ln>
          <a:effectLst/>
        </p:spPr>
        <p:txBody>
          <a:bodyPr>
            <a:spAutoFit/>
          </a:bodyPr>
          <a:lstStyle/>
          <a:p>
            <a:pPr>
              <a:buFont typeface="Wingdings" pitchFamily="2" charset="2"/>
              <a:buChar char="Ø"/>
            </a:pPr>
            <a:r>
              <a:rPr lang="cs-CZ"/>
              <a:t>nedodržovaní pitného a stravovacího režimu</a:t>
            </a:r>
          </a:p>
        </p:txBody>
      </p:sp>
      <p:sp>
        <p:nvSpPr>
          <p:cNvPr id="19462" name="Text Box 6"/>
          <p:cNvSpPr txBox="1">
            <a:spLocks noChangeArrowheads="1"/>
          </p:cNvSpPr>
          <p:nvPr/>
        </p:nvSpPr>
        <p:spPr bwMode="auto">
          <a:xfrm>
            <a:off x="381000" y="2057400"/>
            <a:ext cx="8763000" cy="822325"/>
          </a:xfrm>
          <a:prstGeom prst="rect">
            <a:avLst/>
          </a:prstGeom>
          <a:noFill/>
          <a:ln w="9525">
            <a:noFill/>
            <a:miter lim="800000"/>
            <a:headEnd/>
            <a:tailEnd/>
          </a:ln>
          <a:effectLst/>
        </p:spPr>
        <p:txBody>
          <a:bodyPr>
            <a:spAutoFit/>
          </a:bodyPr>
          <a:lstStyle/>
          <a:p>
            <a:pPr>
              <a:buFont typeface="Wingdings" pitchFamily="2" charset="2"/>
              <a:buChar char="Ø"/>
            </a:pPr>
            <a:r>
              <a:rPr lang="cs-CZ"/>
              <a:t>ztráta kontroly nad užíváním internetu,                                                   marné pokusy omezit časté používání internetu</a:t>
            </a:r>
          </a:p>
        </p:txBody>
      </p:sp>
      <p:sp>
        <p:nvSpPr>
          <p:cNvPr id="19463" name="Text Box 7"/>
          <p:cNvSpPr txBox="1">
            <a:spLocks noChangeArrowheads="1"/>
          </p:cNvSpPr>
          <p:nvPr/>
        </p:nvSpPr>
        <p:spPr bwMode="auto">
          <a:xfrm>
            <a:off x="381000" y="2819400"/>
            <a:ext cx="8763000" cy="822325"/>
          </a:xfrm>
          <a:prstGeom prst="rect">
            <a:avLst/>
          </a:prstGeom>
          <a:noFill/>
          <a:ln w="9525">
            <a:noFill/>
            <a:miter lim="800000"/>
            <a:headEnd/>
            <a:tailEnd/>
          </a:ln>
          <a:effectLst/>
        </p:spPr>
        <p:txBody>
          <a:bodyPr>
            <a:spAutoFit/>
          </a:bodyPr>
          <a:lstStyle/>
          <a:p>
            <a:pPr>
              <a:buFont typeface="Wingdings" pitchFamily="2" charset="2"/>
              <a:buChar char="Ø"/>
            </a:pPr>
            <a:r>
              <a:rPr lang="cs-CZ"/>
              <a:t>abstinenční příznaky</a:t>
            </a:r>
            <a:r>
              <a:rPr lang="cs-CZ" i="1"/>
              <a:t> </a:t>
            </a:r>
            <a:r>
              <a:rPr lang="cs-CZ"/>
              <a:t>(nervozita, agresivita, podrážděnost, …)                   při absenci internetu, náhlé změny nálad</a:t>
            </a:r>
          </a:p>
        </p:txBody>
      </p:sp>
      <p:sp>
        <p:nvSpPr>
          <p:cNvPr id="19465" name="Text Box 9"/>
          <p:cNvSpPr txBox="1">
            <a:spLocks noChangeArrowheads="1"/>
          </p:cNvSpPr>
          <p:nvPr/>
        </p:nvSpPr>
        <p:spPr bwMode="auto">
          <a:xfrm>
            <a:off x="381000" y="3657600"/>
            <a:ext cx="6049963"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zanedbávání školních (pracovních) povinností</a:t>
            </a:r>
          </a:p>
        </p:txBody>
      </p:sp>
      <p:sp>
        <p:nvSpPr>
          <p:cNvPr id="19466" name="Text Box 10"/>
          <p:cNvSpPr txBox="1">
            <a:spLocks noChangeArrowheads="1"/>
          </p:cNvSpPr>
          <p:nvPr/>
        </p:nvSpPr>
        <p:spPr bwMode="auto">
          <a:xfrm>
            <a:off x="381000" y="4114800"/>
            <a:ext cx="5626100"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ignorace okolí a uzavírání se do sebe sama</a:t>
            </a:r>
          </a:p>
        </p:txBody>
      </p:sp>
      <p:sp>
        <p:nvSpPr>
          <p:cNvPr id="19467" name="Text Box 11"/>
          <p:cNvSpPr txBox="1">
            <a:spLocks noChangeArrowheads="1"/>
          </p:cNvSpPr>
          <p:nvPr/>
        </p:nvSpPr>
        <p:spPr bwMode="auto">
          <a:xfrm>
            <a:off x="381000" y="4648200"/>
            <a:ext cx="8763000" cy="822325"/>
          </a:xfrm>
          <a:prstGeom prst="rect">
            <a:avLst/>
          </a:prstGeom>
          <a:noFill/>
          <a:ln w="9525">
            <a:noFill/>
            <a:miter lim="800000"/>
            <a:headEnd/>
            <a:tailEnd/>
          </a:ln>
          <a:effectLst/>
        </p:spPr>
        <p:txBody>
          <a:bodyPr>
            <a:spAutoFit/>
          </a:bodyPr>
          <a:lstStyle/>
          <a:p>
            <a:pPr>
              <a:buFont typeface="Wingdings" pitchFamily="2" charset="2"/>
              <a:buChar char="Ø"/>
            </a:pPr>
            <a:r>
              <a:rPr lang="cs-CZ"/>
              <a:t>rezignování na původní koníčky, </a:t>
            </a:r>
            <a:r>
              <a:rPr lang="cs-CZ">
                <a:cs typeface="Times New Roman" pitchFamily="18" charset="0"/>
              </a:rPr>
              <a:t>jiné zájmy než PC, sociální sítě, nejsou</a:t>
            </a:r>
            <a:endParaRPr lang="cs-CZ"/>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19459"/>
                                        </p:tgtEl>
                                        <p:attrNameLst>
                                          <p:attrName>style.visibility</p:attrName>
                                        </p:attrNameLst>
                                      </p:cBhvr>
                                      <p:to>
                                        <p:strVal val="visible"/>
                                      </p:to>
                                    </p:set>
                                    <p:anim calcmode="lin" valueType="num">
                                      <p:cBhvr>
                                        <p:cTn id="7" dur="500" fill="hold"/>
                                        <p:tgtEl>
                                          <p:spTgt spid="19459"/>
                                        </p:tgtEl>
                                        <p:attrNameLst>
                                          <p:attrName>ppt_w</p:attrName>
                                        </p:attrNameLst>
                                      </p:cBhvr>
                                      <p:tavLst>
                                        <p:tav tm="0">
                                          <p:val>
                                            <p:strVal val="2/3*#ppt_w"/>
                                          </p:val>
                                        </p:tav>
                                        <p:tav tm="100000">
                                          <p:val>
                                            <p:strVal val="#ppt_w"/>
                                          </p:val>
                                        </p:tav>
                                      </p:tavLst>
                                    </p:anim>
                                    <p:anim calcmode="lin" valueType="num">
                                      <p:cBhvr>
                                        <p:cTn id="8" dur="500" fill="hold"/>
                                        <p:tgtEl>
                                          <p:spTgt spid="19459"/>
                                        </p:tgtEl>
                                        <p:attrNameLst>
                                          <p:attrName>ppt_h</p:attrName>
                                        </p:attrNameLst>
                                      </p:cBhvr>
                                      <p:tavLst>
                                        <p:tav tm="0">
                                          <p:val>
                                            <p:strVal val="2/3*#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19462"/>
                                        </p:tgtEl>
                                        <p:attrNameLst>
                                          <p:attrName>style.visibility</p:attrName>
                                        </p:attrNameLst>
                                      </p:cBhvr>
                                      <p:to>
                                        <p:strVal val="visible"/>
                                      </p:to>
                                    </p:set>
                                    <p:anim calcmode="lin" valueType="num">
                                      <p:cBhvr>
                                        <p:cTn id="13" dur="500" fill="hold"/>
                                        <p:tgtEl>
                                          <p:spTgt spid="19462"/>
                                        </p:tgtEl>
                                        <p:attrNameLst>
                                          <p:attrName>ppt_w</p:attrName>
                                        </p:attrNameLst>
                                      </p:cBhvr>
                                      <p:tavLst>
                                        <p:tav tm="0">
                                          <p:val>
                                            <p:strVal val="2/3*#ppt_w"/>
                                          </p:val>
                                        </p:tav>
                                        <p:tav tm="100000">
                                          <p:val>
                                            <p:strVal val="#ppt_w"/>
                                          </p:val>
                                        </p:tav>
                                      </p:tavLst>
                                    </p:anim>
                                    <p:anim calcmode="lin" valueType="num">
                                      <p:cBhvr>
                                        <p:cTn id="14" dur="500" fill="hold"/>
                                        <p:tgtEl>
                                          <p:spTgt spid="19462"/>
                                        </p:tgtEl>
                                        <p:attrNameLst>
                                          <p:attrName>ppt_h</p:attrName>
                                        </p:attrNameLst>
                                      </p:cBhvr>
                                      <p:tavLst>
                                        <p:tav tm="0">
                                          <p:val>
                                            <p:strVal val="2/3*#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19463"/>
                                        </p:tgtEl>
                                        <p:attrNameLst>
                                          <p:attrName>style.visibility</p:attrName>
                                        </p:attrNameLst>
                                      </p:cBhvr>
                                      <p:to>
                                        <p:strVal val="visible"/>
                                      </p:to>
                                    </p:set>
                                    <p:anim calcmode="lin" valueType="num">
                                      <p:cBhvr>
                                        <p:cTn id="19" dur="500" fill="hold"/>
                                        <p:tgtEl>
                                          <p:spTgt spid="19463"/>
                                        </p:tgtEl>
                                        <p:attrNameLst>
                                          <p:attrName>ppt_w</p:attrName>
                                        </p:attrNameLst>
                                      </p:cBhvr>
                                      <p:tavLst>
                                        <p:tav tm="0">
                                          <p:val>
                                            <p:strVal val="2/3*#ppt_w"/>
                                          </p:val>
                                        </p:tav>
                                        <p:tav tm="100000">
                                          <p:val>
                                            <p:strVal val="#ppt_w"/>
                                          </p:val>
                                        </p:tav>
                                      </p:tavLst>
                                    </p:anim>
                                    <p:anim calcmode="lin" valueType="num">
                                      <p:cBhvr>
                                        <p:cTn id="20" dur="500" fill="hold"/>
                                        <p:tgtEl>
                                          <p:spTgt spid="19463"/>
                                        </p:tgtEl>
                                        <p:attrNameLst>
                                          <p:attrName>ppt_h</p:attrName>
                                        </p:attrNameLst>
                                      </p:cBhvr>
                                      <p:tavLst>
                                        <p:tav tm="0">
                                          <p:val>
                                            <p:strVal val="2/3*#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19465"/>
                                        </p:tgtEl>
                                        <p:attrNameLst>
                                          <p:attrName>style.visibility</p:attrName>
                                        </p:attrNameLst>
                                      </p:cBhvr>
                                      <p:to>
                                        <p:strVal val="visible"/>
                                      </p:to>
                                    </p:set>
                                    <p:anim calcmode="lin" valueType="num">
                                      <p:cBhvr>
                                        <p:cTn id="25" dur="500" fill="hold"/>
                                        <p:tgtEl>
                                          <p:spTgt spid="19465"/>
                                        </p:tgtEl>
                                        <p:attrNameLst>
                                          <p:attrName>ppt_w</p:attrName>
                                        </p:attrNameLst>
                                      </p:cBhvr>
                                      <p:tavLst>
                                        <p:tav tm="0">
                                          <p:val>
                                            <p:strVal val="2/3*#ppt_w"/>
                                          </p:val>
                                        </p:tav>
                                        <p:tav tm="100000">
                                          <p:val>
                                            <p:strVal val="#ppt_w"/>
                                          </p:val>
                                        </p:tav>
                                      </p:tavLst>
                                    </p:anim>
                                    <p:anim calcmode="lin" valueType="num">
                                      <p:cBhvr>
                                        <p:cTn id="26" dur="500" fill="hold"/>
                                        <p:tgtEl>
                                          <p:spTgt spid="19465"/>
                                        </p:tgtEl>
                                        <p:attrNameLst>
                                          <p:attrName>ppt_h</p:attrName>
                                        </p:attrNameLst>
                                      </p:cBhvr>
                                      <p:tavLst>
                                        <p:tav tm="0">
                                          <p:val>
                                            <p:strVal val="2/3*#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23" presetClass="entr" presetSubtype="272" fill="hold" grpId="0" nodeType="clickEffect">
                                  <p:stCondLst>
                                    <p:cond delay="0"/>
                                  </p:stCondLst>
                                  <p:childTnLst>
                                    <p:set>
                                      <p:cBhvr>
                                        <p:cTn id="30" dur="1" fill="hold">
                                          <p:stCondLst>
                                            <p:cond delay="0"/>
                                          </p:stCondLst>
                                        </p:cTn>
                                        <p:tgtEl>
                                          <p:spTgt spid="19466"/>
                                        </p:tgtEl>
                                        <p:attrNameLst>
                                          <p:attrName>style.visibility</p:attrName>
                                        </p:attrNameLst>
                                      </p:cBhvr>
                                      <p:to>
                                        <p:strVal val="visible"/>
                                      </p:to>
                                    </p:set>
                                    <p:anim calcmode="lin" valueType="num">
                                      <p:cBhvr>
                                        <p:cTn id="31" dur="500" fill="hold"/>
                                        <p:tgtEl>
                                          <p:spTgt spid="19466"/>
                                        </p:tgtEl>
                                        <p:attrNameLst>
                                          <p:attrName>ppt_w</p:attrName>
                                        </p:attrNameLst>
                                      </p:cBhvr>
                                      <p:tavLst>
                                        <p:tav tm="0">
                                          <p:val>
                                            <p:strVal val="2/3*#ppt_w"/>
                                          </p:val>
                                        </p:tav>
                                        <p:tav tm="100000">
                                          <p:val>
                                            <p:strVal val="#ppt_w"/>
                                          </p:val>
                                        </p:tav>
                                      </p:tavLst>
                                    </p:anim>
                                    <p:anim calcmode="lin" valueType="num">
                                      <p:cBhvr>
                                        <p:cTn id="32" dur="500" fill="hold"/>
                                        <p:tgtEl>
                                          <p:spTgt spid="19466"/>
                                        </p:tgtEl>
                                        <p:attrNameLst>
                                          <p:attrName>ppt_h</p:attrName>
                                        </p:attrNameLst>
                                      </p:cBhvr>
                                      <p:tavLst>
                                        <p:tav tm="0">
                                          <p:val>
                                            <p:strVal val="2/3*#ppt_h"/>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23" presetClass="entr" presetSubtype="272" fill="hold" grpId="0" nodeType="clickEffect">
                                  <p:stCondLst>
                                    <p:cond delay="0"/>
                                  </p:stCondLst>
                                  <p:childTnLst>
                                    <p:set>
                                      <p:cBhvr>
                                        <p:cTn id="36" dur="1" fill="hold">
                                          <p:stCondLst>
                                            <p:cond delay="0"/>
                                          </p:stCondLst>
                                        </p:cTn>
                                        <p:tgtEl>
                                          <p:spTgt spid="19467"/>
                                        </p:tgtEl>
                                        <p:attrNameLst>
                                          <p:attrName>style.visibility</p:attrName>
                                        </p:attrNameLst>
                                      </p:cBhvr>
                                      <p:to>
                                        <p:strVal val="visible"/>
                                      </p:to>
                                    </p:set>
                                    <p:anim calcmode="lin" valueType="num">
                                      <p:cBhvr>
                                        <p:cTn id="37" dur="500" fill="hold"/>
                                        <p:tgtEl>
                                          <p:spTgt spid="19467"/>
                                        </p:tgtEl>
                                        <p:attrNameLst>
                                          <p:attrName>ppt_w</p:attrName>
                                        </p:attrNameLst>
                                      </p:cBhvr>
                                      <p:tavLst>
                                        <p:tav tm="0">
                                          <p:val>
                                            <p:strVal val="2/3*#ppt_w"/>
                                          </p:val>
                                        </p:tav>
                                        <p:tav tm="100000">
                                          <p:val>
                                            <p:strVal val="#ppt_w"/>
                                          </p:val>
                                        </p:tav>
                                      </p:tavLst>
                                    </p:anim>
                                    <p:anim calcmode="lin" valueType="num">
                                      <p:cBhvr>
                                        <p:cTn id="38" dur="500" fill="hold"/>
                                        <p:tgtEl>
                                          <p:spTgt spid="19467"/>
                                        </p:tgtEl>
                                        <p:attrNameLst>
                                          <p:attrName>ppt_h</p:attrName>
                                        </p:attrNameLst>
                                      </p:cBhvr>
                                      <p:tavLst>
                                        <p:tav tm="0">
                                          <p:val>
                                            <p:strVal val="2/3*#ppt_h"/>
                                          </p:val>
                                        </p:tav>
                                        <p:tav tm="100000">
                                          <p:val>
                                            <p:strVal val="#ppt_h"/>
                                          </p:val>
                                        </p:tav>
                                      </p:tavLst>
                                    </p:anim>
                                  </p:childTnLst>
                                </p:cTn>
                              </p:par>
                            </p:childTnLst>
                          </p:cTn>
                        </p:par>
                      </p:childTnLst>
                    </p:cTn>
                  </p:par>
                  <p:par>
                    <p:cTn id="39" fill="hold">
                      <p:stCondLst>
                        <p:cond delay="indefinite"/>
                      </p:stCondLst>
                      <p:childTnLst>
                        <p:par>
                          <p:cTn id="40" fill="hold">
                            <p:stCondLst>
                              <p:cond delay="0"/>
                            </p:stCondLst>
                            <p:childTnLst>
                              <p:par>
                                <p:cTn id="41" presetID="23" presetClass="entr" presetSubtype="272" fill="hold" grpId="0" nodeType="clickEffect">
                                  <p:stCondLst>
                                    <p:cond delay="0"/>
                                  </p:stCondLst>
                                  <p:childTnLst>
                                    <p:set>
                                      <p:cBhvr>
                                        <p:cTn id="42" dur="1" fill="hold">
                                          <p:stCondLst>
                                            <p:cond delay="0"/>
                                          </p:stCondLst>
                                        </p:cTn>
                                        <p:tgtEl>
                                          <p:spTgt spid="19461"/>
                                        </p:tgtEl>
                                        <p:attrNameLst>
                                          <p:attrName>style.visibility</p:attrName>
                                        </p:attrNameLst>
                                      </p:cBhvr>
                                      <p:to>
                                        <p:strVal val="visible"/>
                                      </p:to>
                                    </p:set>
                                    <p:anim calcmode="lin" valueType="num">
                                      <p:cBhvr>
                                        <p:cTn id="43" dur="500" fill="hold"/>
                                        <p:tgtEl>
                                          <p:spTgt spid="19461"/>
                                        </p:tgtEl>
                                        <p:attrNameLst>
                                          <p:attrName>ppt_w</p:attrName>
                                        </p:attrNameLst>
                                      </p:cBhvr>
                                      <p:tavLst>
                                        <p:tav tm="0">
                                          <p:val>
                                            <p:strVal val="2/3*#ppt_w"/>
                                          </p:val>
                                        </p:tav>
                                        <p:tav tm="100000">
                                          <p:val>
                                            <p:strVal val="#ppt_w"/>
                                          </p:val>
                                        </p:tav>
                                      </p:tavLst>
                                    </p:anim>
                                    <p:anim calcmode="lin" valueType="num">
                                      <p:cBhvr>
                                        <p:cTn id="44" dur="500" fill="hold"/>
                                        <p:tgtEl>
                                          <p:spTgt spid="19461"/>
                                        </p:tgtEl>
                                        <p:attrNameLst>
                                          <p:attrName>ppt_h</p:attrName>
                                        </p:attrNameLst>
                                      </p:cBhvr>
                                      <p:tavLst>
                                        <p:tav tm="0">
                                          <p:val>
                                            <p:strVal val="2/3*#ppt_h"/>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23" presetClass="entr" presetSubtype="272" fill="hold" grpId="0" nodeType="clickEffect">
                                  <p:stCondLst>
                                    <p:cond delay="0"/>
                                  </p:stCondLst>
                                  <p:childTnLst>
                                    <p:set>
                                      <p:cBhvr>
                                        <p:cTn id="48" dur="1" fill="hold">
                                          <p:stCondLst>
                                            <p:cond delay="0"/>
                                          </p:stCondLst>
                                        </p:cTn>
                                        <p:tgtEl>
                                          <p:spTgt spid="19460"/>
                                        </p:tgtEl>
                                        <p:attrNameLst>
                                          <p:attrName>style.visibility</p:attrName>
                                        </p:attrNameLst>
                                      </p:cBhvr>
                                      <p:to>
                                        <p:strVal val="visible"/>
                                      </p:to>
                                    </p:set>
                                    <p:anim calcmode="lin" valueType="num">
                                      <p:cBhvr>
                                        <p:cTn id="49" dur="500" fill="hold"/>
                                        <p:tgtEl>
                                          <p:spTgt spid="19460"/>
                                        </p:tgtEl>
                                        <p:attrNameLst>
                                          <p:attrName>ppt_w</p:attrName>
                                        </p:attrNameLst>
                                      </p:cBhvr>
                                      <p:tavLst>
                                        <p:tav tm="0">
                                          <p:val>
                                            <p:strVal val="2/3*#ppt_w"/>
                                          </p:val>
                                        </p:tav>
                                        <p:tav tm="100000">
                                          <p:val>
                                            <p:strVal val="#ppt_w"/>
                                          </p:val>
                                        </p:tav>
                                      </p:tavLst>
                                    </p:anim>
                                    <p:anim calcmode="lin" valueType="num">
                                      <p:cBhvr>
                                        <p:cTn id="50" dur="500" fill="hold"/>
                                        <p:tgtEl>
                                          <p:spTgt spid="19460"/>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autoUpdateAnimBg="0"/>
      <p:bldP spid="19460" grpId="0" autoUpdateAnimBg="0"/>
      <p:bldP spid="19461" grpId="0" autoUpdateAnimBg="0"/>
      <p:bldP spid="19462" grpId="0" autoUpdateAnimBg="0"/>
      <p:bldP spid="19463" grpId="0" autoUpdateAnimBg="0"/>
      <p:bldP spid="19465" grpId="0" autoUpdateAnimBg="0"/>
      <p:bldP spid="19466" grpId="0" autoUpdateAnimBg="0"/>
      <p:bldP spid="19467"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cs-CZ"/>
              <a:t>Následky závislosti na internetu</a:t>
            </a:r>
          </a:p>
        </p:txBody>
      </p:sp>
      <p:sp>
        <p:nvSpPr>
          <p:cNvPr id="20483" name="Text Box 3"/>
          <p:cNvSpPr txBox="1">
            <a:spLocks noChangeArrowheads="1"/>
          </p:cNvSpPr>
          <p:nvPr/>
        </p:nvSpPr>
        <p:spPr bwMode="auto">
          <a:xfrm>
            <a:off x="457200" y="1600200"/>
            <a:ext cx="4186238"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postupná ztráta přátel z reality</a:t>
            </a:r>
          </a:p>
        </p:txBody>
      </p:sp>
      <p:sp>
        <p:nvSpPr>
          <p:cNvPr id="20484" name="Text Box 4"/>
          <p:cNvSpPr txBox="1">
            <a:spLocks noChangeArrowheads="1"/>
          </p:cNvSpPr>
          <p:nvPr/>
        </p:nvSpPr>
        <p:spPr bwMode="auto">
          <a:xfrm>
            <a:off x="457200" y="2209800"/>
            <a:ext cx="2235200"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ztráta koníčků</a:t>
            </a:r>
          </a:p>
        </p:txBody>
      </p:sp>
      <p:sp>
        <p:nvSpPr>
          <p:cNvPr id="20485" name="Text Box 5"/>
          <p:cNvSpPr txBox="1">
            <a:spLocks noChangeArrowheads="1"/>
          </p:cNvSpPr>
          <p:nvPr/>
        </p:nvSpPr>
        <p:spPr bwMode="auto">
          <a:xfrm>
            <a:off x="457200" y="2743200"/>
            <a:ext cx="6859588"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zvýšené zdravotní potíže (především páteře a zraku)</a:t>
            </a:r>
          </a:p>
        </p:txBody>
      </p:sp>
      <p:sp>
        <p:nvSpPr>
          <p:cNvPr id="20486" name="Text Box 6"/>
          <p:cNvSpPr txBox="1">
            <a:spLocks noChangeArrowheads="1"/>
          </p:cNvSpPr>
          <p:nvPr/>
        </p:nvSpPr>
        <p:spPr bwMode="auto">
          <a:xfrm>
            <a:off x="533400" y="3429000"/>
            <a:ext cx="5029200" cy="822325"/>
          </a:xfrm>
          <a:prstGeom prst="rect">
            <a:avLst/>
          </a:prstGeom>
          <a:noFill/>
          <a:ln w="9525">
            <a:noFill/>
            <a:miter lim="800000"/>
            <a:headEnd/>
            <a:tailEnd/>
          </a:ln>
          <a:effectLst/>
        </p:spPr>
        <p:txBody>
          <a:bodyPr>
            <a:spAutoFit/>
          </a:bodyPr>
          <a:lstStyle/>
          <a:p>
            <a:pPr>
              <a:buFont typeface="Wingdings" pitchFamily="2" charset="2"/>
              <a:buChar char="Ø"/>
            </a:pPr>
            <a:r>
              <a:rPr lang="cs-CZ"/>
              <a:t> ztráta sociálních schopností (navazování vztahů, přátelství,...)</a:t>
            </a:r>
          </a:p>
        </p:txBody>
      </p:sp>
      <p:sp>
        <p:nvSpPr>
          <p:cNvPr id="20487" name="Text Box 7"/>
          <p:cNvSpPr txBox="1">
            <a:spLocks noChangeArrowheads="1"/>
          </p:cNvSpPr>
          <p:nvPr/>
        </p:nvSpPr>
        <p:spPr bwMode="auto">
          <a:xfrm>
            <a:off x="533400" y="4419600"/>
            <a:ext cx="5029200" cy="1552575"/>
          </a:xfrm>
          <a:prstGeom prst="rect">
            <a:avLst/>
          </a:prstGeom>
          <a:noFill/>
          <a:ln w="9525">
            <a:noFill/>
            <a:miter lim="800000"/>
            <a:headEnd/>
            <a:tailEnd/>
          </a:ln>
          <a:effectLst/>
        </p:spPr>
        <p:txBody>
          <a:bodyPr>
            <a:spAutoFit/>
          </a:bodyPr>
          <a:lstStyle/>
          <a:p>
            <a:pPr>
              <a:buFont typeface="Wingdings" pitchFamily="2" charset="2"/>
              <a:buChar char="Ø"/>
            </a:pPr>
            <a:r>
              <a:rPr lang="cs-CZ"/>
              <a:t> </a:t>
            </a:r>
            <a:r>
              <a:rPr lang="cs-CZ">
                <a:cs typeface="Times New Roman" pitchFamily="18" charset="0"/>
              </a:rPr>
              <a:t>částečná ztráta komunikačních schopností a schopnosti rychlého vybavování slov, uživatel tak nemluví plynule, během řeči hledá slova</a:t>
            </a:r>
            <a:r>
              <a:rPr lang="cs-CZ"/>
              <a:t> </a:t>
            </a:r>
          </a:p>
        </p:txBody>
      </p:sp>
      <p:grpSp>
        <p:nvGrpSpPr>
          <p:cNvPr id="20490" name="Group 10"/>
          <p:cNvGrpSpPr>
            <a:grpSpLocks/>
          </p:cNvGrpSpPr>
          <p:nvPr/>
        </p:nvGrpSpPr>
        <p:grpSpPr bwMode="auto">
          <a:xfrm>
            <a:off x="5867400" y="3200400"/>
            <a:ext cx="2682875" cy="3181350"/>
            <a:chOff x="3360" y="2112"/>
            <a:chExt cx="1690" cy="2004"/>
          </a:xfrm>
        </p:grpSpPr>
        <p:pic>
          <p:nvPicPr>
            <p:cNvPr id="20491" name="Picture 11" descr="File:Sleep On Computer.JPG">
              <a:hlinkClick r:id="rId2"/>
            </p:cNvPr>
            <p:cNvPicPr>
              <a:picLocks noChangeAspect="1" noChangeArrowheads="1"/>
            </p:cNvPicPr>
            <p:nvPr/>
          </p:nvPicPr>
          <p:blipFill>
            <a:blip r:embed="rId3" r:link="rId4" cstate="print"/>
            <a:srcRect/>
            <a:stretch>
              <a:fillRect/>
            </a:stretch>
          </p:blipFill>
          <p:spPr bwMode="auto">
            <a:xfrm>
              <a:off x="3360" y="2112"/>
              <a:ext cx="1230" cy="2004"/>
            </a:xfrm>
            <a:prstGeom prst="rect">
              <a:avLst/>
            </a:prstGeom>
            <a:noFill/>
          </p:spPr>
        </p:pic>
        <p:sp>
          <p:nvSpPr>
            <p:cNvPr id="20492" name="Text Box 12"/>
            <p:cNvSpPr txBox="1">
              <a:spLocks noChangeArrowheads="1"/>
            </p:cNvSpPr>
            <p:nvPr/>
          </p:nvSpPr>
          <p:spPr bwMode="auto">
            <a:xfrm>
              <a:off x="4598" y="3863"/>
              <a:ext cx="452" cy="173"/>
            </a:xfrm>
            <a:prstGeom prst="rect">
              <a:avLst/>
            </a:prstGeom>
            <a:noFill/>
            <a:ln w="9525">
              <a:noFill/>
              <a:miter lim="800000"/>
              <a:headEnd/>
              <a:tailEnd/>
            </a:ln>
            <a:effectLst/>
          </p:spPr>
          <p:txBody>
            <a:bodyPr wrap="none">
              <a:spAutoFit/>
            </a:bodyPr>
            <a:lstStyle/>
            <a:p>
              <a:r>
                <a:rPr lang="cs-CZ" sz="1200"/>
                <a:t>Obr. č. 3</a:t>
              </a:r>
            </a:p>
          </p:txBody>
        </p:sp>
      </p:gr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ntr" presetSubtype="10" fill="hold" nodeType="clickEffect">
                                  <p:stCondLst>
                                    <p:cond delay="0"/>
                                  </p:stCondLst>
                                  <p:childTnLst>
                                    <p:set>
                                      <p:cBhvr>
                                        <p:cTn id="6" dur="1" fill="hold">
                                          <p:stCondLst>
                                            <p:cond delay="0"/>
                                          </p:stCondLst>
                                        </p:cTn>
                                        <p:tgtEl>
                                          <p:spTgt spid="20490"/>
                                        </p:tgtEl>
                                        <p:attrNameLst>
                                          <p:attrName>style.visibility</p:attrName>
                                        </p:attrNameLst>
                                      </p:cBhvr>
                                      <p:to>
                                        <p:strVal val="visible"/>
                                      </p:to>
                                    </p:set>
                                    <p:anim calcmode="lin" valueType="num">
                                      <p:cBhvr>
                                        <p:cTn id="7" dur="5000" fill="hold"/>
                                        <p:tgtEl>
                                          <p:spTgt spid="20490"/>
                                        </p:tgtEl>
                                        <p:attrNameLst>
                                          <p:attrName>ppt_w</p:attrName>
                                        </p:attrNameLst>
                                      </p:cBhvr>
                                      <p:tavLst>
                                        <p:tav tm="0" fmla="#ppt_w*sin(2.5*pi*$)">
                                          <p:val>
                                            <p:fltVal val="0"/>
                                          </p:val>
                                        </p:tav>
                                        <p:tav tm="100000">
                                          <p:val>
                                            <p:fltVal val="1"/>
                                          </p:val>
                                        </p:tav>
                                      </p:tavLst>
                                    </p:anim>
                                    <p:anim calcmode="lin" valueType="num">
                                      <p:cBhvr>
                                        <p:cTn id="8" dur="5000" fill="hold"/>
                                        <p:tgtEl>
                                          <p:spTgt spid="20490"/>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5" presetClass="entr" presetSubtype="0" fill="hold" grpId="0" nodeType="clickEffect">
                                  <p:stCondLst>
                                    <p:cond delay="0"/>
                                  </p:stCondLst>
                                  <p:childTnLst>
                                    <p:set>
                                      <p:cBhvr>
                                        <p:cTn id="12" dur="1" fill="hold">
                                          <p:stCondLst>
                                            <p:cond delay="0"/>
                                          </p:stCondLst>
                                        </p:cTn>
                                        <p:tgtEl>
                                          <p:spTgt spid="20483"/>
                                        </p:tgtEl>
                                        <p:attrNameLst>
                                          <p:attrName>style.visibility</p:attrName>
                                        </p:attrNameLst>
                                      </p:cBhvr>
                                      <p:to>
                                        <p:strVal val="visible"/>
                                      </p:to>
                                    </p:set>
                                    <p:anim calcmode="lin" valueType="num">
                                      <p:cBhvr>
                                        <p:cTn id="13" dur="1000" fill="hold"/>
                                        <p:tgtEl>
                                          <p:spTgt spid="20483"/>
                                        </p:tgtEl>
                                        <p:attrNameLst>
                                          <p:attrName>ppt_w</p:attrName>
                                        </p:attrNameLst>
                                      </p:cBhvr>
                                      <p:tavLst>
                                        <p:tav tm="0">
                                          <p:val>
                                            <p:fltVal val="0"/>
                                          </p:val>
                                        </p:tav>
                                        <p:tav tm="100000">
                                          <p:val>
                                            <p:strVal val="#ppt_w"/>
                                          </p:val>
                                        </p:tav>
                                      </p:tavLst>
                                    </p:anim>
                                    <p:anim calcmode="lin" valueType="num">
                                      <p:cBhvr>
                                        <p:cTn id="14" dur="1000" fill="hold"/>
                                        <p:tgtEl>
                                          <p:spTgt spid="20483"/>
                                        </p:tgtEl>
                                        <p:attrNameLst>
                                          <p:attrName>ppt_h</p:attrName>
                                        </p:attrNameLst>
                                      </p:cBhvr>
                                      <p:tavLst>
                                        <p:tav tm="0">
                                          <p:val>
                                            <p:fltVal val="0"/>
                                          </p:val>
                                        </p:tav>
                                        <p:tav tm="100000">
                                          <p:val>
                                            <p:strVal val="#ppt_h"/>
                                          </p:val>
                                        </p:tav>
                                      </p:tavLst>
                                    </p:anim>
                                    <p:anim calcmode="lin" valueType="num">
                                      <p:cBhvr>
                                        <p:cTn id="15" dur="1000" fill="hold"/>
                                        <p:tgtEl>
                                          <p:spTgt spid="20483"/>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2048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7" fill="hold">
                      <p:stCondLst>
                        <p:cond delay="indefinite"/>
                      </p:stCondLst>
                      <p:childTnLst>
                        <p:par>
                          <p:cTn id="18" fill="hold">
                            <p:stCondLst>
                              <p:cond delay="0"/>
                            </p:stCondLst>
                            <p:childTnLst>
                              <p:par>
                                <p:cTn id="19" presetID="15" presetClass="entr" presetSubtype="0" fill="hold" grpId="0" nodeType="clickEffect">
                                  <p:stCondLst>
                                    <p:cond delay="0"/>
                                  </p:stCondLst>
                                  <p:childTnLst>
                                    <p:set>
                                      <p:cBhvr>
                                        <p:cTn id="20" dur="1" fill="hold">
                                          <p:stCondLst>
                                            <p:cond delay="0"/>
                                          </p:stCondLst>
                                        </p:cTn>
                                        <p:tgtEl>
                                          <p:spTgt spid="20484"/>
                                        </p:tgtEl>
                                        <p:attrNameLst>
                                          <p:attrName>style.visibility</p:attrName>
                                        </p:attrNameLst>
                                      </p:cBhvr>
                                      <p:to>
                                        <p:strVal val="visible"/>
                                      </p:to>
                                    </p:set>
                                    <p:anim calcmode="lin" valueType="num">
                                      <p:cBhvr>
                                        <p:cTn id="21" dur="1000" fill="hold"/>
                                        <p:tgtEl>
                                          <p:spTgt spid="20484"/>
                                        </p:tgtEl>
                                        <p:attrNameLst>
                                          <p:attrName>ppt_w</p:attrName>
                                        </p:attrNameLst>
                                      </p:cBhvr>
                                      <p:tavLst>
                                        <p:tav tm="0">
                                          <p:val>
                                            <p:fltVal val="0"/>
                                          </p:val>
                                        </p:tav>
                                        <p:tav tm="100000">
                                          <p:val>
                                            <p:strVal val="#ppt_w"/>
                                          </p:val>
                                        </p:tav>
                                      </p:tavLst>
                                    </p:anim>
                                    <p:anim calcmode="lin" valueType="num">
                                      <p:cBhvr>
                                        <p:cTn id="22" dur="1000" fill="hold"/>
                                        <p:tgtEl>
                                          <p:spTgt spid="20484"/>
                                        </p:tgtEl>
                                        <p:attrNameLst>
                                          <p:attrName>ppt_h</p:attrName>
                                        </p:attrNameLst>
                                      </p:cBhvr>
                                      <p:tavLst>
                                        <p:tav tm="0">
                                          <p:val>
                                            <p:fltVal val="0"/>
                                          </p:val>
                                        </p:tav>
                                        <p:tav tm="100000">
                                          <p:val>
                                            <p:strVal val="#ppt_h"/>
                                          </p:val>
                                        </p:tav>
                                      </p:tavLst>
                                    </p:anim>
                                    <p:anim calcmode="lin" valueType="num">
                                      <p:cBhvr>
                                        <p:cTn id="23" dur="1000" fill="hold"/>
                                        <p:tgtEl>
                                          <p:spTgt spid="20484"/>
                                        </p:tgtEl>
                                        <p:attrNameLst>
                                          <p:attrName>ppt_x</p:attrName>
                                        </p:attrNameLst>
                                      </p:cBhvr>
                                      <p:tavLst>
                                        <p:tav tm="0" fmla="#ppt_x+(cos(-2*pi*(1-$))*-#ppt_x-sin(-2*pi*(1-$))*(1-#ppt_y))*(1-$)">
                                          <p:val>
                                            <p:fltVal val="0"/>
                                          </p:val>
                                        </p:tav>
                                        <p:tav tm="100000">
                                          <p:val>
                                            <p:fltVal val="1"/>
                                          </p:val>
                                        </p:tav>
                                      </p:tavLst>
                                    </p:anim>
                                    <p:anim calcmode="lin" valueType="num">
                                      <p:cBhvr>
                                        <p:cTn id="24" dur="1000" fill="hold"/>
                                        <p:tgtEl>
                                          <p:spTgt spid="2048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5" fill="hold">
                      <p:stCondLst>
                        <p:cond delay="indefinite"/>
                      </p:stCondLst>
                      <p:childTnLst>
                        <p:par>
                          <p:cTn id="26" fill="hold">
                            <p:stCondLst>
                              <p:cond delay="0"/>
                            </p:stCondLst>
                            <p:childTnLst>
                              <p:par>
                                <p:cTn id="27" presetID="15" presetClass="entr" presetSubtype="0" fill="hold" grpId="0" nodeType="clickEffect">
                                  <p:stCondLst>
                                    <p:cond delay="0"/>
                                  </p:stCondLst>
                                  <p:childTnLst>
                                    <p:set>
                                      <p:cBhvr>
                                        <p:cTn id="28" dur="1" fill="hold">
                                          <p:stCondLst>
                                            <p:cond delay="0"/>
                                          </p:stCondLst>
                                        </p:cTn>
                                        <p:tgtEl>
                                          <p:spTgt spid="20485"/>
                                        </p:tgtEl>
                                        <p:attrNameLst>
                                          <p:attrName>style.visibility</p:attrName>
                                        </p:attrNameLst>
                                      </p:cBhvr>
                                      <p:to>
                                        <p:strVal val="visible"/>
                                      </p:to>
                                    </p:set>
                                    <p:anim calcmode="lin" valueType="num">
                                      <p:cBhvr>
                                        <p:cTn id="29" dur="1000" fill="hold"/>
                                        <p:tgtEl>
                                          <p:spTgt spid="20485"/>
                                        </p:tgtEl>
                                        <p:attrNameLst>
                                          <p:attrName>ppt_w</p:attrName>
                                        </p:attrNameLst>
                                      </p:cBhvr>
                                      <p:tavLst>
                                        <p:tav tm="0">
                                          <p:val>
                                            <p:fltVal val="0"/>
                                          </p:val>
                                        </p:tav>
                                        <p:tav tm="100000">
                                          <p:val>
                                            <p:strVal val="#ppt_w"/>
                                          </p:val>
                                        </p:tav>
                                      </p:tavLst>
                                    </p:anim>
                                    <p:anim calcmode="lin" valueType="num">
                                      <p:cBhvr>
                                        <p:cTn id="30" dur="1000" fill="hold"/>
                                        <p:tgtEl>
                                          <p:spTgt spid="20485"/>
                                        </p:tgtEl>
                                        <p:attrNameLst>
                                          <p:attrName>ppt_h</p:attrName>
                                        </p:attrNameLst>
                                      </p:cBhvr>
                                      <p:tavLst>
                                        <p:tav tm="0">
                                          <p:val>
                                            <p:fltVal val="0"/>
                                          </p:val>
                                        </p:tav>
                                        <p:tav tm="100000">
                                          <p:val>
                                            <p:strVal val="#ppt_h"/>
                                          </p:val>
                                        </p:tav>
                                      </p:tavLst>
                                    </p:anim>
                                    <p:anim calcmode="lin" valueType="num">
                                      <p:cBhvr>
                                        <p:cTn id="31" dur="1000" fill="hold"/>
                                        <p:tgtEl>
                                          <p:spTgt spid="20485"/>
                                        </p:tgtEl>
                                        <p:attrNameLst>
                                          <p:attrName>ppt_x</p:attrName>
                                        </p:attrNameLst>
                                      </p:cBhvr>
                                      <p:tavLst>
                                        <p:tav tm="0" fmla="#ppt_x+(cos(-2*pi*(1-$))*-#ppt_x-sin(-2*pi*(1-$))*(1-#ppt_y))*(1-$)">
                                          <p:val>
                                            <p:fltVal val="0"/>
                                          </p:val>
                                        </p:tav>
                                        <p:tav tm="100000">
                                          <p:val>
                                            <p:fltVal val="1"/>
                                          </p:val>
                                        </p:tav>
                                      </p:tavLst>
                                    </p:anim>
                                    <p:anim calcmode="lin" valueType="num">
                                      <p:cBhvr>
                                        <p:cTn id="32" dur="1000" fill="hold"/>
                                        <p:tgtEl>
                                          <p:spTgt spid="20485"/>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3" fill="hold">
                      <p:stCondLst>
                        <p:cond delay="indefinite"/>
                      </p:stCondLst>
                      <p:childTnLst>
                        <p:par>
                          <p:cTn id="34" fill="hold">
                            <p:stCondLst>
                              <p:cond delay="0"/>
                            </p:stCondLst>
                            <p:childTnLst>
                              <p:par>
                                <p:cTn id="35" presetID="15" presetClass="entr" presetSubtype="0" fill="hold" grpId="0" nodeType="clickEffect">
                                  <p:stCondLst>
                                    <p:cond delay="0"/>
                                  </p:stCondLst>
                                  <p:childTnLst>
                                    <p:set>
                                      <p:cBhvr>
                                        <p:cTn id="36" dur="1" fill="hold">
                                          <p:stCondLst>
                                            <p:cond delay="0"/>
                                          </p:stCondLst>
                                        </p:cTn>
                                        <p:tgtEl>
                                          <p:spTgt spid="20486"/>
                                        </p:tgtEl>
                                        <p:attrNameLst>
                                          <p:attrName>style.visibility</p:attrName>
                                        </p:attrNameLst>
                                      </p:cBhvr>
                                      <p:to>
                                        <p:strVal val="visible"/>
                                      </p:to>
                                    </p:set>
                                    <p:anim calcmode="lin" valueType="num">
                                      <p:cBhvr>
                                        <p:cTn id="37" dur="1000" fill="hold"/>
                                        <p:tgtEl>
                                          <p:spTgt spid="20486"/>
                                        </p:tgtEl>
                                        <p:attrNameLst>
                                          <p:attrName>ppt_w</p:attrName>
                                        </p:attrNameLst>
                                      </p:cBhvr>
                                      <p:tavLst>
                                        <p:tav tm="0">
                                          <p:val>
                                            <p:fltVal val="0"/>
                                          </p:val>
                                        </p:tav>
                                        <p:tav tm="100000">
                                          <p:val>
                                            <p:strVal val="#ppt_w"/>
                                          </p:val>
                                        </p:tav>
                                      </p:tavLst>
                                    </p:anim>
                                    <p:anim calcmode="lin" valueType="num">
                                      <p:cBhvr>
                                        <p:cTn id="38" dur="1000" fill="hold"/>
                                        <p:tgtEl>
                                          <p:spTgt spid="20486"/>
                                        </p:tgtEl>
                                        <p:attrNameLst>
                                          <p:attrName>ppt_h</p:attrName>
                                        </p:attrNameLst>
                                      </p:cBhvr>
                                      <p:tavLst>
                                        <p:tav tm="0">
                                          <p:val>
                                            <p:fltVal val="0"/>
                                          </p:val>
                                        </p:tav>
                                        <p:tav tm="100000">
                                          <p:val>
                                            <p:strVal val="#ppt_h"/>
                                          </p:val>
                                        </p:tav>
                                      </p:tavLst>
                                    </p:anim>
                                    <p:anim calcmode="lin" valueType="num">
                                      <p:cBhvr>
                                        <p:cTn id="39" dur="1000" fill="hold"/>
                                        <p:tgtEl>
                                          <p:spTgt spid="20486"/>
                                        </p:tgtEl>
                                        <p:attrNameLst>
                                          <p:attrName>ppt_x</p:attrName>
                                        </p:attrNameLst>
                                      </p:cBhvr>
                                      <p:tavLst>
                                        <p:tav tm="0" fmla="#ppt_x+(cos(-2*pi*(1-$))*-#ppt_x-sin(-2*pi*(1-$))*(1-#ppt_y))*(1-$)">
                                          <p:val>
                                            <p:fltVal val="0"/>
                                          </p:val>
                                        </p:tav>
                                        <p:tav tm="100000">
                                          <p:val>
                                            <p:fltVal val="1"/>
                                          </p:val>
                                        </p:tav>
                                      </p:tavLst>
                                    </p:anim>
                                    <p:anim calcmode="lin" valueType="num">
                                      <p:cBhvr>
                                        <p:cTn id="40" dur="1000" fill="hold"/>
                                        <p:tgtEl>
                                          <p:spTgt spid="20486"/>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1" fill="hold">
                      <p:stCondLst>
                        <p:cond delay="indefinite"/>
                      </p:stCondLst>
                      <p:childTnLst>
                        <p:par>
                          <p:cTn id="42" fill="hold">
                            <p:stCondLst>
                              <p:cond delay="0"/>
                            </p:stCondLst>
                            <p:childTnLst>
                              <p:par>
                                <p:cTn id="43" presetID="15" presetClass="entr" presetSubtype="0" fill="hold" grpId="0" nodeType="clickEffect">
                                  <p:stCondLst>
                                    <p:cond delay="0"/>
                                  </p:stCondLst>
                                  <p:childTnLst>
                                    <p:set>
                                      <p:cBhvr>
                                        <p:cTn id="44" dur="1" fill="hold">
                                          <p:stCondLst>
                                            <p:cond delay="0"/>
                                          </p:stCondLst>
                                        </p:cTn>
                                        <p:tgtEl>
                                          <p:spTgt spid="20487"/>
                                        </p:tgtEl>
                                        <p:attrNameLst>
                                          <p:attrName>style.visibility</p:attrName>
                                        </p:attrNameLst>
                                      </p:cBhvr>
                                      <p:to>
                                        <p:strVal val="visible"/>
                                      </p:to>
                                    </p:set>
                                    <p:anim calcmode="lin" valueType="num">
                                      <p:cBhvr>
                                        <p:cTn id="45" dur="1000" fill="hold"/>
                                        <p:tgtEl>
                                          <p:spTgt spid="20487"/>
                                        </p:tgtEl>
                                        <p:attrNameLst>
                                          <p:attrName>ppt_w</p:attrName>
                                        </p:attrNameLst>
                                      </p:cBhvr>
                                      <p:tavLst>
                                        <p:tav tm="0">
                                          <p:val>
                                            <p:fltVal val="0"/>
                                          </p:val>
                                        </p:tav>
                                        <p:tav tm="100000">
                                          <p:val>
                                            <p:strVal val="#ppt_w"/>
                                          </p:val>
                                        </p:tav>
                                      </p:tavLst>
                                    </p:anim>
                                    <p:anim calcmode="lin" valueType="num">
                                      <p:cBhvr>
                                        <p:cTn id="46" dur="1000" fill="hold"/>
                                        <p:tgtEl>
                                          <p:spTgt spid="20487"/>
                                        </p:tgtEl>
                                        <p:attrNameLst>
                                          <p:attrName>ppt_h</p:attrName>
                                        </p:attrNameLst>
                                      </p:cBhvr>
                                      <p:tavLst>
                                        <p:tav tm="0">
                                          <p:val>
                                            <p:fltVal val="0"/>
                                          </p:val>
                                        </p:tav>
                                        <p:tav tm="100000">
                                          <p:val>
                                            <p:strVal val="#ppt_h"/>
                                          </p:val>
                                        </p:tav>
                                      </p:tavLst>
                                    </p:anim>
                                    <p:anim calcmode="lin" valueType="num">
                                      <p:cBhvr>
                                        <p:cTn id="47" dur="1000" fill="hold"/>
                                        <p:tgtEl>
                                          <p:spTgt spid="20487"/>
                                        </p:tgtEl>
                                        <p:attrNameLst>
                                          <p:attrName>ppt_x</p:attrName>
                                        </p:attrNameLst>
                                      </p:cBhvr>
                                      <p:tavLst>
                                        <p:tav tm="0" fmla="#ppt_x+(cos(-2*pi*(1-$))*-#ppt_x-sin(-2*pi*(1-$))*(1-#ppt_y))*(1-$)">
                                          <p:val>
                                            <p:fltVal val="0"/>
                                          </p:val>
                                        </p:tav>
                                        <p:tav tm="100000">
                                          <p:val>
                                            <p:fltVal val="1"/>
                                          </p:val>
                                        </p:tav>
                                      </p:tavLst>
                                    </p:anim>
                                    <p:anim calcmode="lin" valueType="num">
                                      <p:cBhvr>
                                        <p:cTn id="48" dur="1000" fill="hold"/>
                                        <p:tgtEl>
                                          <p:spTgt spid="20487"/>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autoUpdateAnimBg="0"/>
      <p:bldP spid="20484" grpId="0" autoUpdateAnimBg="0"/>
      <p:bldP spid="20485" grpId="0" autoUpdateAnimBg="0"/>
      <p:bldP spid="20486" grpId="0" autoUpdateAnimBg="0"/>
      <p:bldP spid="20487"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cs-CZ"/>
              <a:t>Sociální dopady užívání internetu</a:t>
            </a:r>
          </a:p>
        </p:txBody>
      </p:sp>
      <p:sp>
        <p:nvSpPr>
          <p:cNvPr id="9219" name="Text Box 3"/>
          <p:cNvSpPr txBox="1">
            <a:spLocks noChangeArrowheads="1"/>
          </p:cNvSpPr>
          <p:nvPr/>
        </p:nvSpPr>
        <p:spPr bwMode="auto">
          <a:xfrm>
            <a:off x="381000" y="1828800"/>
            <a:ext cx="8534400" cy="822325"/>
          </a:xfrm>
          <a:prstGeom prst="rect">
            <a:avLst/>
          </a:prstGeom>
          <a:noFill/>
          <a:ln w="9525">
            <a:noFill/>
            <a:miter lim="800000"/>
            <a:headEnd/>
            <a:tailEnd/>
          </a:ln>
          <a:effectLst/>
        </p:spPr>
        <p:txBody>
          <a:bodyPr>
            <a:spAutoFit/>
          </a:bodyPr>
          <a:lstStyle/>
          <a:p>
            <a:pPr algn="ctr"/>
            <a:r>
              <a:rPr lang="cs-CZ"/>
              <a:t>Lidé závislí na internetu častěji utíkají prostřednictví webu            od reality, používají internet proti stresu či v depresivních stavech. </a:t>
            </a:r>
          </a:p>
        </p:txBody>
      </p:sp>
      <p:sp>
        <p:nvSpPr>
          <p:cNvPr id="9220" name="Text Box 4"/>
          <p:cNvSpPr txBox="1">
            <a:spLocks noChangeArrowheads="1"/>
          </p:cNvSpPr>
          <p:nvPr/>
        </p:nvSpPr>
        <p:spPr bwMode="auto">
          <a:xfrm>
            <a:off x="381000" y="4114800"/>
            <a:ext cx="8458200" cy="1917700"/>
          </a:xfrm>
          <a:prstGeom prst="rect">
            <a:avLst/>
          </a:prstGeom>
          <a:noFill/>
          <a:ln w="9525">
            <a:noFill/>
            <a:miter lim="800000"/>
            <a:headEnd/>
            <a:tailEnd/>
          </a:ln>
          <a:effectLst/>
        </p:spPr>
        <p:txBody>
          <a:bodyPr>
            <a:spAutoFit/>
          </a:bodyPr>
          <a:lstStyle/>
          <a:p>
            <a:pPr algn="ctr"/>
            <a:r>
              <a:rPr lang="cs-CZ"/>
              <a:t>Závislost narušuje schopnost rozlišovat mezi přijatelnými možnostmi. Volby nejsou spojeny s důsledky a rozum nekoresponduje s realitou.                                                                 Normální mozkové pochody jsou obrácené: tito lidé přežívají jen kvůli potěšení plynoucímu ze závislosti.</a:t>
            </a:r>
          </a:p>
        </p:txBody>
      </p:sp>
      <p:sp>
        <p:nvSpPr>
          <p:cNvPr id="9221" name="Text Box 5"/>
          <p:cNvSpPr txBox="1">
            <a:spLocks noChangeArrowheads="1"/>
          </p:cNvSpPr>
          <p:nvPr/>
        </p:nvSpPr>
        <p:spPr bwMode="auto">
          <a:xfrm>
            <a:off x="381000" y="2895600"/>
            <a:ext cx="8474075" cy="822325"/>
          </a:xfrm>
          <a:prstGeom prst="rect">
            <a:avLst/>
          </a:prstGeom>
          <a:noFill/>
          <a:ln w="9525">
            <a:noFill/>
            <a:miter lim="800000"/>
            <a:headEnd/>
            <a:tailEnd/>
          </a:ln>
          <a:effectLst/>
        </p:spPr>
        <p:txBody>
          <a:bodyPr>
            <a:spAutoFit/>
          </a:bodyPr>
          <a:lstStyle/>
          <a:p>
            <a:pPr algn="ctr"/>
            <a:r>
              <a:rPr lang="cs-CZ"/>
              <a:t>Projevuje se u nich vyšší stupeň osamělosti, depresivních nálad      a nutkavého jednání než u příležitostných uživatelů internetu.</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219"/>
                                        </p:tgtEl>
                                        <p:attrNameLst>
                                          <p:attrName>style.visibility</p:attrName>
                                        </p:attrNameLst>
                                      </p:cBhvr>
                                      <p:to>
                                        <p:strVal val="visible"/>
                                      </p:to>
                                    </p:set>
                                    <p:animEffect transition="in" filter="blinds(horizontal)">
                                      <p:cBhvr>
                                        <p:cTn id="7" dur="500"/>
                                        <p:tgtEl>
                                          <p:spTgt spid="9219"/>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9221"/>
                                        </p:tgtEl>
                                        <p:attrNameLst>
                                          <p:attrName>style.visibility</p:attrName>
                                        </p:attrNameLst>
                                      </p:cBhvr>
                                      <p:to>
                                        <p:strVal val="visible"/>
                                      </p:to>
                                    </p:set>
                                    <p:animEffect transition="in" filter="blinds(horizontal)">
                                      <p:cBhvr>
                                        <p:cTn id="12" dur="500"/>
                                        <p:tgtEl>
                                          <p:spTgt spid="9221"/>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9220"/>
                                        </p:tgtEl>
                                        <p:attrNameLst>
                                          <p:attrName>style.visibility</p:attrName>
                                        </p:attrNameLst>
                                      </p:cBhvr>
                                      <p:to>
                                        <p:strVal val="visible"/>
                                      </p:to>
                                    </p:set>
                                    <p:animEffect transition="in" filter="blinds(horizontal)">
                                      <p:cBhvr>
                                        <p:cTn id="17" dur="500"/>
                                        <p:tgtEl>
                                          <p:spTgt spid="92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autoUpdateAnimBg="0"/>
      <p:bldP spid="9220" grpId="0" autoUpdateAnimBg="0"/>
      <p:bldP spid="9221"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cs-CZ"/>
              <a:t>Internetová kriminalita</a:t>
            </a:r>
          </a:p>
        </p:txBody>
      </p:sp>
      <p:sp>
        <p:nvSpPr>
          <p:cNvPr id="17411" name="Text Box 3"/>
          <p:cNvSpPr txBox="1">
            <a:spLocks noChangeArrowheads="1"/>
          </p:cNvSpPr>
          <p:nvPr/>
        </p:nvSpPr>
        <p:spPr bwMode="auto">
          <a:xfrm>
            <a:off x="457200" y="1752600"/>
            <a:ext cx="8077200" cy="457200"/>
          </a:xfrm>
          <a:prstGeom prst="rect">
            <a:avLst/>
          </a:prstGeom>
          <a:noFill/>
          <a:ln w="9525">
            <a:noFill/>
            <a:miter lim="800000"/>
            <a:headEnd/>
            <a:tailEnd/>
          </a:ln>
          <a:effectLst/>
        </p:spPr>
        <p:txBody>
          <a:bodyPr>
            <a:spAutoFit/>
          </a:bodyPr>
          <a:lstStyle/>
          <a:p>
            <a:r>
              <a:rPr lang="cs-CZ">
                <a:cs typeface="Times New Roman" pitchFamily="18" charset="0"/>
              </a:rPr>
              <a:t>Internetová kriminalita je na vzestupu</a:t>
            </a:r>
            <a:r>
              <a:rPr lang="cs-CZ"/>
              <a:t>.</a:t>
            </a:r>
          </a:p>
        </p:txBody>
      </p:sp>
      <p:sp>
        <p:nvSpPr>
          <p:cNvPr id="17415" name="Text Box 7"/>
          <p:cNvSpPr txBox="1">
            <a:spLocks noChangeArrowheads="1"/>
          </p:cNvSpPr>
          <p:nvPr/>
        </p:nvSpPr>
        <p:spPr bwMode="auto">
          <a:xfrm>
            <a:off x="457200" y="2209800"/>
            <a:ext cx="8245475" cy="457200"/>
          </a:xfrm>
          <a:prstGeom prst="rect">
            <a:avLst/>
          </a:prstGeom>
          <a:noFill/>
          <a:ln w="9525">
            <a:noFill/>
            <a:miter lim="800000"/>
            <a:headEnd/>
            <a:tailEnd/>
          </a:ln>
          <a:effectLst/>
        </p:spPr>
        <p:txBody>
          <a:bodyPr wrap="none">
            <a:spAutoFit/>
          </a:bodyPr>
          <a:lstStyle/>
          <a:p>
            <a:r>
              <a:rPr lang="cs-CZ"/>
              <a:t>L</a:t>
            </a:r>
            <a:r>
              <a:rPr lang="cs-CZ">
                <a:cs typeface="Times New Roman" pitchFamily="18" charset="0"/>
              </a:rPr>
              <a:t>idé na internetu mohli nejčastěji setkat s nejrůznějšími </a:t>
            </a:r>
            <a:r>
              <a:rPr lang="cs-CZ" i="1">
                <a:cs typeface="Times New Roman" pitchFamily="18" charset="0"/>
              </a:rPr>
              <a:t>podvody</a:t>
            </a:r>
            <a:r>
              <a:rPr lang="cs-CZ">
                <a:cs typeface="Times New Roman" pitchFamily="18" charset="0"/>
              </a:rPr>
              <a:t>. </a:t>
            </a:r>
            <a:endParaRPr lang="cs-CZ"/>
          </a:p>
        </p:txBody>
      </p:sp>
      <p:sp>
        <p:nvSpPr>
          <p:cNvPr id="17416" name="Text Box 8"/>
          <p:cNvSpPr txBox="1">
            <a:spLocks noChangeArrowheads="1"/>
          </p:cNvSpPr>
          <p:nvPr/>
        </p:nvSpPr>
        <p:spPr bwMode="auto">
          <a:xfrm>
            <a:off x="457200" y="2743200"/>
            <a:ext cx="8397875" cy="822325"/>
          </a:xfrm>
          <a:prstGeom prst="rect">
            <a:avLst/>
          </a:prstGeom>
          <a:noFill/>
          <a:ln w="9525">
            <a:noFill/>
            <a:miter lim="800000"/>
            <a:headEnd/>
            <a:tailEnd/>
          </a:ln>
          <a:effectLst/>
        </p:spPr>
        <p:txBody>
          <a:bodyPr>
            <a:spAutoFit/>
          </a:bodyPr>
          <a:lstStyle/>
          <a:p>
            <a:r>
              <a:rPr lang="cs-CZ">
                <a:cs typeface="Times New Roman" pitchFamily="18" charset="0"/>
              </a:rPr>
              <a:t>Mezi další nejčastější trestné činy páchané na celosvětové počítačové síti patř</a:t>
            </a:r>
            <a:r>
              <a:rPr lang="cs-CZ"/>
              <a:t>í:</a:t>
            </a:r>
            <a:r>
              <a:rPr lang="cs-CZ">
                <a:cs typeface="Times New Roman" pitchFamily="18" charset="0"/>
              </a:rPr>
              <a:t> </a:t>
            </a:r>
            <a:endParaRPr lang="cs-CZ"/>
          </a:p>
        </p:txBody>
      </p:sp>
      <p:sp>
        <p:nvSpPr>
          <p:cNvPr id="17417" name="Text Box 9"/>
          <p:cNvSpPr txBox="1">
            <a:spLocks noChangeArrowheads="1"/>
          </p:cNvSpPr>
          <p:nvPr/>
        </p:nvSpPr>
        <p:spPr bwMode="auto">
          <a:xfrm>
            <a:off x="441325" y="4918075"/>
            <a:ext cx="5715000" cy="457200"/>
          </a:xfrm>
          <a:prstGeom prst="rect">
            <a:avLst/>
          </a:prstGeom>
          <a:noFill/>
          <a:ln w="9525">
            <a:noFill/>
            <a:miter lim="800000"/>
            <a:headEnd/>
            <a:tailEnd/>
          </a:ln>
          <a:effectLst/>
        </p:spPr>
        <p:txBody>
          <a:bodyPr wrap="none">
            <a:spAutoFit/>
          </a:bodyPr>
          <a:lstStyle/>
          <a:p>
            <a:r>
              <a:rPr lang="cs-CZ">
                <a:cs typeface="Times New Roman" pitchFamily="18" charset="0"/>
              </a:rPr>
              <a:t>Výjimkou nejsou ani různé </a:t>
            </a:r>
            <a:r>
              <a:rPr lang="cs-CZ" i="1">
                <a:cs typeface="Times New Roman" pitchFamily="18" charset="0"/>
              </a:rPr>
              <a:t>úvěrové podvody</a:t>
            </a:r>
            <a:r>
              <a:rPr lang="cs-CZ">
                <a:cs typeface="Times New Roman" pitchFamily="18" charset="0"/>
              </a:rPr>
              <a:t>.</a:t>
            </a:r>
            <a:endParaRPr lang="cs-CZ"/>
          </a:p>
        </p:txBody>
      </p:sp>
      <p:sp>
        <p:nvSpPr>
          <p:cNvPr id="17418" name="Text Box 10"/>
          <p:cNvSpPr txBox="1">
            <a:spLocks noChangeArrowheads="1"/>
          </p:cNvSpPr>
          <p:nvPr/>
        </p:nvSpPr>
        <p:spPr bwMode="auto">
          <a:xfrm>
            <a:off x="441325" y="3546475"/>
            <a:ext cx="6529388"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i="1"/>
              <a:t> </a:t>
            </a:r>
            <a:r>
              <a:rPr lang="cs-CZ" i="1">
                <a:cs typeface="Times New Roman" pitchFamily="18" charset="0"/>
              </a:rPr>
              <a:t>poškození a zneužití záznamu na nosiči informací</a:t>
            </a:r>
            <a:endParaRPr lang="cs-CZ" i="1"/>
          </a:p>
        </p:txBody>
      </p:sp>
      <p:sp>
        <p:nvSpPr>
          <p:cNvPr id="17419" name="Text Box 11"/>
          <p:cNvSpPr txBox="1">
            <a:spLocks noChangeArrowheads="1"/>
          </p:cNvSpPr>
          <p:nvPr/>
        </p:nvSpPr>
        <p:spPr bwMode="auto">
          <a:xfrm>
            <a:off x="457200" y="3962400"/>
            <a:ext cx="3360738"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a:t>
            </a:r>
            <a:r>
              <a:rPr lang="cs-CZ" i="1">
                <a:cs typeface="Times New Roman" pitchFamily="18" charset="0"/>
              </a:rPr>
              <a:t>mravnostní trestné činy</a:t>
            </a:r>
            <a:endParaRPr lang="cs-CZ" i="1"/>
          </a:p>
        </p:txBody>
      </p:sp>
      <p:sp>
        <p:nvSpPr>
          <p:cNvPr id="17420" name="Text Box 12"/>
          <p:cNvSpPr txBox="1">
            <a:spLocks noChangeArrowheads="1"/>
          </p:cNvSpPr>
          <p:nvPr/>
        </p:nvSpPr>
        <p:spPr bwMode="auto">
          <a:xfrm>
            <a:off x="457200" y="4343400"/>
            <a:ext cx="3922713"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a:t>
            </a:r>
            <a:r>
              <a:rPr lang="cs-CZ" i="1">
                <a:cs typeface="Times New Roman" pitchFamily="18" charset="0"/>
              </a:rPr>
              <a:t>porušování autorských prá</a:t>
            </a:r>
            <a:r>
              <a:rPr lang="cs-CZ" i="1"/>
              <a:t>v</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411"/>
                                        </p:tgtEl>
                                        <p:attrNameLst>
                                          <p:attrName>style.visibility</p:attrName>
                                        </p:attrNameLst>
                                      </p:cBhvr>
                                      <p:to>
                                        <p:strVal val="visible"/>
                                      </p:to>
                                    </p:set>
                                    <p:animEffect transition="in" filter="blinds(horizontal)">
                                      <p:cBhvr>
                                        <p:cTn id="7" dur="500"/>
                                        <p:tgtEl>
                                          <p:spTgt spid="17411"/>
                                        </p:tgtEl>
                                      </p:cBhvr>
                                    </p:animEffect>
                                  </p:childTnLst>
                                </p:cTn>
                              </p:par>
                            </p:childTnLst>
                          </p:cTn>
                        </p:par>
                      </p:childTnLst>
                    </p:cTn>
                  </p:par>
                  <p:par>
                    <p:cTn id="8" fill="hold">
                      <p:stCondLst>
                        <p:cond delay="indefinite"/>
                      </p:stCondLst>
                      <p:childTnLst>
                        <p:par>
                          <p:cTn id="9" fill="hold">
                            <p:stCondLst>
                              <p:cond delay="0"/>
                            </p:stCondLst>
                            <p:childTnLst>
                              <p:par>
                                <p:cTn id="10" presetID="15" presetClass="entr" presetSubtype="0" fill="hold" grpId="0" nodeType="clickEffect">
                                  <p:stCondLst>
                                    <p:cond delay="0"/>
                                  </p:stCondLst>
                                  <p:childTnLst>
                                    <p:set>
                                      <p:cBhvr>
                                        <p:cTn id="11" dur="1" fill="hold">
                                          <p:stCondLst>
                                            <p:cond delay="0"/>
                                          </p:stCondLst>
                                        </p:cTn>
                                        <p:tgtEl>
                                          <p:spTgt spid="17415"/>
                                        </p:tgtEl>
                                        <p:attrNameLst>
                                          <p:attrName>style.visibility</p:attrName>
                                        </p:attrNameLst>
                                      </p:cBhvr>
                                      <p:to>
                                        <p:strVal val="visible"/>
                                      </p:to>
                                    </p:set>
                                    <p:anim calcmode="lin" valueType="num">
                                      <p:cBhvr>
                                        <p:cTn id="12" dur="1000" fill="hold"/>
                                        <p:tgtEl>
                                          <p:spTgt spid="17415"/>
                                        </p:tgtEl>
                                        <p:attrNameLst>
                                          <p:attrName>ppt_w</p:attrName>
                                        </p:attrNameLst>
                                      </p:cBhvr>
                                      <p:tavLst>
                                        <p:tav tm="0">
                                          <p:val>
                                            <p:fltVal val="0"/>
                                          </p:val>
                                        </p:tav>
                                        <p:tav tm="100000">
                                          <p:val>
                                            <p:strVal val="#ppt_w"/>
                                          </p:val>
                                        </p:tav>
                                      </p:tavLst>
                                    </p:anim>
                                    <p:anim calcmode="lin" valueType="num">
                                      <p:cBhvr>
                                        <p:cTn id="13" dur="1000" fill="hold"/>
                                        <p:tgtEl>
                                          <p:spTgt spid="17415"/>
                                        </p:tgtEl>
                                        <p:attrNameLst>
                                          <p:attrName>ppt_h</p:attrName>
                                        </p:attrNameLst>
                                      </p:cBhvr>
                                      <p:tavLst>
                                        <p:tav tm="0">
                                          <p:val>
                                            <p:fltVal val="0"/>
                                          </p:val>
                                        </p:tav>
                                        <p:tav tm="100000">
                                          <p:val>
                                            <p:strVal val="#ppt_h"/>
                                          </p:val>
                                        </p:tav>
                                      </p:tavLst>
                                    </p:anim>
                                    <p:anim calcmode="lin" valueType="num">
                                      <p:cBhvr>
                                        <p:cTn id="14" dur="1000" fill="hold"/>
                                        <p:tgtEl>
                                          <p:spTgt spid="17415"/>
                                        </p:tgtEl>
                                        <p:attrNameLst>
                                          <p:attrName>ppt_x</p:attrName>
                                        </p:attrNameLst>
                                      </p:cBhvr>
                                      <p:tavLst>
                                        <p:tav tm="0" fmla="#ppt_x+(cos(-2*pi*(1-$))*-#ppt_x-sin(-2*pi*(1-$))*(1-#ppt_y))*(1-$)">
                                          <p:val>
                                            <p:fltVal val="0"/>
                                          </p:val>
                                        </p:tav>
                                        <p:tav tm="100000">
                                          <p:val>
                                            <p:fltVal val="1"/>
                                          </p:val>
                                        </p:tav>
                                      </p:tavLst>
                                    </p:anim>
                                    <p:anim calcmode="lin" valueType="num">
                                      <p:cBhvr>
                                        <p:cTn id="15" dur="1000" fill="hold"/>
                                        <p:tgtEl>
                                          <p:spTgt spid="17415"/>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grpId="0" nodeType="clickEffect">
                                  <p:stCondLst>
                                    <p:cond delay="0"/>
                                  </p:stCondLst>
                                  <p:childTnLst>
                                    <p:set>
                                      <p:cBhvr>
                                        <p:cTn id="19" dur="1" fill="hold">
                                          <p:stCondLst>
                                            <p:cond delay="0"/>
                                          </p:stCondLst>
                                        </p:cTn>
                                        <p:tgtEl>
                                          <p:spTgt spid="17416"/>
                                        </p:tgtEl>
                                        <p:attrNameLst>
                                          <p:attrName>style.visibility</p:attrName>
                                        </p:attrNameLst>
                                      </p:cBhvr>
                                      <p:to>
                                        <p:strVal val="visible"/>
                                      </p:to>
                                    </p:set>
                                    <p:animEffect transition="in" filter="blinds(horizontal)">
                                      <p:cBhvr>
                                        <p:cTn id="20" dur="500"/>
                                        <p:tgtEl>
                                          <p:spTgt spid="17416"/>
                                        </p:tgtEl>
                                      </p:cBhvr>
                                    </p:animEffect>
                                  </p:childTnLst>
                                </p:cTn>
                              </p:par>
                            </p:childTnLst>
                          </p:cTn>
                        </p:par>
                      </p:childTnLst>
                    </p:cTn>
                  </p:par>
                  <p:par>
                    <p:cTn id="21" fill="hold">
                      <p:stCondLst>
                        <p:cond delay="indefinite"/>
                      </p:stCondLst>
                      <p:childTnLst>
                        <p:par>
                          <p:cTn id="22" fill="hold">
                            <p:stCondLst>
                              <p:cond delay="0"/>
                            </p:stCondLst>
                            <p:childTnLst>
                              <p:par>
                                <p:cTn id="23" presetID="15" presetClass="entr" presetSubtype="0" fill="hold" grpId="0" nodeType="clickEffect">
                                  <p:stCondLst>
                                    <p:cond delay="0"/>
                                  </p:stCondLst>
                                  <p:childTnLst>
                                    <p:set>
                                      <p:cBhvr>
                                        <p:cTn id="24" dur="1" fill="hold">
                                          <p:stCondLst>
                                            <p:cond delay="0"/>
                                          </p:stCondLst>
                                        </p:cTn>
                                        <p:tgtEl>
                                          <p:spTgt spid="17418"/>
                                        </p:tgtEl>
                                        <p:attrNameLst>
                                          <p:attrName>style.visibility</p:attrName>
                                        </p:attrNameLst>
                                      </p:cBhvr>
                                      <p:to>
                                        <p:strVal val="visible"/>
                                      </p:to>
                                    </p:set>
                                    <p:anim calcmode="lin" valueType="num">
                                      <p:cBhvr>
                                        <p:cTn id="25" dur="1000" fill="hold"/>
                                        <p:tgtEl>
                                          <p:spTgt spid="17418"/>
                                        </p:tgtEl>
                                        <p:attrNameLst>
                                          <p:attrName>ppt_w</p:attrName>
                                        </p:attrNameLst>
                                      </p:cBhvr>
                                      <p:tavLst>
                                        <p:tav tm="0">
                                          <p:val>
                                            <p:fltVal val="0"/>
                                          </p:val>
                                        </p:tav>
                                        <p:tav tm="100000">
                                          <p:val>
                                            <p:strVal val="#ppt_w"/>
                                          </p:val>
                                        </p:tav>
                                      </p:tavLst>
                                    </p:anim>
                                    <p:anim calcmode="lin" valueType="num">
                                      <p:cBhvr>
                                        <p:cTn id="26" dur="1000" fill="hold"/>
                                        <p:tgtEl>
                                          <p:spTgt spid="17418"/>
                                        </p:tgtEl>
                                        <p:attrNameLst>
                                          <p:attrName>ppt_h</p:attrName>
                                        </p:attrNameLst>
                                      </p:cBhvr>
                                      <p:tavLst>
                                        <p:tav tm="0">
                                          <p:val>
                                            <p:fltVal val="0"/>
                                          </p:val>
                                        </p:tav>
                                        <p:tav tm="100000">
                                          <p:val>
                                            <p:strVal val="#ppt_h"/>
                                          </p:val>
                                        </p:tav>
                                      </p:tavLst>
                                    </p:anim>
                                    <p:anim calcmode="lin" valueType="num">
                                      <p:cBhvr>
                                        <p:cTn id="27" dur="1000" fill="hold"/>
                                        <p:tgtEl>
                                          <p:spTgt spid="17418"/>
                                        </p:tgtEl>
                                        <p:attrNameLst>
                                          <p:attrName>ppt_x</p:attrName>
                                        </p:attrNameLst>
                                      </p:cBhvr>
                                      <p:tavLst>
                                        <p:tav tm="0" fmla="#ppt_x+(cos(-2*pi*(1-$))*-#ppt_x-sin(-2*pi*(1-$))*(1-#ppt_y))*(1-$)">
                                          <p:val>
                                            <p:fltVal val="0"/>
                                          </p:val>
                                        </p:tav>
                                        <p:tav tm="100000">
                                          <p:val>
                                            <p:fltVal val="1"/>
                                          </p:val>
                                        </p:tav>
                                      </p:tavLst>
                                    </p:anim>
                                    <p:anim calcmode="lin" valueType="num">
                                      <p:cBhvr>
                                        <p:cTn id="28" dur="1000" fill="hold"/>
                                        <p:tgtEl>
                                          <p:spTgt spid="1741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9" fill="hold">
                      <p:stCondLst>
                        <p:cond delay="indefinite"/>
                      </p:stCondLst>
                      <p:childTnLst>
                        <p:par>
                          <p:cTn id="30" fill="hold">
                            <p:stCondLst>
                              <p:cond delay="0"/>
                            </p:stCondLst>
                            <p:childTnLst>
                              <p:par>
                                <p:cTn id="31" presetID="15" presetClass="entr" presetSubtype="0" fill="hold" grpId="0" nodeType="clickEffect">
                                  <p:stCondLst>
                                    <p:cond delay="0"/>
                                  </p:stCondLst>
                                  <p:childTnLst>
                                    <p:set>
                                      <p:cBhvr>
                                        <p:cTn id="32" dur="1" fill="hold">
                                          <p:stCondLst>
                                            <p:cond delay="0"/>
                                          </p:stCondLst>
                                        </p:cTn>
                                        <p:tgtEl>
                                          <p:spTgt spid="17419"/>
                                        </p:tgtEl>
                                        <p:attrNameLst>
                                          <p:attrName>style.visibility</p:attrName>
                                        </p:attrNameLst>
                                      </p:cBhvr>
                                      <p:to>
                                        <p:strVal val="visible"/>
                                      </p:to>
                                    </p:set>
                                    <p:anim calcmode="lin" valueType="num">
                                      <p:cBhvr>
                                        <p:cTn id="33" dur="1000" fill="hold"/>
                                        <p:tgtEl>
                                          <p:spTgt spid="17419"/>
                                        </p:tgtEl>
                                        <p:attrNameLst>
                                          <p:attrName>ppt_w</p:attrName>
                                        </p:attrNameLst>
                                      </p:cBhvr>
                                      <p:tavLst>
                                        <p:tav tm="0">
                                          <p:val>
                                            <p:fltVal val="0"/>
                                          </p:val>
                                        </p:tav>
                                        <p:tav tm="100000">
                                          <p:val>
                                            <p:strVal val="#ppt_w"/>
                                          </p:val>
                                        </p:tav>
                                      </p:tavLst>
                                    </p:anim>
                                    <p:anim calcmode="lin" valueType="num">
                                      <p:cBhvr>
                                        <p:cTn id="34" dur="1000" fill="hold"/>
                                        <p:tgtEl>
                                          <p:spTgt spid="17419"/>
                                        </p:tgtEl>
                                        <p:attrNameLst>
                                          <p:attrName>ppt_h</p:attrName>
                                        </p:attrNameLst>
                                      </p:cBhvr>
                                      <p:tavLst>
                                        <p:tav tm="0">
                                          <p:val>
                                            <p:fltVal val="0"/>
                                          </p:val>
                                        </p:tav>
                                        <p:tav tm="100000">
                                          <p:val>
                                            <p:strVal val="#ppt_h"/>
                                          </p:val>
                                        </p:tav>
                                      </p:tavLst>
                                    </p:anim>
                                    <p:anim calcmode="lin" valueType="num">
                                      <p:cBhvr>
                                        <p:cTn id="35" dur="1000" fill="hold"/>
                                        <p:tgtEl>
                                          <p:spTgt spid="17419"/>
                                        </p:tgtEl>
                                        <p:attrNameLst>
                                          <p:attrName>ppt_x</p:attrName>
                                        </p:attrNameLst>
                                      </p:cBhvr>
                                      <p:tavLst>
                                        <p:tav tm="0" fmla="#ppt_x+(cos(-2*pi*(1-$))*-#ppt_x-sin(-2*pi*(1-$))*(1-#ppt_y))*(1-$)">
                                          <p:val>
                                            <p:fltVal val="0"/>
                                          </p:val>
                                        </p:tav>
                                        <p:tav tm="100000">
                                          <p:val>
                                            <p:fltVal val="1"/>
                                          </p:val>
                                        </p:tav>
                                      </p:tavLst>
                                    </p:anim>
                                    <p:anim calcmode="lin" valueType="num">
                                      <p:cBhvr>
                                        <p:cTn id="36" dur="1000" fill="hold"/>
                                        <p:tgtEl>
                                          <p:spTgt spid="17419"/>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7" fill="hold">
                      <p:stCondLst>
                        <p:cond delay="indefinite"/>
                      </p:stCondLst>
                      <p:childTnLst>
                        <p:par>
                          <p:cTn id="38" fill="hold">
                            <p:stCondLst>
                              <p:cond delay="0"/>
                            </p:stCondLst>
                            <p:childTnLst>
                              <p:par>
                                <p:cTn id="39" presetID="15" presetClass="entr" presetSubtype="0" fill="hold" grpId="0" nodeType="clickEffect">
                                  <p:stCondLst>
                                    <p:cond delay="0"/>
                                  </p:stCondLst>
                                  <p:childTnLst>
                                    <p:set>
                                      <p:cBhvr>
                                        <p:cTn id="40" dur="1" fill="hold">
                                          <p:stCondLst>
                                            <p:cond delay="0"/>
                                          </p:stCondLst>
                                        </p:cTn>
                                        <p:tgtEl>
                                          <p:spTgt spid="17420"/>
                                        </p:tgtEl>
                                        <p:attrNameLst>
                                          <p:attrName>style.visibility</p:attrName>
                                        </p:attrNameLst>
                                      </p:cBhvr>
                                      <p:to>
                                        <p:strVal val="visible"/>
                                      </p:to>
                                    </p:set>
                                    <p:anim calcmode="lin" valueType="num">
                                      <p:cBhvr>
                                        <p:cTn id="41" dur="1000" fill="hold"/>
                                        <p:tgtEl>
                                          <p:spTgt spid="17420"/>
                                        </p:tgtEl>
                                        <p:attrNameLst>
                                          <p:attrName>ppt_w</p:attrName>
                                        </p:attrNameLst>
                                      </p:cBhvr>
                                      <p:tavLst>
                                        <p:tav tm="0">
                                          <p:val>
                                            <p:fltVal val="0"/>
                                          </p:val>
                                        </p:tav>
                                        <p:tav tm="100000">
                                          <p:val>
                                            <p:strVal val="#ppt_w"/>
                                          </p:val>
                                        </p:tav>
                                      </p:tavLst>
                                    </p:anim>
                                    <p:anim calcmode="lin" valueType="num">
                                      <p:cBhvr>
                                        <p:cTn id="42" dur="1000" fill="hold"/>
                                        <p:tgtEl>
                                          <p:spTgt spid="17420"/>
                                        </p:tgtEl>
                                        <p:attrNameLst>
                                          <p:attrName>ppt_h</p:attrName>
                                        </p:attrNameLst>
                                      </p:cBhvr>
                                      <p:tavLst>
                                        <p:tav tm="0">
                                          <p:val>
                                            <p:fltVal val="0"/>
                                          </p:val>
                                        </p:tav>
                                        <p:tav tm="100000">
                                          <p:val>
                                            <p:strVal val="#ppt_h"/>
                                          </p:val>
                                        </p:tav>
                                      </p:tavLst>
                                    </p:anim>
                                    <p:anim calcmode="lin" valueType="num">
                                      <p:cBhvr>
                                        <p:cTn id="43" dur="1000" fill="hold"/>
                                        <p:tgtEl>
                                          <p:spTgt spid="17420"/>
                                        </p:tgtEl>
                                        <p:attrNameLst>
                                          <p:attrName>ppt_x</p:attrName>
                                        </p:attrNameLst>
                                      </p:cBhvr>
                                      <p:tavLst>
                                        <p:tav tm="0" fmla="#ppt_x+(cos(-2*pi*(1-$))*-#ppt_x-sin(-2*pi*(1-$))*(1-#ppt_y))*(1-$)">
                                          <p:val>
                                            <p:fltVal val="0"/>
                                          </p:val>
                                        </p:tav>
                                        <p:tav tm="100000">
                                          <p:val>
                                            <p:fltVal val="1"/>
                                          </p:val>
                                        </p:tav>
                                      </p:tavLst>
                                    </p:anim>
                                    <p:anim calcmode="lin" valueType="num">
                                      <p:cBhvr>
                                        <p:cTn id="44" dur="1000" fill="hold"/>
                                        <p:tgtEl>
                                          <p:spTgt spid="1742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5" fill="hold">
                      <p:stCondLst>
                        <p:cond delay="indefinite"/>
                      </p:stCondLst>
                      <p:childTnLst>
                        <p:par>
                          <p:cTn id="46" fill="hold">
                            <p:stCondLst>
                              <p:cond delay="0"/>
                            </p:stCondLst>
                            <p:childTnLst>
                              <p:par>
                                <p:cTn id="47" presetID="15" presetClass="entr" presetSubtype="0" fill="hold" grpId="0" nodeType="clickEffect">
                                  <p:stCondLst>
                                    <p:cond delay="0"/>
                                  </p:stCondLst>
                                  <p:childTnLst>
                                    <p:set>
                                      <p:cBhvr>
                                        <p:cTn id="48" dur="1" fill="hold">
                                          <p:stCondLst>
                                            <p:cond delay="0"/>
                                          </p:stCondLst>
                                        </p:cTn>
                                        <p:tgtEl>
                                          <p:spTgt spid="17417"/>
                                        </p:tgtEl>
                                        <p:attrNameLst>
                                          <p:attrName>style.visibility</p:attrName>
                                        </p:attrNameLst>
                                      </p:cBhvr>
                                      <p:to>
                                        <p:strVal val="visible"/>
                                      </p:to>
                                    </p:set>
                                    <p:anim calcmode="lin" valueType="num">
                                      <p:cBhvr>
                                        <p:cTn id="49" dur="1000" fill="hold"/>
                                        <p:tgtEl>
                                          <p:spTgt spid="17417"/>
                                        </p:tgtEl>
                                        <p:attrNameLst>
                                          <p:attrName>ppt_w</p:attrName>
                                        </p:attrNameLst>
                                      </p:cBhvr>
                                      <p:tavLst>
                                        <p:tav tm="0">
                                          <p:val>
                                            <p:fltVal val="0"/>
                                          </p:val>
                                        </p:tav>
                                        <p:tav tm="100000">
                                          <p:val>
                                            <p:strVal val="#ppt_w"/>
                                          </p:val>
                                        </p:tav>
                                      </p:tavLst>
                                    </p:anim>
                                    <p:anim calcmode="lin" valueType="num">
                                      <p:cBhvr>
                                        <p:cTn id="50" dur="1000" fill="hold"/>
                                        <p:tgtEl>
                                          <p:spTgt spid="17417"/>
                                        </p:tgtEl>
                                        <p:attrNameLst>
                                          <p:attrName>ppt_h</p:attrName>
                                        </p:attrNameLst>
                                      </p:cBhvr>
                                      <p:tavLst>
                                        <p:tav tm="0">
                                          <p:val>
                                            <p:fltVal val="0"/>
                                          </p:val>
                                        </p:tav>
                                        <p:tav tm="100000">
                                          <p:val>
                                            <p:strVal val="#ppt_h"/>
                                          </p:val>
                                        </p:tav>
                                      </p:tavLst>
                                    </p:anim>
                                    <p:anim calcmode="lin" valueType="num">
                                      <p:cBhvr>
                                        <p:cTn id="51" dur="1000" fill="hold"/>
                                        <p:tgtEl>
                                          <p:spTgt spid="17417"/>
                                        </p:tgtEl>
                                        <p:attrNameLst>
                                          <p:attrName>ppt_x</p:attrName>
                                        </p:attrNameLst>
                                      </p:cBhvr>
                                      <p:tavLst>
                                        <p:tav tm="0" fmla="#ppt_x+(cos(-2*pi*(1-$))*-#ppt_x-sin(-2*pi*(1-$))*(1-#ppt_y))*(1-$)">
                                          <p:val>
                                            <p:fltVal val="0"/>
                                          </p:val>
                                        </p:tav>
                                        <p:tav tm="100000">
                                          <p:val>
                                            <p:fltVal val="1"/>
                                          </p:val>
                                        </p:tav>
                                      </p:tavLst>
                                    </p:anim>
                                    <p:anim calcmode="lin" valueType="num">
                                      <p:cBhvr>
                                        <p:cTn id="52" dur="1000" fill="hold"/>
                                        <p:tgtEl>
                                          <p:spTgt spid="17417"/>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autoUpdateAnimBg="0"/>
      <p:bldP spid="17415" grpId="0" autoUpdateAnimBg="0"/>
      <p:bldP spid="17416" grpId="0" autoUpdateAnimBg="0"/>
      <p:bldP spid="17417" grpId="0" autoUpdateAnimBg="0"/>
      <p:bldP spid="17418" grpId="0" autoUpdateAnimBg="0"/>
      <p:bldP spid="17419" grpId="0" autoUpdateAnimBg="0"/>
      <p:bldP spid="17420"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cs-CZ"/>
              <a:t>Internetová kriminalita</a:t>
            </a:r>
          </a:p>
        </p:txBody>
      </p:sp>
      <p:sp>
        <p:nvSpPr>
          <p:cNvPr id="35843" name="Text Box 3"/>
          <p:cNvSpPr txBox="1">
            <a:spLocks noChangeArrowheads="1"/>
          </p:cNvSpPr>
          <p:nvPr/>
        </p:nvSpPr>
        <p:spPr bwMode="auto">
          <a:xfrm>
            <a:off x="457200" y="1828800"/>
            <a:ext cx="8458200" cy="1187450"/>
          </a:xfrm>
          <a:prstGeom prst="rect">
            <a:avLst/>
          </a:prstGeom>
          <a:noFill/>
          <a:ln w="9525">
            <a:noFill/>
            <a:miter lim="800000"/>
            <a:headEnd/>
            <a:tailEnd/>
          </a:ln>
          <a:effectLst/>
        </p:spPr>
        <p:txBody>
          <a:bodyPr>
            <a:spAutoFit/>
          </a:bodyPr>
          <a:lstStyle/>
          <a:p>
            <a:pPr algn="ctr"/>
            <a:r>
              <a:rPr lang="cs-CZ">
                <a:cs typeface="Times New Roman" pitchFamily="18" charset="0"/>
              </a:rPr>
              <a:t>Velkému množství trestných činů </a:t>
            </a:r>
            <a:r>
              <a:rPr lang="cs-CZ"/>
              <a:t>                                                </a:t>
            </a:r>
            <a:r>
              <a:rPr lang="cs-CZ">
                <a:cs typeface="Times New Roman" pitchFamily="18" charset="0"/>
              </a:rPr>
              <a:t>spojených s informačními technologiemi lze snadno </a:t>
            </a:r>
            <a:r>
              <a:rPr lang="cs-CZ"/>
              <a:t>                                                                </a:t>
            </a:r>
            <a:r>
              <a:rPr lang="cs-CZ">
                <a:cs typeface="Times New Roman" pitchFamily="18" charset="0"/>
              </a:rPr>
              <a:t>zabránit pouhým vhodným chováním uživatelů Internetu. </a:t>
            </a:r>
          </a:p>
        </p:txBody>
      </p:sp>
      <p:sp>
        <p:nvSpPr>
          <p:cNvPr id="35844" name="Text Box 4"/>
          <p:cNvSpPr txBox="1">
            <a:spLocks noChangeArrowheads="1"/>
          </p:cNvSpPr>
          <p:nvPr/>
        </p:nvSpPr>
        <p:spPr bwMode="auto">
          <a:xfrm>
            <a:off x="381000" y="3200400"/>
            <a:ext cx="8305800" cy="822325"/>
          </a:xfrm>
          <a:prstGeom prst="rect">
            <a:avLst/>
          </a:prstGeom>
          <a:noFill/>
          <a:ln w="9525">
            <a:noFill/>
            <a:miter lim="800000"/>
            <a:headEnd/>
            <a:tailEnd/>
          </a:ln>
          <a:effectLst/>
        </p:spPr>
        <p:txBody>
          <a:bodyPr>
            <a:spAutoFit/>
          </a:bodyPr>
          <a:lstStyle/>
          <a:p>
            <a:pPr algn="ctr"/>
            <a:r>
              <a:rPr lang="cs-CZ">
                <a:cs typeface="Times New Roman" pitchFamily="18" charset="0"/>
              </a:rPr>
              <a:t>Základní bezpečnostní pravidla platí </a:t>
            </a:r>
            <a:r>
              <a:rPr lang="cs-CZ"/>
              <a:t>                                                </a:t>
            </a:r>
            <a:r>
              <a:rPr lang="cs-CZ">
                <a:cs typeface="Times New Roman" pitchFamily="18" charset="0"/>
              </a:rPr>
              <a:t>jak v reálném</a:t>
            </a:r>
            <a:r>
              <a:rPr lang="cs-CZ"/>
              <a:t> </a:t>
            </a:r>
            <a:r>
              <a:rPr lang="cs-CZ">
                <a:cs typeface="Times New Roman" pitchFamily="18" charset="0"/>
              </a:rPr>
              <a:t>tak i v</a:t>
            </a:r>
            <a:r>
              <a:rPr lang="cs-CZ"/>
              <a:t>e</a:t>
            </a:r>
            <a:r>
              <a:rPr lang="cs-CZ">
                <a:cs typeface="Times New Roman" pitchFamily="18" charset="0"/>
              </a:rPr>
              <a:t> virtuálním</a:t>
            </a:r>
            <a:r>
              <a:rPr lang="cs-CZ"/>
              <a:t> světě</a:t>
            </a:r>
          </a:p>
        </p:txBody>
      </p:sp>
      <p:sp>
        <p:nvSpPr>
          <p:cNvPr id="35845" name="Text Box 5"/>
          <p:cNvSpPr txBox="1">
            <a:spLocks noChangeArrowheads="1"/>
          </p:cNvSpPr>
          <p:nvPr/>
        </p:nvSpPr>
        <p:spPr bwMode="auto">
          <a:xfrm>
            <a:off x="381000" y="4267200"/>
            <a:ext cx="8610600" cy="1552575"/>
          </a:xfrm>
          <a:prstGeom prst="rect">
            <a:avLst/>
          </a:prstGeom>
          <a:noFill/>
          <a:ln w="9525">
            <a:noFill/>
            <a:miter lim="800000"/>
            <a:headEnd/>
            <a:tailEnd/>
          </a:ln>
          <a:effectLst/>
        </p:spPr>
        <p:txBody>
          <a:bodyPr>
            <a:spAutoFit/>
          </a:bodyPr>
          <a:lstStyle/>
          <a:p>
            <a:pPr algn="ctr"/>
            <a:r>
              <a:rPr lang="cs-CZ">
                <a:cs typeface="Times New Roman" pitchFamily="18" charset="0"/>
              </a:rPr>
              <a:t>Nemusíme poskytovat všechny údaje, některé jsou nepovinné, </a:t>
            </a:r>
            <a:r>
              <a:rPr lang="cs-CZ"/>
              <a:t>                 </a:t>
            </a:r>
            <a:r>
              <a:rPr lang="cs-CZ">
                <a:cs typeface="Times New Roman" pitchFamily="18" charset="0"/>
              </a:rPr>
              <a:t>a my bychom měli pečlivě zvážit výhody a nevýhody jejich sdílení. Měli bychom si také uvědomit, že hesla měnit můžeme, </a:t>
            </a:r>
            <a:r>
              <a:rPr lang="cs-CZ"/>
              <a:t>                           </a:t>
            </a:r>
            <a:r>
              <a:rPr lang="cs-CZ">
                <a:cs typeface="Times New Roman" pitchFamily="18" charset="0"/>
              </a:rPr>
              <a:t>naše osobní údaje (datum narození, identifikační čísla) nikoliv</a:t>
            </a:r>
            <a:r>
              <a:rPr lang="cs-CZ"/>
              <a:t>.</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35843"/>
                                        </p:tgtEl>
                                        <p:attrNameLst>
                                          <p:attrName>style.visibility</p:attrName>
                                        </p:attrNameLst>
                                      </p:cBhvr>
                                      <p:to>
                                        <p:strVal val="visible"/>
                                      </p:to>
                                    </p:set>
                                    <p:anim calcmode="lin" valueType="num">
                                      <p:cBhvr>
                                        <p:cTn id="7" dur="500" fill="hold"/>
                                        <p:tgtEl>
                                          <p:spTgt spid="35843"/>
                                        </p:tgtEl>
                                        <p:attrNameLst>
                                          <p:attrName>ppt_w</p:attrName>
                                        </p:attrNameLst>
                                      </p:cBhvr>
                                      <p:tavLst>
                                        <p:tav tm="0">
                                          <p:val>
                                            <p:strVal val="2/3*#ppt_w"/>
                                          </p:val>
                                        </p:tav>
                                        <p:tav tm="100000">
                                          <p:val>
                                            <p:strVal val="#ppt_w"/>
                                          </p:val>
                                        </p:tav>
                                      </p:tavLst>
                                    </p:anim>
                                    <p:anim calcmode="lin" valueType="num">
                                      <p:cBhvr>
                                        <p:cTn id="8" dur="500" fill="hold"/>
                                        <p:tgtEl>
                                          <p:spTgt spid="35843"/>
                                        </p:tgtEl>
                                        <p:attrNameLst>
                                          <p:attrName>ppt_h</p:attrName>
                                        </p:attrNameLst>
                                      </p:cBhvr>
                                      <p:tavLst>
                                        <p:tav tm="0">
                                          <p:val>
                                            <p:strVal val="2/3*#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35844"/>
                                        </p:tgtEl>
                                        <p:attrNameLst>
                                          <p:attrName>style.visibility</p:attrName>
                                        </p:attrNameLst>
                                      </p:cBhvr>
                                      <p:to>
                                        <p:strVal val="visible"/>
                                      </p:to>
                                    </p:set>
                                    <p:anim calcmode="lin" valueType="num">
                                      <p:cBhvr>
                                        <p:cTn id="13" dur="500" fill="hold"/>
                                        <p:tgtEl>
                                          <p:spTgt spid="35844"/>
                                        </p:tgtEl>
                                        <p:attrNameLst>
                                          <p:attrName>ppt_w</p:attrName>
                                        </p:attrNameLst>
                                      </p:cBhvr>
                                      <p:tavLst>
                                        <p:tav tm="0">
                                          <p:val>
                                            <p:strVal val="2/3*#ppt_w"/>
                                          </p:val>
                                        </p:tav>
                                        <p:tav tm="100000">
                                          <p:val>
                                            <p:strVal val="#ppt_w"/>
                                          </p:val>
                                        </p:tav>
                                      </p:tavLst>
                                    </p:anim>
                                    <p:anim calcmode="lin" valueType="num">
                                      <p:cBhvr>
                                        <p:cTn id="14" dur="500" fill="hold"/>
                                        <p:tgtEl>
                                          <p:spTgt spid="35844"/>
                                        </p:tgtEl>
                                        <p:attrNameLst>
                                          <p:attrName>ppt_h</p:attrName>
                                        </p:attrNameLst>
                                      </p:cBhvr>
                                      <p:tavLst>
                                        <p:tav tm="0">
                                          <p:val>
                                            <p:strVal val="2/3*#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35845"/>
                                        </p:tgtEl>
                                        <p:attrNameLst>
                                          <p:attrName>style.visibility</p:attrName>
                                        </p:attrNameLst>
                                      </p:cBhvr>
                                      <p:to>
                                        <p:strVal val="visible"/>
                                      </p:to>
                                    </p:set>
                                    <p:anim calcmode="lin" valueType="num">
                                      <p:cBhvr>
                                        <p:cTn id="19" dur="500" fill="hold"/>
                                        <p:tgtEl>
                                          <p:spTgt spid="35845"/>
                                        </p:tgtEl>
                                        <p:attrNameLst>
                                          <p:attrName>ppt_w</p:attrName>
                                        </p:attrNameLst>
                                      </p:cBhvr>
                                      <p:tavLst>
                                        <p:tav tm="0">
                                          <p:val>
                                            <p:strVal val="2/3*#ppt_w"/>
                                          </p:val>
                                        </p:tav>
                                        <p:tav tm="100000">
                                          <p:val>
                                            <p:strVal val="#ppt_w"/>
                                          </p:val>
                                        </p:tav>
                                      </p:tavLst>
                                    </p:anim>
                                    <p:anim calcmode="lin" valueType="num">
                                      <p:cBhvr>
                                        <p:cTn id="20" dur="500" fill="hold"/>
                                        <p:tgtEl>
                                          <p:spTgt spid="35845"/>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autoUpdateAnimBg="0"/>
      <p:bldP spid="35844" grpId="0" autoUpdateAnimBg="0"/>
      <p:bldP spid="35845"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cs-CZ"/>
              <a:t>Kybergrooming</a:t>
            </a:r>
          </a:p>
        </p:txBody>
      </p:sp>
      <p:sp>
        <p:nvSpPr>
          <p:cNvPr id="38915" name="Text Box 3"/>
          <p:cNvSpPr txBox="1">
            <a:spLocks noChangeArrowheads="1"/>
          </p:cNvSpPr>
          <p:nvPr/>
        </p:nvSpPr>
        <p:spPr bwMode="auto">
          <a:xfrm>
            <a:off x="381000" y="1981200"/>
            <a:ext cx="8474075" cy="1917700"/>
          </a:xfrm>
          <a:prstGeom prst="rect">
            <a:avLst/>
          </a:prstGeom>
          <a:noFill/>
          <a:ln w="9525">
            <a:noFill/>
            <a:miter lim="800000"/>
            <a:headEnd/>
            <a:tailEnd/>
          </a:ln>
          <a:effectLst/>
        </p:spPr>
        <p:txBody>
          <a:bodyPr>
            <a:spAutoFit/>
          </a:bodyPr>
          <a:lstStyle/>
          <a:p>
            <a:pPr algn="ctr"/>
            <a:r>
              <a:rPr lang="cs-CZ">
                <a:cs typeface="Times New Roman" pitchFamily="18" charset="0"/>
              </a:rPr>
              <a:t>Díky neexistujícímu systému ověřování pravdivosti </a:t>
            </a:r>
            <a:r>
              <a:rPr lang="cs-CZ"/>
              <a:t>                           </a:t>
            </a:r>
            <a:r>
              <a:rPr lang="cs-CZ">
                <a:cs typeface="Times New Roman" pitchFamily="18" charset="0"/>
              </a:rPr>
              <a:t>osobních údajů uživatelů může docházet například k situacím, kdy uživatel-manipulátor předstírá jiný věk a vzhled </a:t>
            </a:r>
            <a:r>
              <a:rPr lang="cs-CZ"/>
              <a:t>                                    </a:t>
            </a:r>
            <a:r>
              <a:rPr lang="cs-CZ">
                <a:cs typeface="Times New Roman" pitchFamily="18" charset="0"/>
              </a:rPr>
              <a:t>a využije důvěřivosti uživatelů, </a:t>
            </a:r>
            <a:r>
              <a:rPr lang="cs-CZ"/>
              <a:t>                                                                               </a:t>
            </a:r>
            <a:r>
              <a:rPr lang="cs-CZ">
                <a:cs typeface="Times New Roman" pitchFamily="18" charset="0"/>
              </a:rPr>
              <a:t>kteří pak svolí k osobní schůzce (tzv. kybergrooming). </a:t>
            </a:r>
            <a:endParaRPr lang="cs-CZ"/>
          </a:p>
        </p:txBody>
      </p:sp>
      <p:sp>
        <p:nvSpPr>
          <p:cNvPr id="38916" name="Text Box 4"/>
          <p:cNvSpPr txBox="1">
            <a:spLocks noChangeArrowheads="1"/>
          </p:cNvSpPr>
          <p:nvPr/>
        </p:nvSpPr>
        <p:spPr bwMode="auto">
          <a:xfrm>
            <a:off x="609600" y="5181600"/>
            <a:ext cx="7848600" cy="457200"/>
          </a:xfrm>
          <a:prstGeom prst="rect">
            <a:avLst/>
          </a:prstGeom>
          <a:noFill/>
          <a:ln w="9525">
            <a:noFill/>
            <a:miter lim="800000"/>
            <a:headEnd/>
            <a:tailEnd/>
          </a:ln>
          <a:effectLst/>
        </p:spPr>
        <p:txBody>
          <a:bodyPr>
            <a:spAutoFit/>
          </a:bodyPr>
          <a:lstStyle/>
          <a:p>
            <a:pPr algn="ctr"/>
            <a:r>
              <a:rPr lang="cs-CZ">
                <a:cs typeface="Times New Roman" pitchFamily="18" charset="0"/>
              </a:rPr>
              <a:t>Na pravdivost informací v sociálních sítích nelze spoléhat.</a:t>
            </a:r>
            <a:r>
              <a:rPr lang="cs-CZ">
                <a:latin typeface="Comic Sans MS" pitchFamily="66" charset="0"/>
                <a:cs typeface="Times New Roman" pitchFamily="18" charset="0"/>
              </a:rPr>
              <a:t> </a:t>
            </a:r>
            <a:endParaRPr lang="cs-CZ"/>
          </a:p>
        </p:txBody>
      </p:sp>
      <p:sp>
        <p:nvSpPr>
          <p:cNvPr id="38917" name="Text Box 5"/>
          <p:cNvSpPr txBox="1">
            <a:spLocks noChangeArrowheads="1"/>
          </p:cNvSpPr>
          <p:nvPr/>
        </p:nvSpPr>
        <p:spPr bwMode="auto">
          <a:xfrm>
            <a:off x="457200" y="4267200"/>
            <a:ext cx="8093075" cy="457200"/>
          </a:xfrm>
          <a:prstGeom prst="rect">
            <a:avLst/>
          </a:prstGeom>
          <a:noFill/>
          <a:ln w="9525">
            <a:noFill/>
            <a:miter lim="800000"/>
            <a:headEnd/>
            <a:tailEnd/>
          </a:ln>
          <a:effectLst/>
        </p:spPr>
        <p:txBody>
          <a:bodyPr>
            <a:spAutoFit/>
          </a:bodyPr>
          <a:lstStyle/>
          <a:p>
            <a:pPr algn="ctr"/>
            <a:r>
              <a:rPr lang="cs-CZ">
                <a:cs typeface="Times New Roman" pitchFamily="18" charset="0"/>
              </a:rPr>
              <a:t>Ta může skončit tragicky</a:t>
            </a:r>
            <a:r>
              <a:rPr lang="cs-CZ"/>
              <a:t>.</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8915"/>
                                        </p:tgtEl>
                                        <p:attrNameLst>
                                          <p:attrName>style.visibility</p:attrName>
                                        </p:attrNameLst>
                                      </p:cBhvr>
                                      <p:to>
                                        <p:strVal val="visible"/>
                                      </p:to>
                                    </p:set>
                                    <p:animEffect transition="in" filter="blinds(horizontal)">
                                      <p:cBhvr>
                                        <p:cTn id="7" dur="500"/>
                                        <p:tgtEl>
                                          <p:spTgt spid="3891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8917"/>
                                        </p:tgtEl>
                                        <p:attrNameLst>
                                          <p:attrName>style.visibility</p:attrName>
                                        </p:attrNameLst>
                                      </p:cBhvr>
                                      <p:to>
                                        <p:strVal val="visible"/>
                                      </p:to>
                                    </p:set>
                                    <p:animEffect transition="in" filter="blinds(horizontal)">
                                      <p:cBhvr>
                                        <p:cTn id="12" dur="500"/>
                                        <p:tgtEl>
                                          <p:spTgt spid="38917"/>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8916"/>
                                        </p:tgtEl>
                                        <p:attrNameLst>
                                          <p:attrName>style.visibility</p:attrName>
                                        </p:attrNameLst>
                                      </p:cBhvr>
                                      <p:to>
                                        <p:strVal val="visible"/>
                                      </p:to>
                                    </p:set>
                                    <p:animEffect transition="in" filter="blinds(horizontal)">
                                      <p:cBhvr>
                                        <p:cTn id="17" dur="500"/>
                                        <p:tgtEl>
                                          <p:spTgt spid="389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autoUpdateAnimBg="0"/>
      <p:bldP spid="38916" grpId="0" autoUpdateAnimBg="0"/>
      <p:bldP spid="38917" grpId="0"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cs-CZ"/>
              <a:t>Kyberšikana</a:t>
            </a:r>
          </a:p>
        </p:txBody>
      </p:sp>
      <p:sp>
        <p:nvSpPr>
          <p:cNvPr id="39939" name="Text Box 3"/>
          <p:cNvSpPr txBox="1">
            <a:spLocks noChangeArrowheads="1"/>
          </p:cNvSpPr>
          <p:nvPr/>
        </p:nvSpPr>
        <p:spPr bwMode="auto">
          <a:xfrm>
            <a:off x="338138" y="1676400"/>
            <a:ext cx="8501062" cy="457200"/>
          </a:xfrm>
          <a:prstGeom prst="rect">
            <a:avLst/>
          </a:prstGeom>
          <a:noFill/>
          <a:ln w="9525">
            <a:noFill/>
            <a:miter lim="800000"/>
            <a:headEnd/>
            <a:tailEnd/>
          </a:ln>
          <a:effectLst/>
        </p:spPr>
        <p:txBody>
          <a:bodyPr>
            <a:spAutoFit/>
          </a:bodyPr>
          <a:lstStyle/>
          <a:p>
            <a:pPr algn="ctr"/>
            <a:r>
              <a:rPr lang="cs-CZ">
                <a:cs typeface="Times New Roman" pitchFamily="18" charset="0"/>
              </a:rPr>
              <a:t>Sociální sítě mohou také sloužit jako nástroje pomsty</a:t>
            </a:r>
            <a:r>
              <a:rPr lang="cs-CZ"/>
              <a:t>.</a:t>
            </a:r>
            <a:r>
              <a:rPr lang="cs-CZ">
                <a:cs typeface="Times New Roman" pitchFamily="18" charset="0"/>
              </a:rPr>
              <a:t> </a:t>
            </a:r>
            <a:endParaRPr lang="cs-CZ"/>
          </a:p>
        </p:txBody>
      </p:sp>
      <p:sp>
        <p:nvSpPr>
          <p:cNvPr id="39940" name="Text Box 4"/>
          <p:cNvSpPr txBox="1">
            <a:spLocks noChangeArrowheads="1"/>
          </p:cNvSpPr>
          <p:nvPr/>
        </p:nvSpPr>
        <p:spPr bwMode="auto">
          <a:xfrm>
            <a:off x="381000" y="2286000"/>
            <a:ext cx="8550275" cy="822325"/>
          </a:xfrm>
          <a:prstGeom prst="rect">
            <a:avLst/>
          </a:prstGeom>
          <a:noFill/>
          <a:ln w="9525">
            <a:noFill/>
            <a:miter lim="800000"/>
            <a:headEnd/>
            <a:tailEnd/>
          </a:ln>
          <a:effectLst/>
        </p:spPr>
        <p:txBody>
          <a:bodyPr>
            <a:spAutoFit/>
          </a:bodyPr>
          <a:lstStyle/>
          <a:p>
            <a:pPr algn="ctr"/>
            <a:r>
              <a:rPr lang="cs-CZ"/>
              <a:t>P</a:t>
            </a:r>
            <a:r>
              <a:rPr lang="cs-CZ">
                <a:cs typeface="Times New Roman" pitchFamily="18" charset="0"/>
              </a:rPr>
              <a:t>ro útočníky je snadné vytvořit útočné diskusní skupiny zaměřené na konkrétní osobu či falešný profil oběti s urážlivým obsahem</a:t>
            </a:r>
            <a:r>
              <a:rPr lang="cs-CZ"/>
              <a:t>.</a:t>
            </a:r>
            <a:r>
              <a:rPr lang="cs-CZ">
                <a:cs typeface="Times New Roman" pitchFamily="18" charset="0"/>
              </a:rPr>
              <a:t> </a:t>
            </a:r>
            <a:endParaRPr lang="cs-CZ"/>
          </a:p>
        </p:txBody>
      </p:sp>
      <p:sp>
        <p:nvSpPr>
          <p:cNvPr id="39941" name="Text Box 5"/>
          <p:cNvSpPr txBox="1">
            <a:spLocks noChangeArrowheads="1"/>
          </p:cNvSpPr>
          <p:nvPr/>
        </p:nvSpPr>
        <p:spPr bwMode="auto">
          <a:xfrm>
            <a:off x="381000" y="3124200"/>
            <a:ext cx="8534400" cy="822325"/>
          </a:xfrm>
          <a:prstGeom prst="rect">
            <a:avLst/>
          </a:prstGeom>
          <a:noFill/>
          <a:ln w="9525">
            <a:noFill/>
            <a:miter lim="800000"/>
            <a:headEnd/>
            <a:tailEnd/>
          </a:ln>
          <a:effectLst/>
        </p:spPr>
        <p:txBody>
          <a:bodyPr>
            <a:spAutoFit/>
          </a:bodyPr>
          <a:lstStyle/>
          <a:p>
            <a:pPr algn="ctr"/>
            <a:r>
              <a:rPr lang="cs-CZ"/>
              <a:t>Č</a:t>
            </a:r>
            <a:r>
              <a:rPr lang="cs-CZ">
                <a:cs typeface="Times New Roman" pitchFamily="18" charset="0"/>
              </a:rPr>
              <a:t>asté je také zneužití fotografie uživatele pro fotomontáž </a:t>
            </a:r>
            <a:r>
              <a:rPr lang="cs-CZ"/>
              <a:t>                           </a:t>
            </a:r>
            <a:r>
              <a:rPr lang="cs-CZ">
                <a:cs typeface="Times New Roman" pitchFamily="18" charset="0"/>
              </a:rPr>
              <a:t>a následné šíření tohoto obsahu ostatním uživatelům. </a:t>
            </a:r>
            <a:endParaRPr lang="cs-CZ"/>
          </a:p>
        </p:txBody>
      </p:sp>
      <p:sp>
        <p:nvSpPr>
          <p:cNvPr id="39942" name="Text Box 6"/>
          <p:cNvSpPr txBox="1">
            <a:spLocks noChangeArrowheads="1"/>
          </p:cNvSpPr>
          <p:nvPr/>
        </p:nvSpPr>
        <p:spPr bwMode="auto">
          <a:xfrm>
            <a:off x="533400" y="4038600"/>
            <a:ext cx="8093075" cy="457200"/>
          </a:xfrm>
          <a:prstGeom prst="rect">
            <a:avLst/>
          </a:prstGeom>
          <a:noFill/>
          <a:ln w="9525">
            <a:noFill/>
            <a:miter lim="800000"/>
            <a:headEnd/>
            <a:tailEnd/>
          </a:ln>
          <a:effectLst/>
        </p:spPr>
        <p:txBody>
          <a:bodyPr>
            <a:spAutoFit/>
          </a:bodyPr>
          <a:lstStyle/>
          <a:p>
            <a:pPr algn="ctr"/>
            <a:r>
              <a:rPr lang="cs-CZ">
                <a:cs typeface="Times New Roman" pitchFamily="18" charset="0"/>
              </a:rPr>
              <a:t>Tyto projevy lze zařadit mezi tzv. kyberšikanu,</a:t>
            </a:r>
            <a:r>
              <a:rPr lang="cs-CZ"/>
              <a:t> </a:t>
            </a:r>
          </a:p>
        </p:txBody>
      </p:sp>
      <p:sp>
        <p:nvSpPr>
          <p:cNvPr id="39943" name="Text Box 7"/>
          <p:cNvSpPr txBox="1">
            <a:spLocks noChangeArrowheads="1"/>
          </p:cNvSpPr>
          <p:nvPr/>
        </p:nvSpPr>
        <p:spPr bwMode="auto">
          <a:xfrm>
            <a:off x="457200" y="4572000"/>
            <a:ext cx="8245475" cy="457200"/>
          </a:xfrm>
          <a:prstGeom prst="rect">
            <a:avLst/>
          </a:prstGeom>
          <a:noFill/>
          <a:ln w="9525">
            <a:noFill/>
            <a:miter lim="800000"/>
            <a:headEnd/>
            <a:tailEnd/>
          </a:ln>
          <a:effectLst/>
        </p:spPr>
        <p:txBody>
          <a:bodyPr>
            <a:spAutoFit/>
          </a:bodyPr>
          <a:lstStyle/>
          <a:p>
            <a:r>
              <a:rPr lang="cs-CZ"/>
              <a:t>M</a:t>
            </a:r>
            <a:r>
              <a:rPr lang="cs-CZ">
                <a:cs typeface="Times New Roman" pitchFamily="18" charset="0"/>
              </a:rPr>
              <a:t>ezi nejčastější druhy kyberšikany patří</a:t>
            </a:r>
            <a:r>
              <a:rPr lang="cs-CZ"/>
              <a:t>:</a:t>
            </a:r>
          </a:p>
        </p:txBody>
      </p:sp>
      <p:sp>
        <p:nvSpPr>
          <p:cNvPr id="39944" name="Text Box 8"/>
          <p:cNvSpPr txBox="1">
            <a:spLocks noChangeArrowheads="1"/>
          </p:cNvSpPr>
          <p:nvPr/>
        </p:nvSpPr>
        <p:spPr bwMode="auto">
          <a:xfrm>
            <a:off x="457200" y="4953000"/>
            <a:ext cx="2270125"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a:t>
            </a:r>
            <a:r>
              <a:rPr lang="cs-CZ">
                <a:cs typeface="Times New Roman" pitchFamily="18" charset="0"/>
              </a:rPr>
              <a:t>verbální útoky</a:t>
            </a:r>
            <a:endParaRPr lang="cs-CZ"/>
          </a:p>
        </p:txBody>
      </p:sp>
      <p:sp>
        <p:nvSpPr>
          <p:cNvPr id="39945" name="Text Box 9"/>
          <p:cNvSpPr txBox="1">
            <a:spLocks noChangeArrowheads="1"/>
          </p:cNvSpPr>
          <p:nvPr/>
        </p:nvSpPr>
        <p:spPr bwMode="auto">
          <a:xfrm>
            <a:off x="457200" y="5334000"/>
            <a:ext cx="2025650"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a:t>
            </a:r>
            <a:r>
              <a:rPr lang="cs-CZ">
                <a:cs typeface="Times New Roman" pitchFamily="18" charset="0"/>
              </a:rPr>
              <a:t>vyhrožování</a:t>
            </a:r>
          </a:p>
        </p:txBody>
      </p:sp>
      <p:sp>
        <p:nvSpPr>
          <p:cNvPr id="39946" name="Text Box 10"/>
          <p:cNvSpPr txBox="1">
            <a:spLocks noChangeArrowheads="1"/>
          </p:cNvSpPr>
          <p:nvPr/>
        </p:nvSpPr>
        <p:spPr bwMode="auto">
          <a:xfrm>
            <a:off x="457200" y="5715000"/>
            <a:ext cx="2008188"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z</a:t>
            </a:r>
            <a:r>
              <a:rPr lang="cs-CZ">
                <a:cs typeface="Times New Roman" pitchFamily="18" charset="0"/>
              </a:rPr>
              <a:t>astrašování</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9939"/>
                                        </p:tgtEl>
                                        <p:attrNameLst>
                                          <p:attrName>style.visibility</p:attrName>
                                        </p:attrNameLst>
                                      </p:cBhvr>
                                      <p:to>
                                        <p:strVal val="visible"/>
                                      </p:to>
                                    </p:set>
                                    <p:animEffect transition="in" filter="blinds(horizontal)">
                                      <p:cBhvr>
                                        <p:cTn id="7" dur="500"/>
                                        <p:tgtEl>
                                          <p:spTgt spid="39939"/>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9940"/>
                                        </p:tgtEl>
                                        <p:attrNameLst>
                                          <p:attrName>style.visibility</p:attrName>
                                        </p:attrNameLst>
                                      </p:cBhvr>
                                      <p:to>
                                        <p:strVal val="visible"/>
                                      </p:to>
                                    </p:set>
                                    <p:animEffect transition="in" filter="blinds(horizontal)">
                                      <p:cBhvr>
                                        <p:cTn id="12" dur="500"/>
                                        <p:tgtEl>
                                          <p:spTgt spid="39940"/>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9941"/>
                                        </p:tgtEl>
                                        <p:attrNameLst>
                                          <p:attrName>style.visibility</p:attrName>
                                        </p:attrNameLst>
                                      </p:cBhvr>
                                      <p:to>
                                        <p:strVal val="visible"/>
                                      </p:to>
                                    </p:set>
                                    <p:animEffect transition="in" filter="blinds(horizontal)">
                                      <p:cBhvr>
                                        <p:cTn id="17" dur="500"/>
                                        <p:tgtEl>
                                          <p:spTgt spid="39941"/>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9942"/>
                                        </p:tgtEl>
                                        <p:attrNameLst>
                                          <p:attrName>style.visibility</p:attrName>
                                        </p:attrNameLst>
                                      </p:cBhvr>
                                      <p:to>
                                        <p:strVal val="visible"/>
                                      </p:to>
                                    </p:set>
                                    <p:animEffect transition="in" filter="blinds(horizontal)">
                                      <p:cBhvr>
                                        <p:cTn id="22" dur="500"/>
                                        <p:tgtEl>
                                          <p:spTgt spid="39942"/>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39943"/>
                                        </p:tgtEl>
                                        <p:attrNameLst>
                                          <p:attrName>style.visibility</p:attrName>
                                        </p:attrNameLst>
                                      </p:cBhvr>
                                      <p:to>
                                        <p:strVal val="visible"/>
                                      </p:to>
                                    </p:set>
                                    <p:anim calcmode="lin" valueType="num">
                                      <p:cBhvr additive="base">
                                        <p:cTn id="27" dur="500" fill="hold"/>
                                        <p:tgtEl>
                                          <p:spTgt spid="39943"/>
                                        </p:tgtEl>
                                        <p:attrNameLst>
                                          <p:attrName>ppt_x</p:attrName>
                                        </p:attrNameLst>
                                      </p:cBhvr>
                                      <p:tavLst>
                                        <p:tav tm="0">
                                          <p:val>
                                            <p:strVal val="0-#ppt_w/2"/>
                                          </p:val>
                                        </p:tav>
                                        <p:tav tm="100000">
                                          <p:val>
                                            <p:strVal val="#ppt_x"/>
                                          </p:val>
                                        </p:tav>
                                      </p:tavLst>
                                    </p:anim>
                                    <p:anim calcmode="lin" valueType="num">
                                      <p:cBhvr additive="base">
                                        <p:cTn id="28" dur="500" fill="hold"/>
                                        <p:tgtEl>
                                          <p:spTgt spid="39943"/>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5" presetClass="entr" presetSubtype="0" fill="hold" grpId="0" nodeType="clickEffect">
                                  <p:stCondLst>
                                    <p:cond delay="0"/>
                                  </p:stCondLst>
                                  <p:childTnLst>
                                    <p:set>
                                      <p:cBhvr>
                                        <p:cTn id="32" dur="1" fill="hold">
                                          <p:stCondLst>
                                            <p:cond delay="0"/>
                                          </p:stCondLst>
                                        </p:cTn>
                                        <p:tgtEl>
                                          <p:spTgt spid="39944"/>
                                        </p:tgtEl>
                                        <p:attrNameLst>
                                          <p:attrName>style.visibility</p:attrName>
                                        </p:attrNameLst>
                                      </p:cBhvr>
                                      <p:to>
                                        <p:strVal val="visible"/>
                                      </p:to>
                                    </p:set>
                                    <p:anim calcmode="lin" valueType="num">
                                      <p:cBhvr>
                                        <p:cTn id="33" dur="1000" fill="hold"/>
                                        <p:tgtEl>
                                          <p:spTgt spid="39944"/>
                                        </p:tgtEl>
                                        <p:attrNameLst>
                                          <p:attrName>ppt_w</p:attrName>
                                        </p:attrNameLst>
                                      </p:cBhvr>
                                      <p:tavLst>
                                        <p:tav tm="0">
                                          <p:val>
                                            <p:fltVal val="0"/>
                                          </p:val>
                                        </p:tav>
                                        <p:tav tm="100000">
                                          <p:val>
                                            <p:strVal val="#ppt_w"/>
                                          </p:val>
                                        </p:tav>
                                      </p:tavLst>
                                    </p:anim>
                                    <p:anim calcmode="lin" valueType="num">
                                      <p:cBhvr>
                                        <p:cTn id="34" dur="1000" fill="hold"/>
                                        <p:tgtEl>
                                          <p:spTgt spid="39944"/>
                                        </p:tgtEl>
                                        <p:attrNameLst>
                                          <p:attrName>ppt_h</p:attrName>
                                        </p:attrNameLst>
                                      </p:cBhvr>
                                      <p:tavLst>
                                        <p:tav tm="0">
                                          <p:val>
                                            <p:fltVal val="0"/>
                                          </p:val>
                                        </p:tav>
                                        <p:tav tm="100000">
                                          <p:val>
                                            <p:strVal val="#ppt_h"/>
                                          </p:val>
                                        </p:tav>
                                      </p:tavLst>
                                    </p:anim>
                                    <p:anim calcmode="lin" valueType="num">
                                      <p:cBhvr>
                                        <p:cTn id="35" dur="1000" fill="hold"/>
                                        <p:tgtEl>
                                          <p:spTgt spid="39944"/>
                                        </p:tgtEl>
                                        <p:attrNameLst>
                                          <p:attrName>ppt_x</p:attrName>
                                        </p:attrNameLst>
                                      </p:cBhvr>
                                      <p:tavLst>
                                        <p:tav tm="0" fmla="#ppt_x+(cos(-2*pi*(1-$))*-#ppt_x-sin(-2*pi*(1-$))*(1-#ppt_y))*(1-$)">
                                          <p:val>
                                            <p:fltVal val="0"/>
                                          </p:val>
                                        </p:tav>
                                        <p:tav tm="100000">
                                          <p:val>
                                            <p:fltVal val="1"/>
                                          </p:val>
                                        </p:tav>
                                      </p:tavLst>
                                    </p:anim>
                                    <p:anim calcmode="lin" valueType="num">
                                      <p:cBhvr>
                                        <p:cTn id="36" dur="1000" fill="hold"/>
                                        <p:tgtEl>
                                          <p:spTgt spid="3994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7" fill="hold">
                      <p:stCondLst>
                        <p:cond delay="indefinite"/>
                      </p:stCondLst>
                      <p:childTnLst>
                        <p:par>
                          <p:cTn id="38" fill="hold">
                            <p:stCondLst>
                              <p:cond delay="0"/>
                            </p:stCondLst>
                            <p:childTnLst>
                              <p:par>
                                <p:cTn id="39" presetID="15" presetClass="entr" presetSubtype="0" fill="hold" grpId="0" nodeType="clickEffect">
                                  <p:stCondLst>
                                    <p:cond delay="0"/>
                                  </p:stCondLst>
                                  <p:childTnLst>
                                    <p:set>
                                      <p:cBhvr>
                                        <p:cTn id="40" dur="1" fill="hold">
                                          <p:stCondLst>
                                            <p:cond delay="0"/>
                                          </p:stCondLst>
                                        </p:cTn>
                                        <p:tgtEl>
                                          <p:spTgt spid="39945"/>
                                        </p:tgtEl>
                                        <p:attrNameLst>
                                          <p:attrName>style.visibility</p:attrName>
                                        </p:attrNameLst>
                                      </p:cBhvr>
                                      <p:to>
                                        <p:strVal val="visible"/>
                                      </p:to>
                                    </p:set>
                                    <p:anim calcmode="lin" valueType="num">
                                      <p:cBhvr>
                                        <p:cTn id="41" dur="1000" fill="hold"/>
                                        <p:tgtEl>
                                          <p:spTgt spid="39945"/>
                                        </p:tgtEl>
                                        <p:attrNameLst>
                                          <p:attrName>ppt_w</p:attrName>
                                        </p:attrNameLst>
                                      </p:cBhvr>
                                      <p:tavLst>
                                        <p:tav tm="0">
                                          <p:val>
                                            <p:fltVal val="0"/>
                                          </p:val>
                                        </p:tav>
                                        <p:tav tm="100000">
                                          <p:val>
                                            <p:strVal val="#ppt_w"/>
                                          </p:val>
                                        </p:tav>
                                      </p:tavLst>
                                    </p:anim>
                                    <p:anim calcmode="lin" valueType="num">
                                      <p:cBhvr>
                                        <p:cTn id="42" dur="1000" fill="hold"/>
                                        <p:tgtEl>
                                          <p:spTgt spid="39945"/>
                                        </p:tgtEl>
                                        <p:attrNameLst>
                                          <p:attrName>ppt_h</p:attrName>
                                        </p:attrNameLst>
                                      </p:cBhvr>
                                      <p:tavLst>
                                        <p:tav tm="0">
                                          <p:val>
                                            <p:fltVal val="0"/>
                                          </p:val>
                                        </p:tav>
                                        <p:tav tm="100000">
                                          <p:val>
                                            <p:strVal val="#ppt_h"/>
                                          </p:val>
                                        </p:tav>
                                      </p:tavLst>
                                    </p:anim>
                                    <p:anim calcmode="lin" valueType="num">
                                      <p:cBhvr>
                                        <p:cTn id="43" dur="1000" fill="hold"/>
                                        <p:tgtEl>
                                          <p:spTgt spid="39945"/>
                                        </p:tgtEl>
                                        <p:attrNameLst>
                                          <p:attrName>ppt_x</p:attrName>
                                        </p:attrNameLst>
                                      </p:cBhvr>
                                      <p:tavLst>
                                        <p:tav tm="0" fmla="#ppt_x+(cos(-2*pi*(1-$))*-#ppt_x-sin(-2*pi*(1-$))*(1-#ppt_y))*(1-$)">
                                          <p:val>
                                            <p:fltVal val="0"/>
                                          </p:val>
                                        </p:tav>
                                        <p:tav tm="100000">
                                          <p:val>
                                            <p:fltVal val="1"/>
                                          </p:val>
                                        </p:tav>
                                      </p:tavLst>
                                    </p:anim>
                                    <p:anim calcmode="lin" valueType="num">
                                      <p:cBhvr>
                                        <p:cTn id="44" dur="1000" fill="hold"/>
                                        <p:tgtEl>
                                          <p:spTgt spid="39945"/>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5" fill="hold">
                      <p:stCondLst>
                        <p:cond delay="indefinite"/>
                      </p:stCondLst>
                      <p:childTnLst>
                        <p:par>
                          <p:cTn id="46" fill="hold">
                            <p:stCondLst>
                              <p:cond delay="0"/>
                            </p:stCondLst>
                            <p:childTnLst>
                              <p:par>
                                <p:cTn id="47" presetID="15" presetClass="entr" presetSubtype="0" fill="hold" grpId="0" nodeType="clickEffect">
                                  <p:stCondLst>
                                    <p:cond delay="0"/>
                                  </p:stCondLst>
                                  <p:childTnLst>
                                    <p:set>
                                      <p:cBhvr>
                                        <p:cTn id="48" dur="1" fill="hold">
                                          <p:stCondLst>
                                            <p:cond delay="0"/>
                                          </p:stCondLst>
                                        </p:cTn>
                                        <p:tgtEl>
                                          <p:spTgt spid="39946"/>
                                        </p:tgtEl>
                                        <p:attrNameLst>
                                          <p:attrName>style.visibility</p:attrName>
                                        </p:attrNameLst>
                                      </p:cBhvr>
                                      <p:to>
                                        <p:strVal val="visible"/>
                                      </p:to>
                                    </p:set>
                                    <p:anim calcmode="lin" valueType="num">
                                      <p:cBhvr>
                                        <p:cTn id="49" dur="1000" fill="hold"/>
                                        <p:tgtEl>
                                          <p:spTgt spid="39946"/>
                                        </p:tgtEl>
                                        <p:attrNameLst>
                                          <p:attrName>ppt_w</p:attrName>
                                        </p:attrNameLst>
                                      </p:cBhvr>
                                      <p:tavLst>
                                        <p:tav tm="0">
                                          <p:val>
                                            <p:fltVal val="0"/>
                                          </p:val>
                                        </p:tav>
                                        <p:tav tm="100000">
                                          <p:val>
                                            <p:strVal val="#ppt_w"/>
                                          </p:val>
                                        </p:tav>
                                      </p:tavLst>
                                    </p:anim>
                                    <p:anim calcmode="lin" valueType="num">
                                      <p:cBhvr>
                                        <p:cTn id="50" dur="1000" fill="hold"/>
                                        <p:tgtEl>
                                          <p:spTgt spid="39946"/>
                                        </p:tgtEl>
                                        <p:attrNameLst>
                                          <p:attrName>ppt_h</p:attrName>
                                        </p:attrNameLst>
                                      </p:cBhvr>
                                      <p:tavLst>
                                        <p:tav tm="0">
                                          <p:val>
                                            <p:fltVal val="0"/>
                                          </p:val>
                                        </p:tav>
                                        <p:tav tm="100000">
                                          <p:val>
                                            <p:strVal val="#ppt_h"/>
                                          </p:val>
                                        </p:tav>
                                      </p:tavLst>
                                    </p:anim>
                                    <p:anim calcmode="lin" valueType="num">
                                      <p:cBhvr>
                                        <p:cTn id="51" dur="1000" fill="hold"/>
                                        <p:tgtEl>
                                          <p:spTgt spid="39946"/>
                                        </p:tgtEl>
                                        <p:attrNameLst>
                                          <p:attrName>ppt_x</p:attrName>
                                        </p:attrNameLst>
                                      </p:cBhvr>
                                      <p:tavLst>
                                        <p:tav tm="0" fmla="#ppt_x+(cos(-2*pi*(1-$))*-#ppt_x-sin(-2*pi*(1-$))*(1-#ppt_y))*(1-$)">
                                          <p:val>
                                            <p:fltVal val="0"/>
                                          </p:val>
                                        </p:tav>
                                        <p:tav tm="100000">
                                          <p:val>
                                            <p:fltVal val="1"/>
                                          </p:val>
                                        </p:tav>
                                      </p:tavLst>
                                    </p:anim>
                                    <p:anim calcmode="lin" valueType="num">
                                      <p:cBhvr>
                                        <p:cTn id="52" dur="1000" fill="hold"/>
                                        <p:tgtEl>
                                          <p:spTgt spid="39946"/>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autoUpdateAnimBg="0"/>
      <p:bldP spid="39940" grpId="0" autoUpdateAnimBg="0"/>
      <p:bldP spid="39941" grpId="0" autoUpdateAnimBg="0"/>
      <p:bldP spid="39942" grpId="0" autoUpdateAnimBg="0"/>
      <p:bldP spid="39943" grpId="0" autoUpdateAnimBg="0"/>
      <p:bldP spid="39944" grpId="0" autoUpdateAnimBg="0"/>
      <p:bldP spid="39945" grpId="0" autoUpdateAnimBg="0"/>
      <p:bldP spid="39946" grpId="0"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cs-CZ"/>
              <a:t>Kyberšikana</a:t>
            </a:r>
          </a:p>
        </p:txBody>
      </p:sp>
      <p:sp>
        <p:nvSpPr>
          <p:cNvPr id="40963" name="Text Box 3"/>
          <p:cNvSpPr txBox="1">
            <a:spLocks noChangeArrowheads="1"/>
          </p:cNvSpPr>
          <p:nvPr/>
        </p:nvSpPr>
        <p:spPr bwMode="auto">
          <a:xfrm>
            <a:off x="381000" y="1676400"/>
            <a:ext cx="8458200" cy="822325"/>
          </a:xfrm>
          <a:prstGeom prst="rect">
            <a:avLst/>
          </a:prstGeom>
          <a:noFill/>
          <a:ln w="9525">
            <a:noFill/>
            <a:miter lim="800000"/>
            <a:headEnd/>
            <a:tailEnd/>
          </a:ln>
          <a:effectLst/>
        </p:spPr>
        <p:txBody>
          <a:bodyPr>
            <a:spAutoFit/>
          </a:bodyPr>
          <a:lstStyle/>
          <a:p>
            <a:pPr algn="ctr"/>
            <a:r>
              <a:rPr lang="cs-CZ">
                <a:solidFill>
                  <a:srgbClr val="111111"/>
                </a:solidFill>
                <a:cs typeface="Times New Roman" pitchFamily="18" charset="0"/>
              </a:rPr>
              <a:t>Časté je především vytváření falešných účtů oběti na sociálních sítích s jasným cílem oběť zesměšnit, či jinak veřejně ponížit. </a:t>
            </a:r>
          </a:p>
        </p:txBody>
      </p:sp>
      <p:sp>
        <p:nvSpPr>
          <p:cNvPr id="40964" name="Text Box 4"/>
          <p:cNvSpPr txBox="1">
            <a:spLocks noChangeArrowheads="1"/>
          </p:cNvSpPr>
          <p:nvPr/>
        </p:nvSpPr>
        <p:spPr bwMode="auto">
          <a:xfrm>
            <a:off x="288925" y="2708275"/>
            <a:ext cx="8626475" cy="822325"/>
          </a:xfrm>
          <a:prstGeom prst="rect">
            <a:avLst/>
          </a:prstGeom>
          <a:noFill/>
          <a:ln w="9525">
            <a:noFill/>
            <a:miter lim="800000"/>
            <a:headEnd/>
            <a:tailEnd/>
          </a:ln>
          <a:effectLst/>
        </p:spPr>
        <p:txBody>
          <a:bodyPr>
            <a:spAutoFit/>
          </a:bodyPr>
          <a:lstStyle/>
          <a:p>
            <a:pPr algn="ctr"/>
            <a:r>
              <a:rPr lang="cs-CZ">
                <a:solidFill>
                  <a:srgbClr val="111111"/>
                </a:solidFill>
                <a:cs typeface="Times New Roman" pitchFamily="18" charset="0"/>
              </a:rPr>
              <a:t>Pachatel však může také na vlastním účtu zveřejňovat texty </a:t>
            </a:r>
            <a:r>
              <a:rPr lang="cs-CZ">
                <a:solidFill>
                  <a:srgbClr val="111111"/>
                </a:solidFill>
              </a:rPr>
              <a:t>                          </a:t>
            </a:r>
            <a:r>
              <a:rPr lang="cs-CZ">
                <a:solidFill>
                  <a:srgbClr val="111111"/>
                </a:solidFill>
                <a:cs typeface="Times New Roman" pitchFamily="18" charset="0"/>
              </a:rPr>
              <a:t>a obrázky poškozující oběť.</a:t>
            </a:r>
            <a:endParaRPr lang="cs-CZ"/>
          </a:p>
        </p:txBody>
      </p:sp>
      <p:sp>
        <p:nvSpPr>
          <p:cNvPr id="40965" name="Text Box 5"/>
          <p:cNvSpPr txBox="1">
            <a:spLocks noChangeArrowheads="1"/>
          </p:cNvSpPr>
          <p:nvPr/>
        </p:nvSpPr>
        <p:spPr bwMode="auto">
          <a:xfrm>
            <a:off x="212725" y="3851275"/>
            <a:ext cx="8778875" cy="822325"/>
          </a:xfrm>
          <a:prstGeom prst="rect">
            <a:avLst/>
          </a:prstGeom>
          <a:noFill/>
          <a:ln w="9525">
            <a:noFill/>
            <a:miter lim="800000"/>
            <a:headEnd/>
            <a:tailEnd/>
          </a:ln>
          <a:effectLst/>
        </p:spPr>
        <p:txBody>
          <a:bodyPr>
            <a:spAutoFit/>
          </a:bodyPr>
          <a:lstStyle/>
          <a:p>
            <a:pPr algn="ctr"/>
            <a:r>
              <a:rPr lang="cs-CZ">
                <a:solidFill>
                  <a:srgbClr val="111111"/>
                </a:solidFill>
                <a:cs typeface="Times New Roman" pitchFamily="18" charset="0"/>
              </a:rPr>
              <a:t>Asi nejnebezpečnější je, pokud se pachateli podaří </a:t>
            </a:r>
            <a:r>
              <a:rPr lang="cs-CZ">
                <a:solidFill>
                  <a:srgbClr val="111111"/>
                </a:solidFill>
              </a:rPr>
              <a:t>                                  </a:t>
            </a:r>
            <a:r>
              <a:rPr lang="cs-CZ">
                <a:solidFill>
                  <a:srgbClr val="111111"/>
                </a:solidFill>
                <a:cs typeface="Times New Roman" pitchFamily="18" charset="0"/>
              </a:rPr>
              <a:t>získat přístup přímo k účtu oběti. </a:t>
            </a:r>
          </a:p>
        </p:txBody>
      </p:sp>
      <p:sp>
        <p:nvSpPr>
          <p:cNvPr id="40966" name="Text Box 6"/>
          <p:cNvSpPr txBox="1">
            <a:spLocks noChangeArrowheads="1"/>
          </p:cNvSpPr>
          <p:nvPr/>
        </p:nvSpPr>
        <p:spPr bwMode="auto">
          <a:xfrm>
            <a:off x="288925" y="4994275"/>
            <a:ext cx="8397875" cy="457200"/>
          </a:xfrm>
          <a:prstGeom prst="rect">
            <a:avLst/>
          </a:prstGeom>
          <a:noFill/>
          <a:ln w="9525">
            <a:noFill/>
            <a:miter lim="800000"/>
            <a:headEnd/>
            <a:tailEnd/>
          </a:ln>
          <a:effectLst/>
        </p:spPr>
        <p:txBody>
          <a:bodyPr>
            <a:spAutoFit/>
          </a:bodyPr>
          <a:lstStyle/>
          <a:p>
            <a:pPr algn="ctr"/>
            <a:r>
              <a:rPr lang="cs-CZ">
                <a:solidFill>
                  <a:srgbClr val="111111"/>
                </a:solidFill>
                <a:cs typeface="Times New Roman" pitchFamily="18" charset="0"/>
              </a:rPr>
              <a:t>Dopady takovéhoto útoku mohou být skutečně zdrcující</a:t>
            </a:r>
            <a:r>
              <a:rPr lang="cs-CZ">
                <a:solidFill>
                  <a:srgbClr val="111111"/>
                </a:solidFill>
              </a:rPr>
              <a:t>.</a:t>
            </a:r>
            <a:endParaRPr lang="cs-CZ"/>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0963"/>
                                        </p:tgtEl>
                                        <p:attrNameLst>
                                          <p:attrName>style.visibility</p:attrName>
                                        </p:attrNameLst>
                                      </p:cBhvr>
                                      <p:to>
                                        <p:strVal val="visible"/>
                                      </p:to>
                                    </p:set>
                                    <p:animEffect transition="in" filter="blinds(horizontal)">
                                      <p:cBhvr>
                                        <p:cTn id="7" dur="500"/>
                                        <p:tgtEl>
                                          <p:spTgt spid="4096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0964"/>
                                        </p:tgtEl>
                                        <p:attrNameLst>
                                          <p:attrName>style.visibility</p:attrName>
                                        </p:attrNameLst>
                                      </p:cBhvr>
                                      <p:to>
                                        <p:strVal val="visible"/>
                                      </p:to>
                                    </p:set>
                                    <p:animEffect transition="in" filter="blinds(horizontal)">
                                      <p:cBhvr>
                                        <p:cTn id="12" dur="500"/>
                                        <p:tgtEl>
                                          <p:spTgt spid="40964"/>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0965"/>
                                        </p:tgtEl>
                                        <p:attrNameLst>
                                          <p:attrName>style.visibility</p:attrName>
                                        </p:attrNameLst>
                                      </p:cBhvr>
                                      <p:to>
                                        <p:strVal val="visible"/>
                                      </p:to>
                                    </p:set>
                                    <p:animEffect transition="in" filter="blinds(horizontal)">
                                      <p:cBhvr>
                                        <p:cTn id="17" dur="500"/>
                                        <p:tgtEl>
                                          <p:spTgt spid="4096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0966"/>
                                        </p:tgtEl>
                                        <p:attrNameLst>
                                          <p:attrName>style.visibility</p:attrName>
                                        </p:attrNameLst>
                                      </p:cBhvr>
                                      <p:to>
                                        <p:strVal val="visible"/>
                                      </p:to>
                                    </p:set>
                                    <p:animEffect transition="in" filter="blinds(horizontal)">
                                      <p:cBhvr>
                                        <p:cTn id="22" dur="500"/>
                                        <p:tgtEl>
                                          <p:spTgt spid="409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autoUpdateAnimBg="0"/>
      <p:bldP spid="40964" grpId="0" autoUpdateAnimBg="0"/>
      <p:bldP spid="40965" grpId="0" autoUpdateAnimBg="0"/>
      <p:bldP spid="40966" grpId="0"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cs-CZ"/>
              <a:t>Komunikace</a:t>
            </a:r>
          </a:p>
        </p:txBody>
      </p:sp>
      <p:sp>
        <p:nvSpPr>
          <p:cNvPr id="24579" name="Text Box 3"/>
          <p:cNvSpPr txBox="1">
            <a:spLocks noChangeArrowheads="1"/>
          </p:cNvSpPr>
          <p:nvPr/>
        </p:nvSpPr>
        <p:spPr bwMode="auto">
          <a:xfrm>
            <a:off x="304800" y="1828800"/>
            <a:ext cx="8229600" cy="457200"/>
          </a:xfrm>
          <a:prstGeom prst="rect">
            <a:avLst/>
          </a:prstGeom>
          <a:noFill/>
          <a:ln w="9525">
            <a:noFill/>
            <a:miter lim="800000"/>
            <a:headEnd/>
            <a:tailEnd/>
          </a:ln>
          <a:effectLst/>
        </p:spPr>
        <p:txBody>
          <a:bodyPr>
            <a:spAutoFit/>
          </a:bodyPr>
          <a:lstStyle/>
          <a:p>
            <a:pPr algn="ctr"/>
            <a:r>
              <a:rPr lang="cs-CZ"/>
              <a:t>Sociální sítě mají velký vliv na populaci. </a:t>
            </a:r>
          </a:p>
        </p:txBody>
      </p:sp>
      <p:sp>
        <p:nvSpPr>
          <p:cNvPr id="24580" name="Text Box 4"/>
          <p:cNvSpPr txBox="1">
            <a:spLocks noChangeArrowheads="1"/>
          </p:cNvSpPr>
          <p:nvPr/>
        </p:nvSpPr>
        <p:spPr bwMode="auto">
          <a:xfrm>
            <a:off x="381000" y="2362200"/>
            <a:ext cx="8321675" cy="822325"/>
          </a:xfrm>
          <a:prstGeom prst="rect">
            <a:avLst/>
          </a:prstGeom>
          <a:noFill/>
          <a:ln w="9525">
            <a:noFill/>
            <a:miter lim="800000"/>
            <a:headEnd/>
            <a:tailEnd/>
          </a:ln>
          <a:effectLst/>
        </p:spPr>
        <p:txBody>
          <a:bodyPr>
            <a:spAutoFit/>
          </a:bodyPr>
          <a:lstStyle/>
          <a:p>
            <a:pPr algn="ctr"/>
            <a:r>
              <a:rPr lang="cs-CZ"/>
              <a:t>Dalo by se říci, že sociální sítě jsou návykové - řada uživatelů je chce pravidelně navštěvovat a plnit nejrůznějšími informacemi. </a:t>
            </a:r>
          </a:p>
        </p:txBody>
      </p:sp>
      <p:sp>
        <p:nvSpPr>
          <p:cNvPr id="24581" name="Text Box 5"/>
          <p:cNvSpPr txBox="1">
            <a:spLocks noChangeArrowheads="1"/>
          </p:cNvSpPr>
          <p:nvPr/>
        </p:nvSpPr>
        <p:spPr bwMode="auto">
          <a:xfrm>
            <a:off x="381000" y="3429000"/>
            <a:ext cx="8382000" cy="1187450"/>
          </a:xfrm>
          <a:prstGeom prst="rect">
            <a:avLst/>
          </a:prstGeom>
          <a:noFill/>
          <a:ln w="9525">
            <a:noFill/>
            <a:miter lim="800000"/>
            <a:headEnd/>
            <a:tailEnd/>
          </a:ln>
          <a:effectLst/>
        </p:spPr>
        <p:txBody>
          <a:bodyPr>
            <a:spAutoFit/>
          </a:bodyPr>
          <a:lstStyle/>
          <a:p>
            <a:pPr algn="ctr"/>
            <a:r>
              <a:rPr lang="cs-CZ"/>
              <a:t>Sociální sítě umožňují udržovat dávno ztracené sociální vazby              a vytvářet vztahy nové (naopak od běžného nevirtuálního života, kde je člověk limitován časem a prostorem). </a:t>
            </a:r>
          </a:p>
        </p:txBody>
      </p:sp>
      <p:sp>
        <p:nvSpPr>
          <p:cNvPr id="24582" name="Text Box 6"/>
          <p:cNvSpPr txBox="1">
            <a:spLocks noChangeArrowheads="1"/>
          </p:cNvSpPr>
          <p:nvPr/>
        </p:nvSpPr>
        <p:spPr bwMode="auto">
          <a:xfrm>
            <a:off x="304800" y="4724400"/>
            <a:ext cx="8245475" cy="1552575"/>
          </a:xfrm>
          <a:prstGeom prst="rect">
            <a:avLst/>
          </a:prstGeom>
          <a:noFill/>
          <a:ln w="9525">
            <a:noFill/>
            <a:miter lim="800000"/>
            <a:headEnd/>
            <a:tailEnd/>
          </a:ln>
          <a:effectLst/>
        </p:spPr>
        <p:txBody>
          <a:bodyPr>
            <a:spAutoFit/>
          </a:bodyPr>
          <a:lstStyle/>
          <a:p>
            <a:pPr algn="ctr"/>
            <a:r>
              <a:rPr lang="cs-CZ"/>
              <a:t>To vše má ovšem vliv na budování dovedností                                              v oblasti přímé sociální interakce -                                                                           čím více času trávíme na Facebooku,                                                            tím méně času trávíme přímou komunikací s lidmi. </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4579"/>
                                        </p:tgtEl>
                                        <p:attrNameLst>
                                          <p:attrName>style.visibility</p:attrName>
                                        </p:attrNameLst>
                                      </p:cBhvr>
                                      <p:to>
                                        <p:strVal val="visible"/>
                                      </p:to>
                                    </p:set>
                                    <p:animEffect transition="in" filter="blinds(horizontal)">
                                      <p:cBhvr>
                                        <p:cTn id="7" dur="500"/>
                                        <p:tgtEl>
                                          <p:spTgt spid="24579"/>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4580"/>
                                        </p:tgtEl>
                                        <p:attrNameLst>
                                          <p:attrName>style.visibility</p:attrName>
                                        </p:attrNameLst>
                                      </p:cBhvr>
                                      <p:to>
                                        <p:strVal val="visible"/>
                                      </p:to>
                                    </p:set>
                                    <p:animEffect transition="in" filter="blinds(horizontal)">
                                      <p:cBhvr>
                                        <p:cTn id="12" dur="500"/>
                                        <p:tgtEl>
                                          <p:spTgt spid="24580"/>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4581"/>
                                        </p:tgtEl>
                                        <p:attrNameLst>
                                          <p:attrName>style.visibility</p:attrName>
                                        </p:attrNameLst>
                                      </p:cBhvr>
                                      <p:to>
                                        <p:strVal val="visible"/>
                                      </p:to>
                                    </p:set>
                                    <p:animEffect transition="in" filter="blinds(horizontal)">
                                      <p:cBhvr>
                                        <p:cTn id="17" dur="500"/>
                                        <p:tgtEl>
                                          <p:spTgt spid="24581"/>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4582"/>
                                        </p:tgtEl>
                                        <p:attrNameLst>
                                          <p:attrName>style.visibility</p:attrName>
                                        </p:attrNameLst>
                                      </p:cBhvr>
                                      <p:to>
                                        <p:strVal val="visible"/>
                                      </p:to>
                                    </p:set>
                                    <p:animEffect transition="in" filter="blinds(horizontal)">
                                      <p:cBhvr>
                                        <p:cTn id="22" dur="500"/>
                                        <p:tgtEl>
                                          <p:spTgt spid="245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autoUpdateAnimBg="0"/>
      <p:bldP spid="24580" grpId="0" autoUpdateAnimBg="0"/>
      <p:bldP spid="24581" grpId="0" autoUpdateAnimBg="0"/>
      <p:bldP spid="24582" grpId="0"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cs-CZ"/>
              <a:t>Zkrocení závislosti na internetu</a:t>
            </a:r>
          </a:p>
        </p:txBody>
      </p:sp>
      <p:sp>
        <p:nvSpPr>
          <p:cNvPr id="41987" name="Text Box 3"/>
          <p:cNvSpPr txBox="1">
            <a:spLocks noChangeArrowheads="1"/>
          </p:cNvSpPr>
          <p:nvPr/>
        </p:nvSpPr>
        <p:spPr bwMode="auto">
          <a:xfrm>
            <a:off x="381000" y="1447800"/>
            <a:ext cx="8458200" cy="822325"/>
          </a:xfrm>
          <a:prstGeom prst="rect">
            <a:avLst/>
          </a:prstGeom>
          <a:noFill/>
          <a:ln w="9525">
            <a:noFill/>
            <a:miter lim="800000"/>
            <a:headEnd/>
            <a:tailEnd/>
          </a:ln>
          <a:effectLst/>
        </p:spPr>
        <p:txBody>
          <a:bodyPr>
            <a:spAutoFit/>
          </a:bodyPr>
          <a:lstStyle/>
          <a:p>
            <a:pPr algn="ctr"/>
            <a:r>
              <a:rPr lang="cs-CZ"/>
              <a:t>Netolismus je závislost a proto jako pro léčbu jakékoliv jiné závislosti je třeba</a:t>
            </a:r>
          </a:p>
        </p:txBody>
      </p:sp>
      <p:sp>
        <p:nvSpPr>
          <p:cNvPr id="41988" name="Text Box 4"/>
          <p:cNvSpPr txBox="1">
            <a:spLocks noChangeArrowheads="1"/>
          </p:cNvSpPr>
          <p:nvPr/>
        </p:nvSpPr>
        <p:spPr bwMode="auto">
          <a:xfrm>
            <a:off x="304800" y="2209800"/>
            <a:ext cx="8321675" cy="457200"/>
          </a:xfrm>
          <a:prstGeom prst="rect">
            <a:avLst/>
          </a:prstGeom>
          <a:noFill/>
          <a:ln w="9525">
            <a:noFill/>
            <a:miter lim="800000"/>
            <a:headEnd/>
            <a:tailEnd/>
          </a:ln>
          <a:effectLst/>
        </p:spPr>
        <p:txBody>
          <a:bodyPr>
            <a:spAutoFit/>
          </a:bodyPr>
          <a:lstStyle/>
          <a:p>
            <a:pPr algn="ctr"/>
            <a:r>
              <a:rPr lang="cs-CZ" b="1"/>
              <a:t>motivace.</a:t>
            </a:r>
          </a:p>
        </p:txBody>
      </p:sp>
      <p:sp>
        <p:nvSpPr>
          <p:cNvPr id="41989" name="Text Box 5"/>
          <p:cNvSpPr txBox="1">
            <a:spLocks noChangeArrowheads="1"/>
          </p:cNvSpPr>
          <p:nvPr/>
        </p:nvSpPr>
        <p:spPr bwMode="auto">
          <a:xfrm>
            <a:off x="762000" y="2438400"/>
            <a:ext cx="1601788"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Omezení </a:t>
            </a:r>
          </a:p>
        </p:txBody>
      </p:sp>
      <p:sp>
        <p:nvSpPr>
          <p:cNvPr id="41990" name="Text Box 6"/>
          <p:cNvSpPr txBox="1">
            <a:spLocks noChangeArrowheads="1"/>
          </p:cNvSpPr>
          <p:nvPr/>
        </p:nvSpPr>
        <p:spPr bwMode="auto">
          <a:xfrm>
            <a:off x="381000" y="2743200"/>
            <a:ext cx="8610600" cy="915988"/>
          </a:xfrm>
          <a:prstGeom prst="rect">
            <a:avLst/>
          </a:prstGeom>
          <a:noFill/>
          <a:ln w="9525">
            <a:noFill/>
            <a:miter lim="800000"/>
            <a:headEnd/>
            <a:tailEnd/>
          </a:ln>
          <a:effectLst/>
        </p:spPr>
        <p:txBody>
          <a:bodyPr>
            <a:spAutoFit/>
          </a:bodyPr>
          <a:lstStyle/>
          <a:p>
            <a:r>
              <a:rPr lang="cs-CZ" sz="1800" i="1"/>
              <a:t>Odpočiňte si od internetu. Dopřejte si den, týden nebo měsíc bez něj. Během tohoto období používejte počítač pouze příležitostně a z nezbytně nutných důvodů.                                     Pokud musíte jít na web, vyhraďte si nezbytně nutnou dobu, kterou dodržíte.</a:t>
            </a:r>
          </a:p>
        </p:txBody>
      </p:sp>
      <p:sp>
        <p:nvSpPr>
          <p:cNvPr id="41991" name="Text Box 7"/>
          <p:cNvSpPr txBox="1">
            <a:spLocks noChangeArrowheads="1"/>
          </p:cNvSpPr>
          <p:nvPr/>
        </p:nvSpPr>
        <p:spPr bwMode="auto">
          <a:xfrm>
            <a:off x="685800" y="3581400"/>
            <a:ext cx="1838325"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Rozptýlení</a:t>
            </a:r>
          </a:p>
        </p:txBody>
      </p:sp>
      <p:sp>
        <p:nvSpPr>
          <p:cNvPr id="41992" name="Text Box 8"/>
          <p:cNvSpPr txBox="1">
            <a:spLocks noChangeArrowheads="1"/>
          </p:cNvSpPr>
          <p:nvPr/>
        </p:nvSpPr>
        <p:spPr bwMode="auto">
          <a:xfrm>
            <a:off x="533400" y="3962400"/>
            <a:ext cx="6623050" cy="396875"/>
          </a:xfrm>
          <a:prstGeom prst="rect">
            <a:avLst/>
          </a:prstGeom>
          <a:noFill/>
          <a:ln w="9525">
            <a:noFill/>
            <a:miter lim="800000"/>
            <a:headEnd/>
            <a:tailEnd/>
          </a:ln>
          <a:effectLst/>
        </p:spPr>
        <p:txBody>
          <a:bodyPr wrap="none">
            <a:spAutoFit/>
          </a:bodyPr>
          <a:lstStyle/>
          <a:p>
            <a:r>
              <a:rPr lang="cs-CZ" sz="2000" i="1"/>
              <a:t>Naučte se trávit volný čas rozvojem jiných koníčků nebo zájmů.</a:t>
            </a:r>
          </a:p>
        </p:txBody>
      </p:sp>
      <p:sp>
        <p:nvSpPr>
          <p:cNvPr id="41993" name="Text Box 9"/>
          <p:cNvSpPr txBox="1">
            <a:spLocks noChangeArrowheads="1"/>
          </p:cNvSpPr>
          <p:nvPr/>
        </p:nvSpPr>
        <p:spPr bwMode="auto">
          <a:xfrm>
            <a:off x="609600" y="4343400"/>
            <a:ext cx="3133725"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Odvrácení pozornosti</a:t>
            </a:r>
          </a:p>
        </p:txBody>
      </p:sp>
      <p:sp>
        <p:nvSpPr>
          <p:cNvPr id="41994" name="Text Box 10"/>
          <p:cNvSpPr txBox="1">
            <a:spLocks noChangeArrowheads="1"/>
          </p:cNvSpPr>
          <p:nvPr/>
        </p:nvSpPr>
        <p:spPr bwMode="auto">
          <a:xfrm>
            <a:off x="304800" y="4724400"/>
            <a:ext cx="8686800" cy="701675"/>
          </a:xfrm>
          <a:prstGeom prst="rect">
            <a:avLst/>
          </a:prstGeom>
          <a:noFill/>
          <a:ln w="9525">
            <a:noFill/>
            <a:miter lim="800000"/>
            <a:headEnd/>
            <a:tailEnd/>
          </a:ln>
          <a:effectLst/>
        </p:spPr>
        <p:txBody>
          <a:bodyPr>
            <a:spAutoFit/>
          </a:bodyPr>
          <a:lstStyle/>
          <a:p>
            <a:r>
              <a:rPr lang="cs-CZ" sz="2000" i="1"/>
              <a:t>Kdykoli vás to pokouší, abyste se připojili, jděte na procházku nebo se věnujte nějaké jiné fyzické aktivitě.</a:t>
            </a:r>
          </a:p>
        </p:txBody>
      </p:sp>
      <p:sp>
        <p:nvSpPr>
          <p:cNvPr id="41996" name="Text Box 12"/>
          <p:cNvSpPr txBox="1">
            <a:spLocks noChangeArrowheads="1"/>
          </p:cNvSpPr>
          <p:nvPr/>
        </p:nvSpPr>
        <p:spPr bwMode="auto">
          <a:xfrm>
            <a:off x="609600" y="5486400"/>
            <a:ext cx="2178050"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Monitorování</a:t>
            </a:r>
          </a:p>
        </p:txBody>
      </p:sp>
      <p:sp>
        <p:nvSpPr>
          <p:cNvPr id="41997" name="Text Box 13"/>
          <p:cNvSpPr txBox="1">
            <a:spLocks noChangeArrowheads="1"/>
          </p:cNvSpPr>
          <p:nvPr/>
        </p:nvSpPr>
        <p:spPr bwMode="auto">
          <a:xfrm>
            <a:off x="304800" y="5943600"/>
            <a:ext cx="8397875" cy="701675"/>
          </a:xfrm>
          <a:prstGeom prst="rect">
            <a:avLst/>
          </a:prstGeom>
          <a:noFill/>
          <a:ln w="9525">
            <a:noFill/>
            <a:miter lim="800000"/>
            <a:headEnd/>
            <a:tailEnd/>
          </a:ln>
          <a:effectLst/>
        </p:spPr>
        <p:txBody>
          <a:bodyPr>
            <a:spAutoFit/>
          </a:bodyPr>
          <a:lstStyle/>
          <a:p>
            <a:r>
              <a:rPr lang="cs-CZ" sz="2000" i="1"/>
              <a:t>Promluvte si s přítelem anebo členem rodiny o tom, co se děje ve vašem životě, jaké starosti vám dělá užívání internetu, a vyhraďte si čas na budování vztahů</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41987"/>
                                        </p:tgtEl>
                                        <p:attrNameLst>
                                          <p:attrName>style.visibility</p:attrName>
                                        </p:attrNameLst>
                                      </p:cBhvr>
                                      <p:to>
                                        <p:strVal val="visible"/>
                                      </p:to>
                                    </p:set>
                                    <p:anim calcmode="lin" valueType="num">
                                      <p:cBhvr>
                                        <p:cTn id="7" dur="500" fill="hold"/>
                                        <p:tgtEl>
                                          <p:spTgt spid="41987"/>
                                        </p:tgtEl>
                                        <p:attrNameLst>
                                          <p:attrName>ppt_w</p:attrName>
                                        </p:attrNameLst>
                                      </p:cBhvr>
                                      <p:tavLst>
                                        <p:tav tm="0">
                                          <p:val>
                                            <p:fltVal val="0"/>
                                          </p:val>
                                        </p:tav>
                                        <p:tav tm="100000">
                                          <p:val>
                                            <p:strVal val="#ppt_w"/>
                                          </p:val>
                                        </p:tav>
                                      </p:tavLst>
                                    </p:anim>
                                    <p:anim calcmode="lin" valueType="num">
                                      <p:cBhvr>
                                        <p:cTn id="8" dur="500" fill="hold"/>
                                        <p:tgtEl>
                                          <p:spTgt spid="41987"/>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16" fill="hold" grpId="0" nodeType="clickEffect">
                                  <p:stCondLst>
                                    <p:cond delay="0"/>
                                  </p:stCondLst>
                                  <p:iterate type="lt">
                                    <p:tmPct val="100000"/>
                                  </p:iterate>
                                  <p:childTnLst>
                                    <p:set>
                                      <p:cBhvr>
                                        <p:cTn id="12" dur="1" fill="hold">
                                          <p:stCondLst>
                                            <p:cond delay="0"/>
                                          </p:stCondLst>
                                        </p:cTn>
                                        <p:tgtEl>
                                          <p:spTgt spid="41988"/>
                                        </p:tgtEl>
                                        <p:attrNameLst>
                                          <p:attrName>style.visibility</p:attrName>
                                        </p:attrNameLst>
                                      </p:cBhvr>
                                      <p:to>
                                        <p:strVal val="visible"/>
                                      </p:to>
                                    </p:set>
                                    <p:anim calcmode="lin" valueType="num">
                                      <p:cBhvr>
                                        <p:cTn id="13" dur="75" fill="hold"/>
                                        <p:tgtEl>
                                          <p:spTgt spid="41988"/>
                                        </p:tgtEl>
                                        <p:attrNameLst>
                                          <p:attrName>ppt_w</p:attrName>
                                        </p:attrNameLst>
                                      </p:cBhvr>
                                      <p:tavLst>
                                        <p:tav tm="0">
                                          <p:val>
                                            <p:fltVal val="0"/>
                                          </p:val>
                                        </p:tav>
                                        <p:tav tm="100000">
                                          <p:val>
                                            <p:strVal val="#ppt_w"/>
                                          </p:val>
                                        </p:tav>
                                      </p:tavLst>
                                    </p:anim>
                                    <p:anim calcmode="lin" valueType="num">
                                      <p:cBhvr>
                                        <p:cTn id="14" dur="75" fill="hold"/>
                                        <p:tgtEl>
                                          <p:spTgt spid="41988"/>
                                        </p:tgtEl>
                                        <p:attrNameLst>
                                          <p:attrName>ppt_h</p:attrName>
                                        </p:attrNameLst>
                                      </p:cBhvr>
                                      <p:tavLst>
                                        <p:tav tm="0">
                                          <p:val>
                                            <p:fltVal val="0"/>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3" presetClass="entr" presetSubtype="10" fill="hold" grpId="0" nodeType="clickEffect">
                                  <p:stCondLst>
                                    <p:cond delay="0"/>
                                  </p:stCondLst>
                                  <p:iterate type="lt">
                                    <p:tmPct val="100000"/>
                                  </p:iterate>
                                  <p:childTnLst>
                                    <p:set>
                                      <p:cBhvr>
                                        <p:cTn id="18" dur="1" fill="hold">
                                          <p:stCondLst>
                                            <p:cond delay="0"/>
                                          </p:stCondLst>
                                        </p:cTn>
                                        <p:tgtEl>
                                          <p:spTgt spid="41989"/>
                                        </p:tgtEl>
                                        <p:attrNameLst>
                                          <p:attrName>style.visibility</p:attrName>
                                        </p:attrNameLst>
                                      </p:cBhvr>
                                      <p:to>
                                        <p:strVal val="visible"/>
                                      </p:to>
                                    </p:set>
                                    <p:animEffect transition="in" filter="blinds(horizontal)">
                                      <p:cBhvr>
                                        <p:cTn id="19" dur="75"/>
                                        <p:tgtEl>
                                          <p:spTgt spid="41989"/>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41990"/>
                                        </p:tgtEl>
                                        <p:attrNameLst>
                                          <p:attrName>style.visibility</p:attrName>
                                        </p:attrNameLst>
                                      </p:cBhvr>
                                      <p:to>
                                        <p:strVal val="visible"/>
                                      </p:to>
                                    </p:set>
                                    <p:animEffect transition="in" filter="blinds(horizontal)">
                                      <p:cBhvr>
                                        <p:cTn id="24" dur="500"/>
                                        <p:tgtEl>
                                          <p:spTgt spid="41990"/>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grpId="0" nodeType="clickEffect">
                                  <p:stCondLst>
                                    <p:cond delay="0"/>
                                  </p:stCondLst>
                                  <p:iterate type="lt">
                                    <p:tmPct val="100000"/>
                                  </p:iterate>
                                  <p:childTnLst>
                                    <p:set>
                                      <p:cBhvr>
                                        <p:cTn id="28" dur="1" fill="hold">
                                          <p:stCondLst>
                                            <p:cond delay="0"/>
                                          </p:stCondLst>
                                        </p:cTn>
                                        <p:tgtEl>
                                          <p:spTgt spid="41991"/>
                                        </p:tgtEl>
                                        <p:attrNameLst>
                                          <p:attrName>style.visibility</p:attrName>
                                        </p:attrNameLst>
                                      </p:cBhvr>
                                      <p:to>
                                        <p:strVal val="visible"/>
                                      </p:to>
                                    </p:set>
                                    <p:animEffect transition="in" filter="blinds(horizontal)">
                                      <p:cBhvr>
                                        <p:cTn id="29" dur="75"/>
                                        <p:tgtEl>
                                          <p:spTgt spid="41991"/>
                                        </p:tgtEl>
                                      </p:cBhvr>
                                    </p:animEffect>
                                  </p:childTnLst>
                                </p:cTn>
                              </p:par>
                            </p:childTnLst>
                          </p:cTn>
                        </p:par>
                      </p:childTnLst>
                    </p:cTn>
                  </p:par>
                  <p:par>
                    <p:cTn id="30" fill="hold">
                      <p:stCondLst>
                        <p:cond delay="indefinite"/>
                      </p:stCondLst>
                      <p:childTnLst>
                        <p:par>
                          <p:cTn id="31" fill="hold">
                            <p:stCondLst>
                              <p:cond delay="0"/>
                            </p:stCondLst>
                            <p:childTnLst>
                              <p:par>
                                <p:cTn id="32" presetID="3" presetClass="entr" presetSubtype="10" fill="hold" grpId="0" nodeType="clickEffect">
                                  <p:stCondLst>
                                    <p:cond delay="0"/>
                                  </p:stCondLst>
                                  <p:childTnLst>
                                    <p:set>
                                      <p:cBhvr>
                                        <p:cTn id="33" dur="1" fill="hold">
                                          <p:stCondLst>
                                            <p:cond delay="0"/>
                                          </p:stCondLst>
                                        </p:cTn>
                                        <p:tgtEl>
                                          <p:spTgt spid="41992"/>
                                        </p:tgtEl>
                                        <p:attrNameLst>
                                          <p:attrName>style.visibility</p:attrName>
                                        </p:attrNameLst>
                                      </p:cBhvr>
                                      <p:to>
                                        <p:strVal val="visible"/>
                                      </p:to>
                                    </p:set>
                                    <p:animEffect transition="in" filter="blinds(horizontal)">
                                      <p:cBhvr>
                                        <p:cTn id="34" dur="500"/>
                                        <p:tgtEl>
                                          <p:spTgt spid="41992"/>
                                        </p:tgtEl>
                                      </p:cBhvr>
                                    </p:animEffect>
                                  </p:childTnLst>
                                </p:cTn>
                              </p:par>
                            </p:childTnLst>
                          </p:cTn>
                        </p:par>
                      </p:childTnLst>
                    </p:cTn>
                  </p:par>
                  <p:par>
                    <p:cTn id="35" fill="hold">
                      <p:stCondLst>
                        <p:cond delay="indefinite"/>
                      </p:stCondLst>
                      <p:childTnLst>
                        <p:par>
                          <p:cTn id="36" fill="hold">
                            <p:stCondLst>
                              <p:cond delay="0"/>
                            </p:stCondLst>
                            <p:childTnLst>
                              <p:par>
                                <p:cTn id="37" presetID="3" presetClass="entr" presetSubtype="10" fill="hold" grpId="0" nodeType="clickEffect">
                                  <p:stCondLst>
                                    <p:cond delay="0"/>
                                  </p:stCondLst>
                                  <p:iterate type="lt">
                                    <p:tmPct val="100000"/>
                                  </p:iterate>
                                  <p:childTnLst>
                                    <p:set>
                                      <p:cBhvr>
                                        <p:cTn id="38" dur="1" fill="hold">
                                          <p:stCondLst>
                                            <p:cond delay="0"/>
                                          </p:stCondLst>
                                        </p:cTn>
                                        <p:tgtEl>
                                          <p:spTgt spid="41993"/>
                                        </p:tgtEl>
                                        <p:attrNameLst>
                                          <p:attrName>style.visibility</p:attrName>
                                        </p:attrNameLst>
                                      </p:cBhvr>
                                      <p:to>
                                        <p:strVal val="visible"/>
                                      </p:to>
                                    </p:set>
                                    <p:animEffect transition="in" filter="blinds(horizontal)">
                                      <p:cBhvr>
                                        <p:cTn id="39" dur="75"/>
                                        <p:tgtEl>
                                          <p:spTgt spid="41993"/>
                                        </p:tgtEl>
                                      </p:cBhvr>
                                    </p:animEffect>
                                  </p:childTnLst>
                                </p:cTn>
                              </p:par>
                            </p:childTnLst>
                          </p:cTn>
                        </p:par>
                      </p:childTnLst>
                    </p:cTn>
                  </p:par>
                  <p:par>
                    <p:cTn id="40" fill="hold">
                      <p:stCondLst>
                        <p:cond delay="indefinite"/>
                      </p:stCondLst>
                      <p:childTnLst>
                        <p:par>
                          <p:cTn id="41" fill="hold">
                            <p:stCondLst>
                              <p:cond delay="0"/>
                            </p:stCondLst>
                            <p:childTnLst>
                              <p:par>
                                <p:cTn id="42" presetID="3" presetClass="entr" presetSubtype="10" fill="hold" grpId="0" nodeType="clickEffect">
                                  <p:stCondLst>
                                    <p:cond delay="0"/>
                                  </p:stCondLst>
                                  <p:childTnLst>
                                    <p:set>
                                      <p:cBhvr>
                                        <p:cTn id="43" dur="1" fill="hold">
                                          <p:stCondLst>
                                            <p:cond delay="0"/>
                                          </p:stCondLst>
                                        </p:cTn>
                                        <p:tgtEl>
                                          <p:spTgt spid="41994"/>
                                        </p:tgtEl>
                                        <p:attrNameLst>
                                          <p:attrName>style.visibility</p:attrName>
                                        </p:attrNameLst>
                                      </p:cBhvr>
                                      <p:to>
                                        <p:strVal val="visible"/>
                                      </p:to>
                                    </p:set>
                                    <p:animEffect transition="in" filter="blinds(horizontal)">
                                      <p:cBhvr>
                                        <p:cTn id="44" dur="500"/>
                                        <p:tgtEl>
                                          <p:spTgt spid="41994"/>
                                        </p:tgtEl>
                                      </p:cBhvr>
                                    </p:animEffect>
                                  </p:childTnLst>
                                </p:cTn>
                              </p:par>
                            </p:childTnLst>
                          </p:cTn>
                        </p:par>
                      </p:childTnLst>
                    </p:cTn>
                  </p:par>
                  <p:par>
                    <p:cTn id="45" fill="hold">
                      <p:stCondLst>
                        <p:cond delay="indefinite"/>
                      </p:stCondLst>
                      <p:childTnLst>
                        <p:par>
                          <p:cTn id="46" fill="hold">
                            <p:stCondLst>
                              <p:cond delay="0"/>
                            </p:stCondLst>
                            <p:childTnLst>
                              <p:par>
                                <p:cTn id="47" presetID="3" presetClass="entr" presetSubtype="10" fill="hold" grpId="0" nodeType="clickEffect">
                                  <p:stCondLst>
                                    <p:cond delay="0"/>
                                  </p:stCondLst>
                                  <p:iterate type="lt">
                                    <p:tmPct val="100000"/>
                                  </p:iterate>
                                  <p:childTnLst>
                                    <p:set>
                                      <p:cBhvr>
                                        <p:cTn id="48" dur="1" fill="hold">
                                          <p:stCondLst>
                                            <p:cond delay="0"/>
                                          </p:stCondLst>
                                        </p:cTn>
                                        <p:tgtEl>
                                          <p:spTgt spid="41996"/>
                                        </p:tgtEl>
                                        <p:attrNameLst>
                                          <p:attrName>style.visibility</p:attrName>
                                        </p:attrNameLst>
                                      </p:cBhvr>
                                      <p:to>
                                        <p:strVal val="visible"/>
                                      </p:to>
                                    </p:set>
                                    <p:animEffect transition="in" filter="blinds(horizontal)">
                                      <p:cBhvr>
                                        <p:cTn id="49" dur="75"/>
                                        <p:tgtEl>
                                          <p:spTgt spid="41996"/>
                                        </p:tgtEl>
                                      </p:cBhvr>
                                    </p:animEffect>
                                  </p:childTnLst>
                                </p:cTn>
                              </p:par>
                            </p:childTnLst>
                          </p:cTn>
                        </p:par>
                      </p:childTnLst>
                    </p:cTn>
                  </p:par>
                  <p:par>
                    <p:cTn id="50" fill="hold">
                      <p:stCondLst>
                        <p:cond delay="indefinite"/>
                      </p:stCondLst>
                      <p:childTnLst>
                        <p:par>
                          <p:cTn id="51" fill="hold">
                            <p:stCondLst>
                              <p:cond delay="0"/>
                            </p:stCondLst>
                            <p:childTnLst>
                              <p:par>
                                <p:cTn id="52" presetID="3" presetClass="entr" presetSubtype="10" fill="hold" grpId="0" nodeType="clickEffect">
                                  <p:stCondLst>
                                    <p:cond delay="0"/>
                                  </p:stCondLst>
                                  <p:childTnLst>
                                    <p:set>
                                      <p:cBhvr>
                                        <p:cTn id="53" dur="1" fill="hold">
                                          <p:stCondLst>
                                            <p:cond delay="0"/>
                                          </p:stCondLst>
                                        </p:cTn>
                                        <p:tgtEl>
                                          <p:spTgt spid="41997"/>
                                        </p:tgtEl>
                                        <p:attrNameLst>
                                          <p:attrName>style.visibility</p:attrName>
                                        </p:attrNameLst>
                                      </p:cBhvr>
                                      <p:to>
                                        <p:strVal val="visible"/>
                                      </p:to>
                                    </p:set>
                                    <p:animEffect transition="in" filter="blinds(horizontal)">
                                      <p:cBhvr>
                                        <p:cTn id="54" dur="500"/>
                                        <p:tgtEl>
                                          <p:spTgt spid="419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autoUpdateAnimBg="0"/>
      <p:bldP spid="41988" grpId="0" autoUpdateAnimBg="0"/>
      <p:bldP spid="41989" grpId="0" autoUpdateAnimBg="0"/>
      <p:bldP spid="41990" grpId="0" autoUpdateAnimBg="0"/>
      <p:bldP spid="41991" grpId="0" autoUpdateAnimBg="0"/>
      <p:bldP spid="41992" grpId="0" autoUpdateAnimBg="0"/>
      <p:bldP spid="41993" grpId="0" autoUpdateAnimBg="0"/>
      <p:bldP spid="41994" grpId="0" autoUpdateAnimBg="0"/>
      <p:bldP spid="41996" grpId="0" autoUpdateAnimBg="0"/>
      <p:bldP spid="41997" grpId="0"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cs-CZ"/>
              <a:t>Zkrocení závislosti na internetu</a:t>
            </a:r>
          </a:p>
        </p:txBody>
      </p:sp>
      <p:sp>
        <p:nvSpPr>
          <p:cNvPr id="43013" name="Text Box 5"/>
          <p:cNvSpPr txBox="1">
            <a:spLocks noChangeArrowheads="1"/>
          </p:cNvSpPr>
          <p:nvPr/>
        </p:nvSpPr>
        <p:spPr bwMode="auto">
          <a:xfrm>
            <a:off x="762000" y="1600200"/>
            <a:ext cx="2379663" cy="457200"/>
          </a:xfrm>
          <a:prstGeom prst="rect">
            <a:avLst/>
          </a:prstGeom>
          <a:noFill/>
          <a:ln w="9525">
            <a:noFill/>
            <a:miter lim="800000"/>
            <a:headEnd/>
            <a:tailEnd/>
          </a:ln>
          <a:effectLst/>
        </p:spPr>
        <p:txBody>
          <a:bodyPr>
            <a:spAutoFit/>
          </a:bodyPr>
          <a:lstStyle/>
          <a:p>
            <a:pPr>
              <a:buFont typeface="Wingdings" pitchFamily="2" charset="2"/>
              <a:buChar char="Ø"/>
            </a:pPr>
            <a:r>
              <a:rPr lang="cs-CZ"/>
              <a:t> Sociální vazby</a:t>
            </a:r>
          </a:p>
        </p:txBody>
      </p:sp>
      <p:sp>
        <p:nvSpPr>
          <p:cNvPr id="43014" name="Text Box 6"/>
          <p:cNvSpPr txBox="1">
            <a:spLocks noChangeArrowheads="1"/>
          </p:cNvSpPr>
          <p:nvPr/>
        </p:nvSpPr>
        <p:spPr bwMode="auto">
          <a:xfrm>
            <a:off x="381000" y="1981200"/>
            <a:ext cx="5489575" cy="396875"/>
          </a:xfrm>
          <a:prstGeom prst="rect">
            <a:avLst/>
          </a:prstGeom>
          <a:noFill/>
          <a:ln w="9525">
            <a:noFill/>
            <a:miter lim="800000"/>
            <a:headEnd/>
            <a:tailEnd/>
          </a:ln>
          <a:effectLst/>
        </p:spPr>
        <p:txBody>
          <a:bodyPr wrap="none">
            <a:spAutoFit/>
          </a:bodyPr>
          <a:lstStyle/>
          <a:p>
            <a:r>
              <a:rPr lang="cs-CZ" sz="2000" i="1"/>
              <a:t>Naučte se trávit více času budováním nových vztahů</a:t>
            </a:r>
          </a:p>
        </p:txBody>
      </p:sp>
      <p:sp>
        <p:nvSpPr>
          <p:cNvPr id="43015" name="Text Box 7"/>
          <p:cNvSpPr txBox="1">
            <a:spLocks noChangeArrowheads="1"/>
          </p:cNvSpPr>
          <p:nvPr/>
        </p:nvSpPr>
        <p:spPr bwMode="auto">
          <a:xfrm>
            <a:off x="762000" y="2438400"/>
            <a:ext cx="2143125"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t> Sebeovládání</a:t>
            </a:r>
          </a:p>
        </p:txBody>
      </p:sp>
      <p:sp>
        <p:nvSpPr>
          <p:cNvPr id="43016" name="Text Box 8"/>
          <p:cNvSpPr txBox="1">
            <a:spLocks noChangeArrowheads="1"/>
          </p:cNvSpPr>
          <p:nvPr/>
        </p:nvSpPr>
        <p:spPr bwMode="auto">
          <a:xfrm>
            <a:off x="228600" y="2743200"/>
            <a:ext cx="8458200" cy="1311275"/>
          </a:xfrm>
          <a:prstGeom prst="rect">
            <a:avLst/>
          </a:prstGeom>
          <a:noFill/>
          <a:ln w="9525">
            <a:noFill/>
            <a:miter lim="800000"/>
            <a:headEnd/>
            <a:tailEnd/>
          </a:ln>
          <a:effectLst/>
        </p:spPr>
        <p:txBody>
          <a:bodyPr>
            <a:spAutoFit/>
          </a:bodyPr>
          <a:lstStyle/>
          <a:p>
            <a:r>
              <a:rPr lang="cs-CZ" sz="2000" i="1"/>
              <a:t>Omezte používání internetu na co nejkratší dobu. Vyhýbejte se zbytečnému surfování. Používejte časový spínač, pořiďte si software, které počítač po určité době vypne. Naplánujte si takové aktivity, které omezí váš přístup k počítači. Pokud všechno selže, zrušte si připojení k internetu.</a:t>
            </a:r>
          </a:p>
        </p:txBody>
      </p:sp>
      <p:sp>
        <p:nvSpPr>
          <p:cNvPr id="43017" name="Text Box 9"/>
          <p:cNvSpPr txBox="1">
            <a:spLocks noChangeArrowheads="1"/>
          </p:cNvSpPr>
          <p:nvPr/>
        </p:nvSpPr>
        <p:spPr bwMode="auto">
          <a:xfrm>
            <a:off x="304800" y="4114800"/>
            <a:ext cx="8686800" cy="822325"/>
          </a:xfrm>
          <a:prstGeom prst="rect">
            <a:avLst/>
          </a:prstGeom>
          <a:noFill/>
          <a:ln w="9525">
            <a:noFill/>
            <a:miter lim="800000"/>
            <a:headEnd/>
            <a:tailEnd/>
          </a:ln>
          <a:effectLst/>
        </p:spPr>
        <p:txBody>
          <a:bodyPr>
            <a:spAutoFit/>
          </a:bodyPr>
          <a:lstStyle/>
          <a:p>
            <a:pPr algn="ctr">
              <a:buFont typeface="Wingdings" pitchFamily="2" charset="2"/>
              <a:buNone/>
            </a:pPr>
            <a:r>
              <a:rPr lang="cs-CZ">
                <a:cs typeface="Times New Roman" pitchFamily="18" charset="0"/>
              </a:rPr>
              <a:t>Je nutné si nastavit pravidla </a:t>
            </a:r>
            <a:r>
              <a:rPr lang="cs-CZ"/>
              <a:t>                                                     </a:t>
            </a:r>
            <a:r>
              <a:rPr lang="cs-CZ">
                <a:cs typeface="Times New Roman" pitchFamily="18" charset="0"/>
              </a:rPr>
              <a:t>pravidelného provozování činností a zálib. </a:t>
            </a:r>
            <a:endParaRPr lang="cs-CZ"/>
          </a:p>
        </p:txBody>
      </p:sp>
      <p:sp>
        <p:nvSpPr>
          <p:cNvPr id="43018" name="Text Box 10"/>
          <p:cNvSpPr txBox="1">
            <a:spLocks noChangeArrowheads="1"/>
          </p:cNvSpPr>
          <p:nvPr/>
        </p:nvSpPr>
        <p:spPr bwMode="auto">
          <a:xfrm>
            <a:off x="288925" y="4918075"/>
            <a:ext cx="8702675" cy="1552575"/>
          </a:xfrm>
          <a:prstGeom prst="rect">
            <a:avLst/>
          </a:prstGeom>
          <a:noFill/>
          <a:ln w="9525">
            <a:noFill/>
            <a:miter lim="800000"/>
            <a:headEnd/>
            <a:tailEnd/>
          </a:ln>
          <a:effectLst/>
        </p:spPr>
        <p:txBody>
          <a:bodyPr>
            <a:spAutoFit/>
          </a:bodyPr>
          <a:lstStyle/>
          <a:p>
            <a:pPr algn="ctr">
              <a:buFont typeface="Wingdings" pitchFamily="2" charset="2"/>
              <a:buNone/>
            </a:pPr>
            <a:r>
              <a:rPr lang="cs-CZ">
                <a:cs typeface="Times New Roman" pitchFamily="18" charset="0"/>
              </a:rPr>
              <a:t>Po půl roce až roce usilovného snažení </a:t>
            </a:r>
            <a:r>
              <a:rPr lang="cs-CZ"/>
              <a:t>n</a:t>
            </a:r>
            <a:r>
              <a:rPr lang="cs-CZ">
                <a:cs typeface="Times New Roman" pitchFamily="18" charset="0"/>
              </a:rPr>
              <a:t>etolismus a jeho následky vymizí</a:t>
            </a:r>
            <a:r>
              <a:rPr lang="cs-CZ"/>
              <a:t> a</a:t>
            </a:r>
            <a:r>
              <a:rPr lang="cs-CZ">
                <a:cs typeface="Times New Roman" pitchFamily="18" charset="0"/>
              </a:rPr>
              <a:t> z původně netolika se stane běžný člověk, jež má různorodé záliby a je sociálně schopný navazovat vztahy či přátelství. </a:t>
            </a:r>
            <a:r>
              <a:rPr lang="cs-CZ"/>
              <a:t>                    </a:t>
            </a:r>
            <a:r>
              <a:rPr lang="cs-CZ">
                <a:cs typeface="Times New Roman" pitchFamily="18" charset="0"/>
              </a:rPr>
              <a:t>Má předpoklad pro kariéru a dobrým pracovním výsledkům.</a:t>
            </a:r>
            <a:endParaRPr lang="cs-CZ"/>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iterate type="lt">
                                    <p:tmPct val="100000"/>
                                  </p:iterate>
                                  <p:childTnLst>
                                    <p:set>
                                      <p:cBhvr>
                                        <p:cTn id="6" dur="1" fill="hold">
                                          <p:stCondLst>
                                            <p:cond delay="0"/>
                                          </p:stCondLst>
                                        </p:cTn>
                                        <p:tgtEl>
                                          <p:spTgt spid="43013"/>
                                        </p:tgtEl>
                                        <p:attrNameLst>
                                          <p:attrName>style.visibility</p:attrName>
                                        </p:attrNameLst>
                                      </p:cBhvr>
                                      <p:to>
                                        <p:strVal val="visible"/>
                                      </p:to>
                                    </p:set>
                                    <p:animEffect transition="in" filter="blinds(horizontal)">
                                      <p:cBhvr>
                                        <p:cTn id="7" dur="75"/>
                                        <p:tgtEl>
                                          <p:spTgt spid="4301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3014"/>
                                        </p:tgtEl>
                                        <p:attrNameLst>
                                          <p:attrName>style.visibility</p:attrName>
                                        </p:attrNameLst>
                                      </p:cBhvr>
                                      <p:to>
                                        <p:strVal val="visible"/>
                                      </p:to>
                                    </p:set>
                                    <p:animEffect transition="in" filter="blinds(horizontal)">
                                      <p:cBhvr>
                                        <p:cTn id="12" dur="500"/>
                                        <p:tgtEl>
                                          <p:spTgt spid="43014"/>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iterate type="lt">
                                    <p:tmPct val="100000"/>
                                  </p:iterate>
                                  <p:childTnLst>
                                    <p:set>
                                      <p:cBhvr>
                                        <p:cTn id="16" dur="1" fill="hold">
                                          <p:stCondLst>
                                            <p:cond delay="0"/>
                                          </p:stCondLst>
                                        </p:cTn>
                                        <p:tgtEl>
                                          <p:spTgt spid="43015"/>
                                        </p:tgtEl>
                                        <p:attrNameLst>
                                          <p:attrName>style.visibility</p:attrName>
                                        </p:attrNameLst>
                                      </p:cBhvr>
                                      <p:to>
                                        <p:strVal val="visible"/>
                                      </p:to>
                                    </p:set>
                                    <p:animEffect transition="in" filter="blinds(horizontal)">
                                      <p:cBhvr>
                                        <p:cTn id="17" dur="75"/>
                                        <p:tgtEl>
                                          <p:spTgt spid="4301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3016"/>
                                        </p:tgtEl>
                                        <p:attrNameLst>
                                          <p:attrName>style.visibility</p:attrName>
                                        </p:attrNameLst>
                                      </p:cBhvr>
                                      <p:to>
                                        <p:strVal val="visible"/>
                                      </p:to>
                                    </p:set>
                                    <p:animEffect transition="in" filter="blinds(horizontal)">
                                      <p:cBhvr>
                                        <p:cTn id="22" dur="500"/>
                                        <p:tgtEl>
                                          <p:spTgt spid="43016"/>
                                        </p:tgtEl>
                                      </p:cBhvr>
                                    </p:animEffect>
                                  </p:childTnLst>
                                </p:cTn>
                              </p:par>
                            </p:childTnLst>
                          </p:cTn>
                        </p:par>
                      </p:childTnLst>
                    </p:cTn>
                  </p:par>
                  <p:par>
                    <p:cTn id="23" fill="hold">
                      <p:stCondLst>
                        <p:cond delay="indefinite"/>
                      </p:stCondLst>
                      <p:childTnLst>
                        <p:par>
                          <p:cTn id="24" fill="hold">
                            <p:stCondLst>
                              <p:cond delay="0"/>
                            </p:stCondLst>
                            <p:childTnLst>
                              <p:par>
                                <p:cTn id="25" presetID="23" presetClass="entr" presetSubtype="16" fill="hold" grpId="0" nodeType="clickEffect">
                                  <p:stCondLst>
                                    <p:cond delay="0"/>
                                  </p:stCondLst>
                                  <p:childTnLst>
                                    <p:set>
                                      <p:cBhvr>
                                        <p:cTn id="26" dur="1" fill="hold">
                                          <p:stCondLst>
                                            <p:cond delay="0"/>
                                          </p:stCondLst>
                                        </p:cTn>
                                        <p:tgtEl>
                                          <p:spTgt spid="43017"/>
                                        </p:tgtEl>
                                        <p:attrNameLst>
                                          <p:attrName>style.visibility</p:attrName>
                                        </p:attrNameLst>
                                      </p:cBhvr>
                                      <p:to>
                                        <p:strVal val="visible"/>
                                      </p:to>
                                    </p:set>
                                    <p:anim calcmode="lin" valueType="num">
                                      <p:cBhvr>
                                        <p:cTn id="27" dur="500" fill="hold"/>
                                        <p:tgtEl>
                                          <p:spTgt spid="43017"/>
                                        </p:tgtEl>
                                        <p:attrNameLst>
                                          <p:attrName>ppt_w</p:attrName>
                                        </p:attrNameLst>
                                      </p:cBhvr>
                                      <p:tavLst>
                                        <p:tav tm="0">
                                          <p:val>
                                            <p:fltVal val="0"/>
                                          </p:val>
                                        </p:tav>
                                        <p:tav tm="100000">
                                          <p:val>
                                            <p:strVal val="#ppt_w"/>
                                          </p:val>
                                        </p:tav>
                                      </p:tavLst>
                                    </p:anim>
                                    <p:anim calcmode="lin" valueType="num">
                                      <p:cBhvr>
                                        <p:cTn id="28" dur="500" fill="hold"/>
                                        <p:tgtEl>
                                          <p:spTgt spid="43017"/>
                                        </p:tgtEl>
                                        <p:attrNameLst>
                                          <p:attrName>ppt_h</p:attrName>
                                        </p:attrNameLst>
                                      </p:cBhvr>
                                      <p:tavLst>
                                        <p:tav tm="0">
                                          <p:val>
                                            <p:fltVal val="0"/>
                                          </p:val>
                                        </p:tav>
                                        <p:tav tm="100000">
                                          <p:val>
                                            <p:strVal val="#ppt_h"/>
                                          </p:val>
                                        </p:tav>
                                      </p:tavLst>
                                    </p:anim>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grpId="0" nodeType="clickEffect">
                                  <p:stCondLst>
                                    <p:cond delay="0"/>
                                  </p:stCondLst>
                                  <p:childTnLst>
                                    <p:set>
                                      <p:cBhvr>
                                        <p:cTn id="32" dur="1" fill="hold">
                                          <p:stCondLst>
                                            <p:cond delay="0"/>
                                          </p:stCondLst>
                                        </p:cTn>
                                        <p:tgtEl>
                                          <p:spTgt spid="43018"/>
                                        </p:tgtEl>
                                        <p:attrNameLst>
                                          <p:attrName>style.visibility</p:attrName>
                                        </p:attrNameLst>
                                      </p:cBhvr>
                                      <p:to>
                                        <p:strVal val="visible"/>
                                      </p:to>
                                    </p:set>
                                    <p:animEffect transition="in" filter="blinds(horizontal)">
                                      <p:cBhvr>
                                        <p:cTn id="33" dur="500"/>
                                        <p:tgtEl>
                                          <p:spTgt spid="430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3" grpId="0" autoUpdateAnimBg="0"/>
      <p:bldP spid="43014" grpId="0" autoUpdateAnimBg="0"/>
      <p:bldP spid="43015" grpId="0" autoUpdateAnimBg="0"/>
      <p:bldP spid="43016" grpId="0" autoUpdateAnimBg="0"/>
      <p:bldP spid="43017" grpId="0" autoUpdateAnimBg="0"/>
      <p:bldP spid="43018" grpId="0"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cs-CZ"/>
              <a:t>Bezpečný internet</a:t>
            </a:r>
          </a:p>
        </p:txBody>
      </p:sp>
      <p:sp>
        <p:nvSpPr>
          <p:cNvPr id="15363" name="Text Box 3"/>
          <p:cNvSpPr txBox="1">
            <a:spLocks noChangeArrowheads="1"/>
          </p:cNvSpPr>
          <p:nvPr/>
        </p:nvSpPr>
        <p:spPr bwMode="auto">
          <a:xfrm>
            <a:off x="381000" y="1524000"/>
            <a:ext cx="8458200" cy="822325"/>
          </a:xfrm>
          <a:prstGeom prst="rect">
            <a:avLst/>
          </a:prstGeom>
          <a:noFill/>
          <a:ln w="9525">
            <a:noFill/>
            <a:miter lim="800000"/>
            <a:headEnd/>
            <a:tailEnd/>
          </a:ln>
          <a:effectLst/>
        </p:spPr>
        <p:txBody>
          <a:bodyPr>
            <a:spAutoFit/>
          </a:bodyPr>
          <a:lstStyle/>
          <a:p>
            <a:pPr>
              <a:buFont typeface="Wingdings" pitchFamily="2" charset="2"/>
              <a:buChar char="Ø"/>
            </a:pPr>
            <a:r>
              <a:rPr lang="cs-CZ">
                <a:solidFill>
                  <a:srgbClr val="000000"/>
                </a:solidFill>
              </a:rPr>
              <a:t> </a:t>
            </a:r>
            <a:r>
              <a:rPr lang="cs-CZ">
                <a:solidFill>
                  <a:srgbClr val="000000"/>
                </a:solidFill>
                <a:cs typeface="Times New Roman" pitchFamily="18" charset="0"/>
              </a:rPr>
              <a:t>Nedávej nikomu adresu ani telefon. </a:t>
            </a:r>
            <a:r>
              <a:rPr lang="cs-CZ">
                <a:solidFill>
                  <a:srgbClr val="000000"/>
                </a:solidFill>
              </a:rPr>
              <a:t>                                                  </a:t>
            </a:r>
            <a:r>
              <a:rPr lang="cs-CZ">
                <a:solidFill>
                  <a:srgbClr val="000000"/>
                </a:solidFill>
                <a:cs typeface="Times New Roman" pitchFamily="18" charset="0"/>
              </a:rPr>
              <a:t>Nevíš, kdo se skrývá za monitorem. </a:t>
            </a:r>
            <a:endParaRPr lang="cs-CZ">
              <a:solidFill>
                <a:srgbClr val="333333"/>
              </a:solidFill>
              <a:cs typeface="Times New Roman" pitchFamily="18" charset="0"/>
            </a:endParaRPr>
          </a:p>
        </p:txBody>
      </p:sp>
      <p:sp>
        <p:nvSpPr>
          <p:cNvPr id="15364" name="Text Box 4"/>
          <p:cNvSpPr txBox="1">
            <a:spLocks noChangeArrowheads="1"/>
          </p:cNvSpPr>
          <p:nvPr/>
        </p:nvSpPr>
        <p:spPr bwMode="auto">
          <a:xfrm>
            <a:off x="381000" y="2362200"/>
            <a:ext cx="8474075" cy="822325"/>
          </a:xfrm>
          <a:prstGeom prst="rect">
            <a:avLst/>
          </a:prstGeom>
          <a:noFill/>
          <a:ln w="9525">
            <a:noFill/>
            <a:miter lim="800000"/>
            <a:headEnd/>
            <a:tailEnd/>
          </a:ln>
          <a:effectLst/>
        </p:spPr>
        <p:txBody>
          <a:bodyPr>
            <a:spAutoFit/>
          </a:bodyPr>
          <a:lstStyle/>
          <a:p>
            <a:pPr>
              <a:buFont typeface="Wingdings" pitchFamily="2" charset="2"/>
              <a:buChar char="Ø"/>
            </a:pPr>
            <a:r>
              <a:rPr lang="cs-CZ">
                <a:solidFill>
                  <a:srgbClr val="000000"/>
                </a:solidFill>
              </a:rPr>
              <a:t> </a:t>
            </a:r>
            <a:r>
              <a:rPr lang="cs-CZ">
                <a:solidFill>
                  <a:srgbClr val="000000"/>
                </a:solidFill>
                <a:cs typeface="Times New Roman" pitchFamily="18" charset="0"/>
              </a:rPr>
              <a:t>Neposílej nikomu, koho neznáš, svou fotografii </a:t>
            </a:r>
            <a:r>
              <a:rPr lang="cs-CZ">
                <a:solidFill>
                  <a:srgbClr val="000000"/>
                </a:solidFill>
              </a:rPr>
              <a:t>                                                         </a:t>
            </a:r>
            <a:r>
              <a:rPr lang="cs-CZ">
                <a:solidFill>
                  <a:srgbClr val="000000"/>
                </a:solidFill>
                <a:cs typeface="Times New Roman" pitchFamily="18" charset="0"/>
              </a:rPr>
              <a:t>a už vůbec ne intimní. </a:t>
            </a:r>
            <a:endParaRPr lang="cs-CZ"/>
          </a:p>
        </p:txBody>
      </p:sp>
      <p:sp>
        <p:nvSpPr>
          <p:cNvPr id="15365" name="Text Box 5"/>
          <p:cNvSpPr txBox="1">
            <a:spLocks noChangeArrowheads="1"/>
          </p:cNvSpPr>
          <p:nvPr/>
        </p:nvSpPr>
        <p:spPr bwMode="auto">
          <a:xfrm>
            <a:off x="304800" y="3200400"/>
            <a:ext cx="8382000" cy="822325"/>
          </a:xfrm>
          <a:prstGeom prst="rect">
            <a:avLst/>
          </a:prstGeom>
          <a:noFill/>
          <a:ln w="9525">
            <a:noFill/>
            <a:miter lim="800000"/>
            <a:headEnd/>
            <a:tailEnd/>
          </a:ln>
          <a:effectLst/>
        </p:spPr>
        <p:txBody>
          <a:bodyPr>
            <a:spAutoFit/>
          </a:bodyPr>
          <a:lstStyle/>
          <a:p>
            <a:pPr>
              <a:buFont typeface="Wingdings" pitchFamily="2" charset="2"/>
              <a:buChar char="Ø"/>
            </a:pPr>
            <a:r>
              <a:rPr lang="cs-CZ">
                <a:solidFill>
                  <a:srgbClr val="000000"/>
                </a:solidFill>
              </a:rPr>
              <a:t> </a:t>
            </a:r>
            <a:r>
              <a:rPr lang="cs-CZ">
                <a:solidFill>
                  <a:srgbClr val="000000"/>
                </a:solidFill>
                <a:cs typeface="Times New Roman" pitchFamily="18" charset="0"/>
              </a:rPr>
              <a:t>Udržuj hesla k e-mailu i jinam v tajnosti, </a:t>
            </a:r>
            <a:r>
              <a:rPr lang="cs-CZ">
                <a:solidFill>
                  <a:srgbClr val="000000"/>
                </a:solidFill>
              </a:rPr>
              <a:t>                                      </a:t>
            </a:r>
            <a:r>
              <a:rPr lang="cs-CZ">
                <a:solidFill>
                  <a:srgbClr val="000000"/>
                </a:solidFill>
                <a:cs typeface="Times New Roman" pitchFamily="18" charset="0"/>
              </a:rPr>
              <a:t>nesděluj je ani blízkému kamarádovi. </a:t>
            </a:r>
            <a:endParaRPr lang="cs-CZ">
              <a:solidFill>
                <a:srgbClr val="333333"/>
              </a:solidFill>
              <a:cs typeface="Times New Roman" pitchFamily="18" charset="0"/>
            </a:endParaRPr>
          </a:p>
        </p:txBody>
      </p:sp>
      <p:sp>
        <p:nvSpPr>
          <p:cNvPr id="15366" name="Text Box 6"/>
          <p:cNvSpPr txBox="1">
            <a:spLocks noChangeArrowheads="1"/>
          </p:cNvSpPr>
          <p:nvPr/>
        </p:nvSpPr>
        <p:spPr bwMode="auto">
          <a:xfrm>
            <a:off x="288925" y="4003675"/>
            <a:ext cx="9010650"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solidFill>
                  <a:srgbClr val="000000"/>
                </a:solidFill>
              </a:rPr>
              <a:t> </a:t>
            </a:r>
            <a:r>
              <a:rPr lang="cs-CZ">
                <a:solidFill>
                  <a:srgbClr val="000000"/>
                </a:solidFill>
                <a:cs typeface="Times New Roman" pitchFamily="18" charset="0"/>
              </a:rPr>
              <a:t>Nikdy neodpovídej na neslušné, hrubé nebo vulgární maily a vzkazy. </a:t>
            </a:r>
            <a:endParaRPr lang="cs-CZ">
              <a:solidFill>
                <a:srgbClr val="333333"/>
              </a:solidFill>
              <a:cs typeface="Times New Roman" pitchFamily="18" charset="0"/>
            </a:endParaRPr>
          </a:p>
        </p:txBody>
      </p:sp>
      <p:sp>
        <p:nvSpPr>
          <p:cNvPr id="15367" name="Text Box 7"/>
          <p:cNvSpPr txBox="1">
            <a:spLocks noChangeArrowheads="1"/>
          </p:cNvSpPr>
          <p:nvPr/>
        </p:nvSpPr>
        <p:spPr bwMode="auto">
          <a:xfrm>
            <a:off x="288925" y="4537075"/>
            <a:ext cx="8626475" cy="822325"/>
          </a:xfrm>
          <a:prstGeom prst="rect">
            <a:avLst/>
          </a:prstGeom>
          <a:noFill/>
          <a:ln w="9525">
            <a:noFill/>
            <a:miter lim="800000"/>
            <a:headEnd/>
            <a:tailEnd/>
          </a:ln>
          <a:effectLst/>
        </p:spPr>
        <p:txBody>
          <a:bodyPr>
            <a:spAutoFit/>
          </a:bodyPr>
          <a:lstStyle/>
          <a:p>
            <a:pPr>
              <a:buFont typeface="Wingdings" pitchFamily="2" charset="2"/>
              <a:buChar char="Ø"/>
            </a:pPr>
            <a:r>
              <a:rPr lang="cs-CZ">
                <a:solidFill>
                  <a:srgbClr val="000000"/>
                </a:solidFill>
              </a:rPr>
              <a:t> </a:t>
            </a:r>
            <a:r>
              <a:rPr lang="cs-CZ">
                <a:solidFill>
                  <a:srgbClr val="000000"/>
                </a:solidFill>
                <a:cs typeface="Times New Roman" pitchFamily="18" charset="0"/>
              </a:rPr>
              <a:t>Nedomlouvej si schůzku na internetu, aniž bys o tom řekl </a:t>
            </a:r>
            <a:r>
              <a:rPr lang="cs-CZ">
                <a:solidFill>
                  <a:srgbClr val="000000"/>
                </a:solidFill>
              </a:rPr>
              <a:t> </a:t>
            </a:r>
            <a:r>
              <a:rPr lang="cs-CZ">
                <a:solidFill>
                  <a:srgbClr val="000000"/>
                </a:solidFill>
                <a:cs typeface="Times New Roman" pitchFamily="18" charset="0"/>
              </a:rPr>
              <a:t>někomu jinému. </a:t>
            </a:r>
            <a:endParaRPr lang="cs-CZ"/>
          </a:p>
        </p:txBody>
      </p:sp>
      <p:sp>
        <p:nvSpPr>
          <p:cNvPr id="15368" name="Text Box 8"/>
          <p:cNvSpPr txBox="1">
            <a:spLocks noChangeArrowheads="1"/>
          </p:cNvSpPr>
          <p:nvPr/>
        </p:nvSpPr>
        <p:spPr bwMode="auto">
          <a:xfrm>
            <a:off x="288925" y="5451475"/>
            <a:ext cx="8626475" cy="822325"/>
          </a:xfrm>
          <a:prstGeom prst="rect">
            <a:avLst/>
          </a:prstGeom>
          <a:noFill/>
          <a:ln w="9525">
            <a:noFill/>
            <a:miter lim="800000"/>
            <a:headEnd/>
            <a:tailEnd/>
          </a:ln>
          <a:effectLst/>
        </p:spPr>
        <p:txBody>
          <a:bodyPr>
            <a:spAutoFit/>
          </a:bodyPr>
          <a:lstStyle/>
          <a:p>
            <a:pPr>
              <a:buFont typeface="Wingdings" pitchFamily="2" charset="2"/>
              <a:buChar char="Ø"/>
            </a:pPr>
            <a:r>
              <a:rPr lang="cs-CZ">
                <a:solidFill>
                  <a:srgbClr val="000000"/>
                </a:solidFill>
                <a:cs typeface="Times New Roman" pitchFamily="18" charset="0"/>
              </a:rPr>
              <a:t>Pokud narazíš na obrázek, video nebo e-mail, který tě šokuje, opusť webovou stránku. </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15363"/>
                                        </p:tgtEl>
                                        <p:attrNameLst>
                                          <p:attrName>style.visibility</p:attrName>
                                        </p:attrNameLst>
                                      </p:cBhvr>
                                      <p:to>
                                        <p:strVal val="visible"/>
                                      </p:to>
                                    </p:set>
                                    <p:anim calcmode="lin" valueType="num">
                                      <p:cBhvr>
                                        <p:cTn id="7" dur="500" fill="hold"/>
                                        <p:tgtEl>
                                          <p:spTgt spid="15363"/>
                                        </p:tgtEl>
                                        <p:attrNameLst>
                                          <p:attrName>ppt_w</p:attrName>
                                        </p:attrNameLst>
                                      </p:cBhvr>
                                      <p:tavLst>
                                        <p:tav tm="0">
                                          <p:val>
                                            <p:strVal val="2/3*#ppt_w"/>
                                          </p:val>
                                        </p:tav>
                                        <p:tav tm="100000">
                                          <p:val>
                                            <p:strVal val="#ppt_w"/>
                                          </p:val>
                                        </p:tav>
                                      </p:tavLst>
                                    </p:anim>
                                    <p:anim calcmode="lin" valueType="num">
                                      <p:cBhvr>
                                        <p:cTn id="8" dur="500" fill="hold"/>
                                        <p:tgtEl>
                                          <p:spTgt spid="15363"/>
                                        </p:tgtEl>
                                        <p:attrNameLst>
                                          <p:attrName>ppt_h</p:attrName>
                                        </p:attrNameLst>
                                      </p:cBhvr>
                                      <p:tavLst>
                                        <p:tav tm="0">
                                          <p:val>
                                            <p:strVal val="2/3*#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15364"/>
                                        </p:tgtEl>
                                        <p:attrNameLst>
                                          <p:attrName>style.visibility</p:attrName>
                                        </p:attrNameLst>
                                      </p:cBhvr>
                                      <p:to>
                                        <p:strVal val="visible"/>
                                      </p:to>
                                    </p:set>
                                    <p:anim calcmode="lin" valueType="num">
                                      <p:cBhvr>
                                        <p:cTn id="13" dur="500" fill="hold"/>
                                        <p:tgtEl>
                                          <p:spTgt spid="15364"/>
                                        </p:tgtEl>
                                        <p:attrNameLst>
                                          <p:attrName>ppt_w</p:attrName>
                                        </p:attrNameLst>
                                      </p:cBhvr>
                                      <p:tavLst>
                                        <p:tav tm="0">
                                          <p:val>
                                            <p:strVal val="2/3*#ppt_w"/>
                                          </p:val>
                                        </p:tav>
                                        <p:tav tm="100000">
                                          <p:val>
                                            <p:strVal val="#ppt_w"/>
                                          </p:val>
                                        </p:tav>
                                      </p:tavLst>
                                    </p:anim>
                                    <p:anim calcmode="lin" valueType="num">
                                      <p:cBhvr>
                                        <p:cTn id="14" dur="500" fill="hold"/>
                                        <p:tgtEl>
                                          <p:spTgt spid="15364"/>
                                        </p:tgtEl>
                                        <p:attrNameLst>
                                          <p:attrName>ppt_h</p:attrName>
                                        </p:attrNameLst>
                                      </p:cBhvr>
                                      <p:tavLst>
                                        <p:tav tm="0">
                                          <p:val>
                                            <p:strVal val="2/3*#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15365"/>
                                        </p:tgtEl>
                                        <p:attrNameLst>
                                          <p:attrName>style.visibility</p:attrName>
                                        </p:attrNameLst>
                                      </p:cBhvr>
                                      <p:to>
                                        <p:strVal val="visible"/>
                                      </p:to>
                                    </p:set>
                                    <p:anim calcmode="lin" valueType="num">
                                      <p:cBhvr>
                                        <p:cTn id="19" dur="500" fill="hold"/>
                                        <p:tgtEl>
                                          <p:spTgt spid="15365"/>
                                        </p:tgtEl>
                                        <p:attrNameLst>
                                          <p:attrName>ppt_w</p:attrName>
                                        </p:attrNameLst>
                                      </p:cBhvr>
                                      <p:tavLst>
                                        <p:tav tm="0">
                                          <p:val>
                                            <p:strVal val="2/3*#ppt_w"/>
                                          </p:val>
                                        </p:tav>
                                        <p:tav tm="100000">
                                          <p:val>
                                            <p:strVal val="#ppt_w"/>
                                          </p:val>
                                        </p:tav>
                                      </p:tavLst>
                                    </p:anim>
                                    <p:anim calcmode="lin" valueType="num">
                                      <p:cBhvr>
                                        <p:cTn id="20" dur="500" fill="hold"/>
                                        <p:tgtEl>
                                          <p:spTgt spid="15365"/>
                                        </p:tgtEl>
                                        <p:attrNameLst>
                                          <p:attrName>ppt_h</p:attrName>
                                        </p:attrNameLst>
                                      </p:cBhvr>
                                      <p:tavLst>
                                        <p:tav tm="0">
                                          <p:val>
                                            <p:strVal val="2/3*#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15366"/>
                                        </p:tgtEl>
                                        <p:attrNameLst>
                                          <p:attrName>style.visibility</p:attrName>
                                        </p:attrNameLst>
                                      </p:cBhvr>
                                      <p:to>
                                        <p:strVal val="visible"/>
                                      </p:to>
                                    </p:set>
                                    <p:anim calcmode="lin" valueType="num">
                                      <p:cBhvr>
                                        <p:cTn id="25" dur="500" fill="hold"/>
                                        <p:tgtEl>
                                          <p:spTgt spid="15366"/>
                                        </p:tgtEl>
                                        <p:attrNameLst>
                                          <p:attrName>ppt_w</p:attrName>
                                        </p:attrNameLst>
                                      </p:cBhvr>
                                      <p:tavLst>
                                        <p:tav tm="0">
                                          <p:val>
                                            <p:strVal val="2/3*#ppt_w"/>
                                          </p:val>
                                        </p:tav>
                                        <p:tav tm="100000">
                                          <p:val>
                                            <p:strVal val="#ppt_w"/>
                                          </p:val>
                                        </p:tav>
                                      </p:tavLst>
                                    </p:anim>
                                    <p:anim calcmode="lin" valueType="num">
                                      <p:cBhvr>
                                        <p:cTn id="26" dur="500" fill="hold"/>
                                        <p:tgtEl>
                                          <p:spTgt spid="15366"/>
                                        </p:tgtEl>
                                        <p:attrNameLst>
                                          <p:attrName>ppt_h</p:attrName>
                                        </p:attrNameLst>
                                      </p:cBhvr>
                                      <p:tavLst>
                                        <p:tav tm="0">
                                          <p:val>
                                            <p:strVal val="2/3*#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23" presetClass="entr" presetSubtype="272" fill="hold" grpId="0" nodeType="clickEffect">
                                  <p:stCondLst>
                                    <p:cond delay="0"/>
                                  </p:stCondLst>
                                  <p:childTnLst>
                                    <p:set>
                                      <p:cBhvr>
                                        <p:cTn id="30" dur="1" fill="hold">
                                          <p:stCondLst>
                                            <p:cond delay="0"/>
                                          </p:stCondLst>
                                        </p:cTn>
                                        <p:tgtEl>
                                          <p:spTgt spid="15367"/>
                                        </p:tgtEl>
                                        <p:attrNameLst>
                                          <p:attrName>style.visibility</p:attrName>
                                        </p:attrNameLst>
                                      </p:cBhvr>
                                      <p:to>
                                        <p:strVal val="visible"/>
                                      </p:to>
                                    </p:set>
                                    <p:anim calcmode="lin" valueType="num">
                                      <p:cBhvr>
                                        <p:cTn id="31" dur="500" fill="hold"/>
                                        <p:tgtEl>
                                          <p:spTgt spid="15367"/>
                                        </p:tgtEl>
                                        <p:attrNameLst>
                                          <p:attrName>ppt_w</p:attrName>
                                        </p:attrNameLst>
                                      </p:cBhvr>
                                      <p:tavLst>
                                        <p:tav tm="0">
                                          <p:val>
                                            <p:strVal val="2/3*#ppt_w"/>
                                          </p:val>
                                        </p:tav>
                                        <p:tav tm="100000">
                                          <p:val>
                                            <p:strVal val="#ppt_w"/>
                                          </p:val>
                                        </p:tav>
                                      </p:tavLst>
                                    </p:anim>
                                    <p:anim calcmode="lin" valueType="num">
                                      <p:cBhvr>
                                        <p:cTn id="32" dur="500" fill="hold"/>
                                        <p:tgtEl>
                                          <p:spTgt spid="15367"/>
                                        </p:tgtEl>
                                        <p:attrNameLst>
                                          <p:attrName>ppt_h</p:attrName>
                                        </p:attrNameLst>
                                      </p:cBhvr>
                                      <p:tavLst>
                                        <p:tav tm="0">
                                          <p:val>
                                            <p:strVal val="2/3*#ppt_h"/>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23" presetClass="entr" presetSubtype="272" fill="hold" grpId="0" nodeType="clickEffect">
                                  <p:stCondLst>
                                    <p:cond delay="0"/>
                                  </p:stCondLst>
                                  <p:childTnLst>
                                    <p:set>
                                      <p:cBhvr>
                                        <p:cTn id="36" dur="1" fill="hold">
                                          <p:stCondLst>
                                            <p:cond delay="0"/>
                                          </p:stCondLst>
                                        </p:cTn>
                                        <p:tgtEl>
                                          <p:spTgt spid="15368"/>
                                        </p:tgtEl>
                                        <p:attrNameLst>
                                          <p:attrName>style.visibility</p:attrName>
                                        </p:attrNameLst>
                                      </p:cBhvr>
                                      <p:to>
                                        <p:strVal val="visible"/>
                                      </p:to>
                                    </p:set>
                                    <p:anim calcmode="lin" valueType="num">
                                      <p:cBhvr>
                                        <p:cTn id="37" dur="500" fill="hold"/>
                                        <p:tgtEl>
                                          <p:spTgt spid="15368"/>
                                        </p:tgtEl>
                                        <p:attrNameLst>
                                          <p:attrName>ppt_w</p:attrName>
                                        </p:attrNameLst>
                                      </p:cBhvr>
                                      <p:tavLst>
                                        <p:tav tm="0">
                                          <p:val>
                                            <p:strVal val="2/3*#ppt_w"/>
                                          </p:val>
                                        </p:tav>
                                        <p:tav tm="100000">
                                          <p:val>
                                            <p:strVal val="#ppt_w"/>
                                          </p:val>
                                        </p:tav>
                                      </p:tavLst>
                                    </p:anim>
                                    <p:anim calcmode="lin" valueType="num">
                                      <p:cBhvr>
                                        <p:cTn id="38" dur="500" fill="hold"/>
                                        <p:tgtEl>
                                          <p:spTgt spid="15368"/>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autoUpdateAnimBg="0"/>
      <p:bldP spid="15364" grpId="0" autoUpdateAnimBg="0"/>
      <p:bldP spid="15365" grpId="0" autoUpdateAnimBg="0"/>
      <p:bldP spid="15366" grpId="0" autoUpdateAnimBg="0"/>
      <p:bldP spid="15367" grpId="0" autoUpdateAnimBg="0"/>
      <p:bldP spid="15368" grpId="0"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cs-CZ"/>
              <a:t>Bezpečný internet</a:t>
            </a:r>
          </a:p>
        </p:txBody>
      </p:sp>
      <p:sp>
        <p:nvSpPr>
          <p:cNvPr id="44035" name="Text Box 3"/>
          <p:cNvSpPr txBox="1">
            <a:spLocks noChangeArrowheads="1"/>
          </p:cNvSpPr>
          <p:nvPr/>
        </p:nvSpPr>
        <p:spPr bwMode="auto">
          <a:xfrm>
            <a:off x="457200" y="1752600"/>
            <a:ext cx="7864475" cy="822325"/>
          </a:xfrm>
          <a:prstGeom prst="rect">
            <a:avLst/>
          </a:prstGeom>
          <a:noFill/>
          <a:ln w="9525">
            <a:noFill/>
            <a:miter lim="800000"/>
            <a:headEnd/>
            <a:tailEnd/>
          </a:ln>
          <a:effectLst/>
        </p:spPr>
        <p:txBody>
          <a:bodyPr>
            <a:spAutoFit/>
          </a:bodyPr>
          <a:lstStyle/>
          <a:p>
            <a:pPr>
              <a:buFont typeface="Wingdings" pitchFamily="2" charset="2"/>
              <a:buChar char="Ø"/>
            </a:pPr>
            <a:r>
              <a:rPr lang="cs-CZ">
                <a:solidFill>
                  <a:srgbClr val="000000"/>
                </a:solidFill>
              </a:rPr>
              <a:t> P</a:t>
            </a:r>
            <a:r>
              <a:rPr lang="cs-CZ">
                <a:solidFill>
                  <a:srgbClr val="000000"/>
                </a:solidFill>
                <a:cs typeface="Times New Roman" pitchFamily="18" charset="0"/>
              </a:rPr>
              <a:t>okud tě stránky uvedou do rozpaků nebo vyděsí</a:t>
            </a:r>
            <a:r>
              <a:rPr lang="cs-CZ">
                <a:solidFill>
                  <a:srgbClr val="000000"/>
                </a:solidFill>
              </a:rPr>
              <a:t>,                      svěř se blízkému člověku – rodiči, učiteli apod.</a:t>
            </a:r>
            <a:r>
              <a:rPr lang="cs-CZ">
                <a:solidFill>
                  <a:srgbClr val="000000"/>
                </a:solidFill>
                <a:cs typeface="Times New Roman" pitchFamily="18" charset="0"/>
              </a:rPr>
              <a:t> </a:t>
            </a:r>
            <a:endParaRPr lang="cs-CZ">
              <a:solidFill>
                <a:srgbClr val="333333"/>
              </a:solidFill>
              <a:cs typeface="Times New Roman" pitchFamily="18" charset="0"/>
            </a:endParaRPr>
          </a:p>
        </p:txBody>
      </p:sp>
      <p:sp>
        <p:nvSpPr>
          <p:cNvPr id="44036" name="Text Box 4"/>
          <p:cNvSpPr txBox="1">
            <a:spLocks noChangeArrowheads="1"/>
          </p:cNvSpPr>
          <p:nvPr/>
        </p:nvSpPr>
        <p:spPr bwMode="auto">
          <a:xfrm>
            <a:off x="441325" y="2784475"/>
            <a:ext cx="7712075" cy="822325"/>
          </a:xfrm>
          <a:prstGeom prst="rect">
            <a:avLst/>
          </a:prstGeom>
          <a:noFill/>
          <a:ln w="9525">
            <a:noFill/>
            <a:miter lim="800000"/>
            <a:headEnd/>
            <a:tailEnd/>
          </a:ln>
          <a:effectLst/>
        </p:spPr>
        <p:txBody>
          <a:bodyPr>
            <a:spAutoFit/>
          </a:bodyPr>
          <a:lstStyle/>
          <a:p>
            <a:pPr>
              <a:buFont typeface="Wingdings" pitchFamily="2" charset="2"/>
              <a:buChar char="Ø"/>
            </a:pPr>
            <a:r>
              <a:rPr lang="cs-CZ">
                <a:solidFill>
                  <a:srgbClr val="000000"/>
                </a:solidFill>
              </a:rPr>
              <a:t> </a:t>
            </a:r>
            <a:r>
              <a:rPr lang="cs-CZ">
                <a:solidFill>
                  <a:srgbClr val="000000"/>
                </a:solidFill>
                <a:cs typeface="Times New Roman" pitchFamily="18" charset="0"/>
              </a:rPr>
              <a:t>Nedej šanci virům. </a:t>
            </a:r>
            <a:r>
              <a:rPr lang="cs-CZ">
                <a:solidFill>
                  <a:srgbClr val="000000"/>
                </a:solidFill>
              </a:rPr>
              <a:t>                                                             </a:t>
            </a:r>
            <a:r>
              <a:rPr lang="cs-CZ">
                <a:solidFill>
                  <a:srgbClr val="000000"/>
                </a:solidFill>
                <a:cs typeface="Times New Roman" pitchFamily="18" charset="0"/>
              </a:rPr>
              <a:t>Neotvírej přílohu zprávy, která přišla z neznámé adresy.</a:t>
            </a:r>
            <a:endParaRPr lang="cs-CZ"/>
          </a:p>
        </p:txBody>
      </p:sp>
      <p:sp>
        <p:nvSpPr>
          <p:cNvPr id="44037" name="Text Box 5"/>
          <p:cNvSpPr txBox="1">
            <a:spLocks noChangeArrowheads="1"/>
          </p:cNvSpPr>
          <p:nvPr/>
        </p:nvSpPr>
        <p:spPr bwMode="auto">
          <a:xfrm>
            <a:off x="441325" y="3775075"/>
            <a:ext cx="6716713"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solidFill>
                  <a:srgbClr val="000000"/>
                </a:solidFill>
              </a:rPr>
              <a:t> </a:t>
            </a:r>
            <a:r>
              <a:rPr lang="cs-CZ">
                <a:solidFill>
                  <a:srgbClr val="000000"/>
                </a:solidFill>
                <a:cs typeface="Times New Roman" pitchFamily="18" charset="0"/>
              </a:rPr>
              <a:t>Nevěř každé informaci, kterou na internetu získáš. </a:t>
            </a:r>
            <a:endParaRPr lang="cs-CZ">
              <a:solidFill>
                <a:srgbClr val="000000"/>
              </a:solidFill>
            </a:endParaRPr>
          </a:p>
        </p:txBody>
      </p:sp>
      <p:sp>
        <p:nvSpPr>
          <p:cNvPr id="44038" name="Text Box 6"/>
          <p:cNvSpPr txBox="1">
            <a:spLocks noChangeArrowheads="1"/>
          </p:cNvSpPr>
          <p:nvPr/>
        </p:nvSpPr>
        <p:spPr bwMode="auto">
          <a:xfrm>
            <a:off x="441325" y="4384675"/>
            <a:ext cx="5603875" cy="457200"/>
          </a:xfrm>
          <a:prstGeom prst="rect">
            <a:avLst/>
          </a:prstGeom>
          <a:noFill/>
          <a:ln w="9525">
            <a:noFill/>
            <a:miter lim="800000"/>
            <a:headEnd/>
            <a:tailEnd/>
          </a:ln>
          <a:effectLst/>
        </p:spPr>
        <p:txBody>
          <a:bodyPr wrap="none">
            <a:spAutoFit/>
          </a:bodyPr>
          <a:lstStyle/>
          <a:p>
            <a:pPr>
              <a:buFont typeface="Wingdings" pitchFamily="2" charset="2"/>
              <a:buChar char="Ø"/>
            </a:pPr>
            <a:r>
              <a:rPr lang="cs-CZ">
                <a:solidFill>
                  <a:srgbClr val="000000"/>
                </a:solidFill>
              </a:rPr>
              <a:t> </a:t>
            </a:r>
            <a:r>
              <a:rPr lang="cs-CZ">
                <a:solidFill>
                  <a:srgbClr val="000000"/>
                </a:solidFill>
                <a:cs typeface="Times New Roman" pitchFamily="18" charset="0"/>
              </a:rPr>
              <a:t>Když se s někým nechceš bavit, nebav se</a:t>
            </a:r>
            <a:r>
              <a:rPr lang="cs-CZ">
                <a:solidFill>
                  <a:srgbClr val="000000"/>
                </a:solidFill>
              </a:rPr>
              <a:t>.</a:t>
            </a:r>
          </a:p>
        </p:txBody>
      </p:sp>
      <p:grpSp>
        <p:nvGrpSpPr>
          <p:cNvPr id="44045" name="Group 13"/>
          <p:cNvGrpSpPr>
            <a:grpSpLocks/>
          </p:cNvGrpSpPr>
          <p:nvPr/>
        </p:nvGrpSpPr>
        <p:grpSpPr bwMode="auto">
          <a:xfrm>
            <a:off x="6140450" y="4114800"/>
            <a:ext cx="3003550" cy="2543175"/>
            <a:chOff x="3696" y="2606"/>
            <a:chExt cx="1892" cy="1602"/>
          </a:xfrm>
        </p:grpSpPr>
        <p:pic>
          <p:nvPicPr>
            <p:cNvPr id="44042" name="obrázek 1" descr="http://upload.wikimedia.org/wikipedia/commons/thumb/0/0e/IBM_Thinkpad_R51.jpg/220px-IBM_Thinkpad_R51.jpg">
              <a:hlinkClick r:id="rId2"/>
            </p:cNvPr>
            <p:cNvPicPr>
              <a:picLocks noChangeAspect="1" noChangeArrowheads="1"/>
            </p:cNvPicPr>
            <p:nvPr/>
          </p:nvPicPr>
          <p:blipFill>
            <a:blip r:embed="rId3" cstate="print"/>
            <a:srcRect/>
            <a:stretch>
              <a:fillRect/>
            </a:stretch>
          </p:blipFill>
          <p:spPr bwMode="auto">
            <a:xfrm>
              <a:off x="3696" y="2606"/>
              <a:ext cx="1728" cy="1602"/>
            </a:xfrm>
            <a:prstGeom prst="rect">
              <a:avLst/>
            </a:prstGeom>
            <a:noFill/>
          </p:spPr>
        </p:pic>
        <p:sp>
          <p:nvSpPr>
            <p:cNvPr id="44044" name="Text Box 12"/>
            <p:cNvSpPr txBox="1">
              <a:spLocks noChangeArrowheads="1"/>
            </p:cNvSpPr>
            <p:nvPr/>
          </p:nvSpPr>
          <p:spPr bwMode="auto">
            <a:xfrm>
              <a:off x="5136" y="3792"/>
              <a:ext cx="452" cy="173"/>
            </a:xfrm>
            <a:prstGeom prst="rect">
              <a:avLst/>
            </a:prstGeom>
            <a:noFill/>
            <a:ln w="9525">
              <a:noFill/>
              <a:miter lim="800000"/>
              <a:headEnd/>
              <a:tailEnd/>
            </a:ln>
            <a:effectLst/>
          </p:spPr>
          <p:txBody>
            <a:bodyPr wrap="none">
              <a:spAutoFit/>
            </a:bodyPr>
            <a:lstStyle/>
            <a:p>
              <a:r>
                <a:rPr lang="cs-CZ" sz="1200"/>
                <a:t>Obr. č. 4</a:t>
              </a:r>
            </a:p>
          </p:txBody>
        </p:sp>
      </p:gr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44035"/>
                                        </p:tgtEl>
                                        <p:attrNameLst>
                                          <p:attrName>style.visibility</p:attrName>
                                        </p:attrNameLst>
                                      </p:cBhvr>
                                      <p:to>
                                        <p:strVal val="visible"/>
                                      </p:to>
                                    </p:set>
                                    <p:anim calcmode="lin" valueType="num">
                                      <p:cBhvr>
                                        <p:cTn id="7" dur="500" fill="hold"/>
                                        <p:tgtEl>
                                          <p:spTgt spid="44035"/>
                                        </p:tgtEl>
                                        <p:attrNameLst>
                                          <p:attrName>ppt_w</p:attrName>
                                        </p:attrNameLst>
                                      </p:cBhvr>
                                      <p:tavLst>
                                        <p:tav tm="0">
                                          <p:val>
                                            <p:strVal val="2/3*#ppt_w"/>
                                          </p:val>
                                        </p:tav>
                                        <p:tav tm="100000">
                                          <p:val>
                                            <p:strVal val="#ppt_w"/>
                                          </p:val>
                                        </p:tav>
                                      </p:tavLst>
                                    </p:anim>
                                    <p:anim calcmode="lin" valueType="num">
                                      <p:cBhvr>
                                        <p:cTn id="8" dur="500" fill="hold"/>
                                        <p:tgtEl>
                                          <p:spTgt spid="44035"/>
                                        </p:tgtEl>
                                        <p:attrNameLst>
                                          <p:attrName>ppt_h</p:attrName>
                                        </p:attrNameLst>
                                      </p:cBhvr>
                                      <p:tavLst>
                                        <p:tav tm="0">
                                          <p:val>
                                            <p:strVal val="2/3*#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44036"/>
                                        </p:tgtEl>
                                        <p:attrNameLst>
                                          <p:attrName>style.visibility</p:attrName>
                                        </p:attrNameLst>
                                      </p:cBhvr>
                                      <p:to>
                                        <p:strVal val="visible"/>
                                      </p:to>
                                    </p:set>
                                    <p:anim calcmode="lin" valueType="num">
                                      <p:cBhvr>
                                        <p:cTn id="13" dur="500" fill="hold"/>
                                        <p:tgtEl>
                                          <p:spTgt spid="44036"/>
                                        </p:tgtEl>
                                        <p:attrNameLst>
                                          <p:attrName>ppt_w</p:attrName>
                                        </p:attrNameLst>
                                      </p:cBhvr>
                                      <p:tavLst>
                                        <p:tav tm="0">
                                          <p:val>
                                            <p:strVal val="2/3*#ppt_w"/>
                                          </p:val>
                                        </p:tav>
                                        <p:tav tm="100000">
                                          <p:val>
                                            <p:strVal val="#ppt_w"/>
                                          </p:val>
                                        </p:tav>
                                      </p:tavLst>
                                    </p:anim>
                                    <p:anim calcmode="lin" valueType="num">
                                      <p:cBhvr>
                                        <p:cTn id="14" dur="500" fill="hold"/>
                                        <p:tgtEl>
                                          <p:spTgt spid="44036"/>
                                        </p:tgtEl>
                                        <p:attrNameLst>
                                          <p:attrName>ppt_h</p:attrName>
                                        </p:attrNameLst>
                                      </p:cBhvr>
                                      <p:tavLst>
                                        <p:tav tm="0">
                                          <p:val>
                                            <p:strVal val="2/3*#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44037"/>
                                        </p:tgtEl>
                                        <p:attrNameLst>
                                          <p:attrName>style.visibility</p:attrName>
                                        </p:attrNameLst>
                                      </p:cBhvr>
                                      <p:to>
                                        <p:strVal val="visible"/>
                                      </p:to>
                                    </p:set>
                                    <p:anim calcmode="lin" valueType="num">
                                      <p:cBhvr>
                                        <p:cTn id="19" dur="500" fill="hold"/>
                                        <p:tgtEl>
                                          <p:spTgt spid="44037"/>
                                        </p:tgtEl>
                                        <p:attrNameLst>
                                          <p:attrName>ppt_w</p:attrName>
                                        </p:attrNameLst>
                                      </p:cBhvr>
                                      <p:tavLst>
                                        <p:tav tm="0">
                                          <p:val>
                                            <p:strVal val="2/3*#ppt_w"/>
                                          </p:val>
                                        </p:tav>
                                        <p:tav tm="100000">
                                          <p:val>
                                            <p:strVal val="#ppt_w"/>
                                          </p:val>
                                        </p:tav>
                                      </p:tavLst>
                                    </p:anim>
                                    <p:anim calcmode="lin" valueType="num">
                                      <p:cBhvr>
                                        <p:cTn id="20" dur="500" fill="hold"/>
                                        <p:tgtEl>
                                          <p:spTgt spid="44037"/>
                                        </p:tgtEl>
                                        <p:attrNameLst>
                                          <p:attrName>ppt_h</p:attrName>
                                        </p:attrNameLst>
                                      </p:cBhvr>
                                      <p:tavLst>
                                        <p:tav tm="0">
                                          <p:val>
                                            <p:strVal val="2/3*#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44038"/>
                                        </p:tgtEl>
                                        <p:attrNameLst>
                                          <p:attrName>style.visibility</p:attrName>
                                        </p:attrNameLst>
                                      </p:cBhvr>
                                      <p:to>
                                        <p:strVal val="visible"/>
                                      </p:to>
                                    </p:set>
                                    <p:anim calcmode="lin" valueType="num">
                                      <p:cBhvr>
                                        <p:cTn id="25" dur="500" fill="hold"/>
                                        <p:tgtEl>
                                          <p:spTgt spid="44038"/>
                                        </p:tgtEl>
                                        <p:attrNameLst>
                                          <p:attrName>ppt_w</p:attrName>
                                        </p:attrNameLst>
                                      </p:cBhvr>
                                      <p:tavLst>
                                        <p:tav tm="0">
                                          <p:val>
                                            <p:strVal val="2/3*#ppt_w"/>
                                          </p:val>
                                        </p:tav>
                                        <p:tav tm="100000">
                                          <p:val>
                                            <p:strVal val="#ppt_w"/>
                                          </p:val>
                                        </p:tav>
                                      </p:tavLst>
                                    </p:anim>
                                    <p:anim calcmode="lin" valueType="num">
                                      <p:cBhvr>
                                        <p:cTn id="26" dur="500" fill="hold"/>
                                        <p:tgtEl>
                                          <p:spTgt spid="44038"/>
                                        </p:tgtEl>
                                        <p:attrNameLst>
                                          <p:attrName>ppt_h</p:attrName>
                                        </p:attrNameLst>
                                      </p:cBhvr>
                                      <p:tavLst>
                                        <p:tav tm="0">
                                          <p:val>
                                            <p:strVal val="2/3*#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19" presetClass="entr" presetSubtype="10" fill="hold" nodeType="clickEffect">
                                  <p:stCondLst>
                                    <p:cond delay="0"/>
                                  </p:stCondLst>
                                  <p:childTnLst>
                                    <p:set>
                                      <p:cBhvr>
                                        <p:cTn id="30" dur="1" fill="hold">
                                          <p:stCondLst>
                                            <p:cond delay="0"/>
                                          </p:stCondLst>
                                        </p:cTn>
                                        <p:tgtEl>
                                          <p:spTgt spid="44045"/>
                                        </p:tgtEl>
                                        <p:attrNameLst>
                                          <p:attrName>style.visibility</p:attrName>
                                        </p:attrNameLst>
                                      </p:cBhvr>
                                      <p:to>
                                        <p:strVal val="visible"/>
                                      </p:to>
                                    </p:set>
                                    <p:anim calcmode="lin" valueType="num">
                                      <p:cBhvr>
                                        <p:cTn id="31" dur="5000" fill="hold"/>
                                        <p:tgtEl>
                                          <p:spTgt spid="44045"/>
                                        </p:tgtEl>
                                        <p:attrNameLst>
                                          <p:attrName>ppt_w</p:attrName>
                                        </p:attrNameLst>
                                      </p:cBhvr>
                                      <p:tavLst>
                                        <p:tav tm="0" fmla="#ppt_w*sin(2.5*pi*$)">
                                          <p:val>
                                            <p:fltVal val="0"/>
                                          </p:val>
                                        </p:tav>
                                        <p:tav tm="100000">
                                          <p:val>
                                            <p:fltVal val="1"/>
                                          </p:val>
                                        </p:tav>
                                      </p:tavLst>
                                    </p:anim>
                                    <p:anim calcmode="lin" valueType="num">
                                      <p:cBhvr>
                                        <p:cTn id="32" dur="5000" fill="hold"/>
                                        <p:tgtEl>
                                          <p:spTgt spid="4404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autoUpdateAnimBg="0"/>
      <p:bldP spid="44036" grpId="0" autoUpdateAnimBg="0"/>
      <p:bldP spid="44037" grpId="0" autoUpdateAnimBg="0"/>
      <p:bldP spid="44038" grpId="0"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cs-CZ"/>
              <a:t>Kde lze hledat pomoc</a:t>
            </a:r>
          </a:p>
        </p:txBody>
      </p:sp>
      <p:sp>
        <p:nvSpPr>
          <p:cNvPr id="30723" name="Text Box 3"/>
          <p:cNvSpPr txBox="1">
            <a:spLocks noChangeArrowheads="1"/>
          </p:cNvSpPr>
          <p:nvPr/>
        </p:nvSpPr>
        <p:spPr bwMode="auto">
          <a:xfrm>
            <a:off x="304800" y="1524000"/>
            <a:ext cx="8520113" cy="1187450"/>
          </a:xfrm>
          <a:prstGeom prst="rect">
            <a:avLst/>
          </a:prstGeom>
          <a:noFill/>
          <a:ln w="9525">
            <a:noFill/>
            <a:miter lim="800000"/>
            <a:headEnd/>
            <a:tailEnd/>
          </a:ln>
          <a:effectLst/>
        </p:spPr>
        <p:txBody>
          <a:bodyPr>
            <a:spAutoFit/>
          </a:bodyPr>
          <a:lstStyle/>
          <a:p>
            <a:pPr algn="ctr"/>
            <a:r>
              <a:rPr lang="cs-CZ"/>
              <a:t>Pokud máte pocit, že vy nebo někdo z vašeho okolí vykazuje závislostní chování, nezdráhejte se vyhledat co nejdříve odbornou pomoc, která výrazně zlepšuje šanci problém vyřešit.</a:t>
            </a:r>
          </a:p>
        </p:txBody>
      </p:sp>
      <p:sp>
        <p:nvSpPr>
          <p:cNvPr id="30724" name="Text Box 4"/>
          <p:cNvSpPr txBox="1">
            <a:spLocks noChangeArrowheads="1"/>
          </p:cNvSpPr>
          <p:nvPr/>
        </p:nvSpPr>
        <p:spPr bwMode="auto">
          <a:xfrm>
            <a:off x="152400" y="2743200"/>
            <a:ext cx="8626475" cy="793750"/>
          </a:xfrm>
          <a:prstGeom prst="rect">
            <a:avLst/>
          </a:prstGeom>
          <a:noFill/>
          <a:ln w="9525">
            <a:noFill/>
            <a:miter lim="800000"/>
            <a:headEnd/>
            <a:tailEnd/>
          </a:ln>
          <a:effectLst/>
        </p:spPr>
        <p:txBody>
          <a:bodyPr>
            <a:spAutoFit/>
          </a:bodyPr>
          <a:lstStyle/>
          <a:p>
            <a:pPr>
              <a:buFont typeface="Wingdings" pitchFamily="2" charset="2"/>
              <a:buChar char="Ø"/>
            </a:pPr>
            <a:r>
              <a:rPr lang="cs-CZ" sz="2300"/>
              <a:t> Můžete vyplnit formulář na </a:t>
            </a:r>
            <a:r>
              <a:rPr lang="cs-CZ" sz="2300" b="1" i="1"/>
              <a:t>chat.linkabezpeci.cz</a:t>
            </a:r>
            <a:r>
              <a:rPr lang="cs-CZ" sz="2300"/>
              <a:t>                                      nebo napsat e-mail na </a:t>
            </a:r>
            <a:r>
              <a:rPr lang="cs-CZ" sz="2300" b="1" i="1"/>
              <a:t>pomoc@linkabezpeci.cz</a:t>
            </a:r>
            <a:r>
              <a:rPr lang="cs-CZ" sz="2300"/>
              <a:t> (je to anonymní).</a:t>
            </a:r>
          </a:p>
        </p:txBody>
      </p:sp>
      <p:sp>
        <p:nvSpPr>
          <p:cNvPr id="30725" name="Text Box 5"/>
          <p:cNvSpPr txBox="1">
            <a:spLocks noChangeArrowheads="1"/>
          </p:cNvSpPr>
          <p:nvPr/>
        </p:nvSpPr>
        <p:spPr bwMode="auto">
          <a:xfrm>
            <a:off x="254000" y="5486400"/>
            <a:ext cx="8890000" cy="1144588"/>
          </a:xfrm>
          <a:prstGeom prst="rect">
            <a:avLst/>
          </a:prstGeom>
          <a:noFill/>
          <a:ln w="9525">
            <a:noFill/>
            <a:miter lim="800000"/>
            <a:headEnd/>
            <a:tailEnd/>
          </a:ln>
          <a:effectLst/>
        </p:spPr>
        <p:txBody>
          <a:bodyPr wrap="none">
            <a:spAutoFit/>
          </a:bodyPr>
          <a:lstStyle/>
          <a:p>
            <a:pPr>
              <a:buFont typeface="Wingdings" pitchFamily="2" charset="2"/>
              <a:buChar char="Ø"/>
            </a:pPr>
            <a:r>
              <a:rPr lang="cs-CZ" sz="2300"/>
              <a:t>Na </a:t>
            </a:r>
            <a:r>
              <a:rPr lang="cs-CZ" sz="2300" b="1" i="1"/>
              <a:t>Lince bezpečí </a:t>
            </a:r>
            <a:r>
              <a:rPr lang="cs-CZ" sz="2300"/>
              <a:t>mají také Rodičovskou linku na telefonu </a:t>
            </a:r>
            <a:r>
              <a:rPr lang="cs-CZ" sz="2300" b="1" i="1"/>
              <a:t>840 111 234</a:t>
            </a:r>
            <a:r>
              <a:rPr lang="cs-CZ" sz="2300"/>
              <a:t>.</a:t>
            </a:r>
          </a:p>
          <a:p>
            <a:pPr>
              <a:buFont typeface="Wingdings" pitchFamily="2" charset="2"/>
              <a:buChar char="Ø"/>
            </a:pPr>
            <a:r>
              <a:rPr lang="cs-CZ" sz="2300" b="1" i="1"/>
              <a:t>Pomoc on-line</a:t>
            </a:r>
            <a:r>
              <a:rPr lang="cs-CZ" sz="2300"/>
              <a:t> – pro děti i rodiče</a:t>
            </a:r>
          </a:p>
          <a:p>
            <a:pPr>
              <a:buFont typeface="Wingdings" pitchFamily="2" charset="2"/>
              <a:buChar char="Ø"/>
            </a:pPr>
            <a:r>
              <a:rPr lang="cs-CZ" sz="2300" b="1" i="1"/>
              <a:t>Prev-centrum</a:t>
            </a:r>
            <a:r>
              <a:rPr lang="cs-CZ" sz="2300"/>
              <a:t> – webová poradna</a:t>
            </a:r>
          </a:p>
        </p:txBody>
      </p:sp>
      <p:sp>
        <p:nvSpPr>
          <p:cNvPr id="30726" name="Text Box 6"/>
          <p:cNvSpPr txBox="1">
            <a:spLocks noChangeArrowheads="1"/>
          </p:cNvSpPr>
          <p:nvPr/>
        </p:nvSpPr>
        <p:spPr bwMode="auto">
          <a:xfrm>
            <a:off x="152400" y="3505200"/>
            <a:ext cx="8626475" cy="1144588"/>
          </a:xfrm>
          <a:prstGeom prst="rect">
            <a:avLst/>
          </a:prstGeom>
          <a:noFill/>
          <a:ln w="9525">
            <a:noFill/>
            <a:miter lim="800000"/>
            <a:headEnd/>
            <a:tailEnd/>
          </a:ln>
          <a:effectLst/>
        </p:spPr>
        <p:txBody>
          <a:bodyPr>
            <a:spAutoFit/>
          </a:bodyPr>
          <a:lstStyle/>
          <a:p>
            <a:pPr>
              <a:buFont typeface="Wingdings" pitchFamily="2" charset="2"/>
              <a:buChar char="Ø"/>
            </a:pPr>
            <a:r>
              <a:rPr lang="cs-CZ" sz="2300"/>
              <a:t> Můžete napsat e-mail do </a:t>
            </a:r>
            <a:r>
              <a:rPr lang="cs-CZ" sz="2300" b="1" i="1"/>
              <a:t>pedagogicko-psychologické poradny</a:t>
            </a:r>
            <a:r>
              <a:rPr lang="cs-CZ" sz="2300"/>
              <a:t> v blízkosti svého bydliště či se do ní vypravit, poradit se můžete               i s </a:t>
            </a:r>
            <a:r>
              <a:rPr lang="cs-CZ" sz="2300" b="1" i="1"/>
              <a:t>výchovným poradcem</a:t>
            </a:r>
            <a:r>
              <a:rPr lang="cs-CZ" sz="2300"/>
              <a:t>.</a:t>
            </a:r>
          </a:p>
        </p:txBody>
      </p:sp>
      <p:sp>
        <p:nvSpPr>
          <p:cNvPr id="30727" name="Text Box 7"/>
          <p:cNvSpPr txBox="1">
            <a:spLocks noChangeArrowheads="1"/>
          </p:cNvSpPr>
          <p:nvPr/>
        </p:nvSpPr>
        <p:spPr bwMode="auto">
          <a:xfrm>
            <a:off x="228600" y="4689475"/>
            <a:ext cx="8610600" cy="793750"/>
          </a:xfrm>
          <a:prstGeom prst="rect">
            <a:avLst/>
          </a:prstGeom>
          <a:noFill/>
          <a:ln w="9525">
            <a:noFill/>
            <a:miter lim="800000"/>
            <a:headEnd/>
            <a:tailEnd/>
          </a:ln>
          <a:effectLst/>
        </p:spPr>
        <p:txBody>
          <a:bodyPr>
            <a:spAutoFit/>
          </a:bodyPr>
          <a:lstStyle/>
          <a:p>
            <a:pPr>
              <a:buFont typeface="Wingdings" pitchFamily="2" charset="2"/>
              <a:buChar char="Ø"/>
            </a:pPr>
            <a:r>
              <a:rPr lang="cs-CZ" sz="2300"/>
              <a:t> Můžete napsat e-mail, zavolat nebo osobně dojít                               do </a:t>
            </a:r>
            <a:r>
              <a:rPr lang="cs-CZ" sz="2300" b="1" i="1"/>
              <a:t>psychologické porady.</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528" fill="hold" grpId="0" nodeType="clickEffect">
                                  <p:stCondLst>
                                    <p:cond delay="0"/>
                                  </p:stCondLst>
                                  <p:childTnLst>
                                    <p:set>
                                      <p:cBhvr>
                                        <p:cTn id="6" dur="1" fill="hold">
                                          <p:stCondLst>
                                            <p:cond delay="0"/>
                                          </p:stCondLst>
                                        </p:cTn>
                                        <p:tgtEl>
                                          <p:spTgt spid="30723"/>
                                        </p:tgtEl>
                                        <p:attrNameLst>
                                          <p:attrName>style.visibility</p:attrName>
                                        </p:attrNameLst>
                                      </p:cBhvr>
                                      <p:to>
                                        <p:strVal val="visible"/>
                                      </p:to>
                                    </p:set>
                                    <p:anim calcmode="lin" valueType="num">
                                      <p:cBhvr>
                                        <p:cTn id="7" dur="500" fill="hold"/>
                                        <p:tgtEl>
                                          <p:spTgt spid="30723"/>
                                        </p:tgtEl>
                                        <p:attrNameLst>
                                          <p:attrName>ppt_w</p:attrName>
                                        </p:attrNameLst>
                                      </p:cBhvr>
                                      <p:tavLst>
                                        <p:tav tm="0">
                                          <p:val>
                                            <p:fltVal val="0"/>
                                          </p:val>
                                        </p:tav>
                                        <p:tav tm="100000">
                                          <p:val>
                                            <p:strVal val="#ppt_w"/>
                                          </p:val>
                                        </p:tav>
                                      </p:tavLst>
                                    </p:anim>
                                    <p:anim calcmode="lin" valueType="num">
                                      <p:cBhvr>
                                        <p:cTn id="8" dur="500" fill="hold"/>
                                        <p:tgtEl>
                                          <p:spTgt spid="30723"/>
                                        </p:tgtEl>
                                        <p:attrNameLst>
                                          <p:attrName>ppt_h</p:attrName>
                                        </p:attrNameLst>
                                      </p:cBhvr>
                                      <p:tavLst>
                                        <p:tav tm="0">
                                          <p:val>
                                            <p:fltVal val="0"/>
                                          </p:val>
                                        </p:tav>
                                        <p:tav tm="100000">
                                          <p:val>
                                            <p:strVal val="#ppt_h"/>
                                          </p:val>
                                        </p:tav>
                                      </p:tavLst>
                                    </p:anim>
                                    <p:anim calcmode="lin" valueType="num">
                                      <p:cBhvr>
                                        <p:cTn id="9" dur="500" fill="hold"/>
                                        <p:tgtEl>
                                          <p:spTgt spid="30723"/>
                                        </p:tgtEl>
                                        <p:attrNameLst>
                                          <p:attrName>ppt_x</p:attrName>
                                        </p:attrNameLst>
                                      </p:cBhvr>
                                      <p:tavLst>
                                        <p:tav tm="0">
                                          <p:val>
                                            <p:fltVal val="0.5"/>
                                          </p:val>
                                        </p:tav>
                                        <p:tav tm="100000">
                                          <p:val>
                                            <p:strVal val="#ppt_x"/>
                                          </p:val>
                                        </p:tav>
                                      </p:tavLst>
                                    </p:anim>
                                    <p:anim calcmode="lin" valueType="num">
                                      <p:cBhvr>
                                        <p:cTn id="10" dur="500" fill="hold"/>
                                        <p:tgtEl>
                                          <p:spTgt spid="30723"/>
                                        </p:tgtEl>
                                        <p:attrNameLst>
                                          <p:attrName>ppt_y</p:attrName>
                                        </p:attrNameLst>
                                      </p:cBhvr>
                                      <p:tavLst>
                                        <p:tav tm="0">
                                          <p:val>
                                            <p:fltVal val="0.5"/>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grpId="0" nodeType="clickEffect">
                                  <p:stCondLst>
                                    <p:cond delay="0"/>
                                  </p:stCondLst>
                                  <p:childTnLst>
                                    <p:set>
                                      <p:cBhvr>
                                        <p:cTn id="14" dur="1" fill="hold">
                                          <p:stCondLst>
                                            <p:cond delay="0"/>
                                          </p:stCondLst>
                                        </p:cTn>
                                        <p:tgtEl>
                                          <p:spTgt spid="30724"/>
                                        </p:tgtEl>
                                        <p:attrNameLst>
                                          <p:attrName>style.visibility</p:attrName>
                                        </p:attrNameLst>
                                      </p:cBhvr>
                                      <p:to>
                                        <p:strVal val="visible"/>
                                      </p:to>
                                    </p:set>
                                    <p:anim calcmode="lin" valueType="num">
                                      <p:cBhvr>
                                        <p:cTn id="15" dur="1000" fill="hold"/>
                                        <p:tgtEl>
                                          <p:spTgt spid="30724"/>
                                        </p:tgtEl>
                                        <p:attrNameLst>
                                          <p:attrName>ppt_w</p:attrName>
                                        </p:attrNameLst>
                                      </p:cBhvr>
                                      <p:tavLst>
                                        <p:tav tm="0">
                                          <p:val>
                                            <p:fltVal val="0"/>
                                          </p:val>
                                        </p:tav>
                                        <p:tav tm="100000">
                                          <p:val>
                                            <p:strVal val="#ppt_w"/>
                                          </p:val>
                                        </p:tav>
                                      </p:tavLst>
                                    </p:anim>
                                    <p:anim calcmode="lin" valueType="num">
                                      <p:cBhvr>
                                        <p:cTn id="16" dur="1000" fill="hold"/>
                                        <p:tgtEl>
                                          <p:spTgt spid="30724"/>
                                        </p:tgtEl>
                                        <p:attrNameLst>
                                          <p:attrName>ppt_h</p:attrName>
                                        </p:attrNameLst>
                                      </p:cBhvr>
                                      <p:tavLst>
                                        <p:tav tm="0">
                                          <p:val>
                                            <p:fltVal val="0"/>
                                          </p:val>
                                        </p:tav>
                                        <p:tav tm="100000">
                                          <p:val>
                                            <p:strVal val="#ppt_h"/>
                                          </p:val>
                                        </p:tav>
                                      </p:tavLst>
                                    </p:anim>
                                    <p:anim calcmode="lin" valueType="num">
                                      <p:cBhvr>
                                        <p:cTn id="17" dur="1000" fill="hold"/>
                                        <p:tgtEl>
                                          <p:spTgt spid="30724"/>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3072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grpId="0" nodeType="clickEffect">
                                  <p:stCondLst>
                                    <p:cond delay="0"/>
                                  </p:stCondLst>
                                  <p:childTnLst>
                                    <p:set>
                                      <p:cBhvr>
                                        <p:cTn id="22" dur="1" fill="hold">
                                          <p:stCondLst>
                                            <p:cond delay="0"/>
                                          </p:stCondLst>
                                        </p:cTn>
                                        <p:tgtEl>
                                          <p:spTgt spid="30726"/>
                                        </p:tgtEl>
                                        <p:attrNameLst>
                                          <p:attrName>style.visibility</p:attrName>
                                        </p:attrNameLst>
                                      </p:cBhvr>
                                      <p:to>
                                        <p:strVal val="visible"/>
                                      </p:to>
                                    </p:set>
                                    <p:anim calcmode="lin" valueType="num">
                                      <p:cBhvr>
                                        <p:cTn id="23" dur="1000" fill="hold"/>
                                        <p:tgtEl>
                                          <p:spTgt spid="30726"/>
                                        </p:tgtEl>
                                        <p:attrNameLst>
                                          <p:attrName>ppt_w</p:attrName>
                                        </p:attrNameLst>
                                      </p:cBhvr>
                                      <p:tavLst>
                                        <p:tav tm="0">
                                          <p:val>
                                            <p:fltVal val="0"/>
                                          </p:val>
                                        </p:tav>
                                        <p:tav tm="100000">
                                          <p:val>
                                            <p:strVal val="#ppt_w"/>
                                          </p:val>
                                        </p:tav>
                                      </p:tavLst>
                                    </p:anim>
                                    <p:anim calcmode="lin" valueType="num">
                                      <p:cBhvr>
                                        <p:cTn id="24" dur="1000" fill="hold"/>
                                        <p:tgtEl>
                                          <p:spTgt spid="30726"/>
                                        </p:tgtEl>
                                        <p:attrNameLst>
                                          <p:attrName>ppt_h</p:attrName>
                                        </p:attrNameLst>
                                      </p:cBhvr>
                                      <p:tavLst>
                                        <p:tav tm="0">
                                          <p:val>
                                            <p:fltVal val="0"/>
                                          </p:val>
                                        </p:tav>
                                        <p:tav tm="100000">
                                          <p:val>
                                            <p:strVal val="#ppt_h"/>
                                          </p:val>
                                        </p:tav>
                                      </p:tavLst>
                                    </p:anim>
                                    <p:anim calcmode="lin" valueType="num">
                                      <p:cBhvr>
                                        <p:cTn id="25" dur="1000" fill="hold"/>
                                        <p:tgtEl>
                                          <p:spTgt spid="30726"/>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30726"/>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p:stCondLst>
                        <p:cond delay="indefinite"/>
                      </p:stCondLst>
                      <p:childTnLst>
                        <p:par>
                          <p:cTn id="28" fill="hold">
                            <p:stCondLst>
                              <p:cond delay="0"/>
                            </p:stCondLst>
                            <p:childTnLst>
                              <p:par>
                                <p:cTn id="29" presetID="15" presetClass="entr" presetSubtype="0" fill="hold" grpId="0" nodeType="clickEffect">
                                  <p:stCondLst>
                                    <p:cond delay="0"/>
                                  </p:stCondLst>
                                  <p:childTnLst>
                                    <p:set>
                                      <p:cBhvr>
                                        <p:cTn id="30" dur="1" fill="hold">
                                          <p:stCondLst>
                                            <p:cond delay="0"/>
                                          </p:stCondLst>
                                        </p:cTn>
                                        <p:tgtEl>
                                          <p:spTgt spid="30727"/>
                                        </p:tgtEl>
                                        <p:attrNameLst>
                                          <p:attrName>style.visibility</p:attrName>
                                        </p:attrNameLst>
                                      </p:cBhvr>
                                      <p:to>
                                        <p:strVal val="visible"/>
                                      </p:to>
                                    </p:set>
                                    <p:anim calcmode="lin" valueType="num">
                                      <p:cBhvr>
                                        <p:cTn id="31" dur="1000" fill="hold"/>
                                        <p:tgtEl>
                                          <p:spTgt spid="30727"/>
                                        </p:tgtEl>
                                        <p:attrNameLst>
                                          <p:attrName>ppt_w</p:attrName>
                                        </p:attrNameLst>
                                      </p:cBhvr>
                                      <p:tavLst>
                                        <p:tav tm="0">
                                          <p:val>
                                            <p:fltVal val="0"/>
                                          </p:val>
                                        </p:tav>
                                        <p:tav tm="100000">
                                          <p:val>
                                            <p:strVal val="#ppt_w"/>
                                          </p:val>
                                        </p:tav>
                                      </p:tavLst>
                                    </p:anim>
                                    <p:anim calcmode="lin" valueType="num">
                                      <p:cBhvr>
                                        <p:cTn id="32" dur="1000" fill="hold"/>
                                        <p:tgtEl>
                                          <p:spTgt spid="30727"/>
                                        </p:tgtEl>
                                        <p:attrNameLst>
                                          <p:attrName>ppt_h</p:attrName>
                                        </p:attrNameLst>
                                      </p:cBhvr>
                                      <p:tavLst>
                                        <p:tav tm="0">
                                          <p:val>
                                            <p:fltVal val="0"/>
                                          </p:val>
                                        </p:tav>
                                        <p:tav tm="100000">
                                          <p:val>
                                            <p:strVal val="#ppt_h"/>
                                          </p:val>
                                        </p:tav>
                                      </p:tavLst>
                                    </p:anim>
                                    <p:anim calcmode="lin" valueType="num">
                                      <p:cBhvr>
                                        <p:cTn id="33" dur="1000" fill="hold"/>
                                        <p:tgtEl>
                                          <p:spTgt spid="30727"/>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3072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5" fill="hold">
                      <p:stCondLst>
                        <p:cond delay="indefinite"/>
                      </p:stCondLst>
                      <p:childTnLst>
                        <p:par>
                          <p:cTn id="36" fill="hold">
                            <p:stCondLst>
                              <p:cond delay="0"/>
                            </p:stCondLst>
                            <p:childTnLst>
                              <p:par>
                                <p:cTn id="37" presetID="15" presetClass="entr" presetSubtype="0" fill="hold" grpId="0" nodeType="clickEffect">
                                  <p:stCondLst>
                                    <p:cond delay="0"/>
                                  </p:stCondLst>
                                  <p:childTnLst>
                                    <p:set>
                                      <p:cBhvr>
                                        <p:cTn id="38" dur="1" fill="hold">
                                          <p:stCondLst>
                                            <p:cond delay="0"/>
                                          </p:stCondLst>
                                        </p:cTn>
                                        <p:tgtEl>
                                          <p:spTgt spid="30725"/>
                                        </p:tgtEl>
                                        <p:attrNameLst>
                                          <p:attrName>style.visibility</p:attrName>
                                        </p:attrNameLst>
                                      </p:cBhvr>
                                      <p:to>
                                        <p:strVal val="visible"/>
                                      </p:to>
                                    </p:set>
                                    <p:anim calcmode="lin" valueType="num">
                                      <p:cBhvr>
                                        <p:cTn id="39" dur="1000" fill="hold"/>
                                        <p:tgtEl>
                                          <p:spTgt spid="30725"/>
                                        </p:tgtEl>
                                        <p:attrNameLst>
                                          <p:attrName>ppt_w</p:attrName>
                                        </p:attrNameLst>
                                      </p:cBhvr>
                                      <p:tavLst>
                                        <p:tav tm="0">
                                          <p:val>
                                            <p:fltVal val="0"/>
                                          </p:val>
                                        </p:tav>
                                        <p:tav tm="100000">
                                          <p:val>
                                            <p:strVal val="#ppt_w"/>
                                          </p:val>
                                        </p:tav>
                                      </p:tavLst>
                                    </p:anim>
                                    <p:anim calcmode="lin" valueType="num">
                                      <p:cBhvr>
                                        <p:cTn id="40" dur="1000" fill="hold"/>
                                        <p:tgtEl>
                                          <p:spTgt spid="30725"/>
                                        </p:tgtEl>
                                        <p:attrNameLst>
                                          <p:attrName>ppt_h</p:attrName>
                                        </p:attrNameLst>
                                      </p:cBhvr>
                                      <p:tavLst>
                                        <p:tav tm="0">
                                          <p:val>
                                            <p:fltVal val="0"/>
                                          </p:val>
                                        </p:tav>
                                        <p:tav tm="100000">
                                          <p:val>
                                            <p:strVal val="#ppt_h"/>
                                          </p:val>
                                        </p:tav>
                                      </p:tavLst>
                                    </p:anim>
                                    <p:anim calcmode="lin" valueType="num">
                                      <p:cBhvr>
                                        <p:cTn id="41" dur="1000" fill="hold"/>
                                        <p:tgtEl>
                                          <p:spTgt spid="30725"/>
                                        </p:tgtEl>
                                        <p:attrNameLst>
                                          <p:attrName>ppt_x</p:attrName>
                                        </p:attrNameLst>
                                      </p:cBhvr>
                                      <p:tavLst>
                                        <p:tav tm="0" fmla="#ppt_x+(cos(-2*pi*(1-$))*-#ppt_x-sin(-2*pi*(1-$))*(1-#ppt_y))*(1-$)">
                                          <p:val>
                                            <p:fltVal val="0"/>
                                          </p:val>
                                        </p:tav>
                                        <p:tav tm="100000">
                                          <p:val>
                                            <p:fltVal val="1"/>
                                          </p:val>
                                        </p:tav>
                                      </p:tavLst>
                                    </p:anim>
                                    <p:anim calcmode="lin" valueType="num">
                                      <p:cBhvr>
                                        <p:cTn id="42" dur="1000" fill="hold"/>
                                        <p:tgtEl>
                                          <p:spTgt spid="3072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autoUpdateAnimBg="0"/>
      <p:bldP spid="30724" grpId="0" autoUpdateAnimBg="0"/>
      <p:bldP spid="30725" grpId="0" autoUpdateAnimBg="0"/>
      <p:bldP spid="30726" grpId="0" autoUpdateAnimBg="0"/>
      <p:bldP spid="30727" grpId="0"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cs-CZ"/>
              <a:t>Použité zdroje</a:t>
            </a:r>
          </a:p>
        </p:txBody>
      </p:sp>
      <p:sp>
        <p:nvSpPr>
          <p:cNvPr id="7171" name="Text Box 3"/>
          <p:cNvSpPr txBox="1">
            <a:spLocks noChangeArrowheads="1"/>
          </p:cNvSpPr>
          <p:nvPr/>
        </p:nvSpPr>
        <p:spPr bwMode="auto">
          <a:xfrm>
            <a:off x="609600" y="1905000"/>
            <a:ext cx="8321675" cy="457200"/>
          </a:xfrm>
          <a:prstGeom prst="rect">
            <a:avLst/>
          </a:prstGeom>
          <a:noFill/>
          <a:ln w="9525">
            <a:noFill/>
            <a:miter lim="800000"/>
            <a:headEnd/>
            <a:tailEnd/>
          </a:ln>
          <a:effectLst/>
        </p:spPr>
        <p:txBody>
          <a:bodyPr>
            <a:spAutoFit/>
          </a:bodyPr>
          <a:lstStyle/>
          <a:p>
            <a:r>
              <a:rPr lang="cs-CZ" sz="1200">
                <a:solidFill>
                  <a:srgbClr val="000000"/>
                </a:solidFill>
                <a:cs typeface="Times New Roman" pitchFamily="18" charset="0"/>
              </a:rPr>
              <a:t>Obr. 1	JEFF OGDEN (W163)</a:t>
            </a:r>
            <a:r>
              <a:rPr lang="en-US" sz="1200">
                <a:solidFill>
                  <a:srgbClr val="000000"/>
                </a:solidFill>
                <a:cs typeface="Times New Roman" pitchFamily="18" charset="0"/>
              </a:rPr>
              <a:t>. [</a:t>
            </a:r>
            <a:r>
              <a:rPr lang="cs-CZ" sz="1200">
                <a:solidFill>
                  <a:srgbClr val="000000"/>
                </a:solidFill>
                <a:cs typeface="Times New Roman" pitchFamily="18" charset="0"/>
              </a:rPr>
              <a:t>cit. 201</a:t>
            </a:r>
            <a:r>
              <a:rPr lang="cs-CZ" sz="1200">
                <a:solidFill>
                  <a:srgbClr val="000000"/>
                </a:solidFill>
              </a:rPr>
              <a:t>4</a:t>
            </a:r>
            <a:r>
              <a:rPr lang="cs-CZ" sz="1200">
                <a:solidFill>
                  <a:srgbClr val="000000"/>
                </a:solidFill>
                <a:cs typeface="Times New Roman" pitchFamily="18" charset="0"/>
              </a:rPr>
              <a:t>-0</a:t>
            </a:r>
            <a:r>
              <a:rPr lang="cs-CZ" sz="1200">
                <a:solidFill>
                  <a:srgbClr val="000000"/>
                </a:solidFill>
              </a:rPr>
              <a:t>1</a:t>
            </a:r>
            <a:r>
              <a:rPr lang="cs-CZ" sz="1200">
                <a:solidFill>
                  <a:srgbClr val="000000"/>
                </a:solidFill>
                <a:cs typeface="Times New Roman" pitchFamily="18" charset="0"/>
              </a:rPr>
              <a:t>-1</a:t>
            </a:r>
            <a:r>
              <a:rPr lang="cs-CZ" sz="1200">
                <a:solidFill>
                  <a:srgbClr val="000000"/>
                </a:solidFill>
              </a:rPr>
              <a:t>0</a:t>
            </a:r>
            <a:r>
              <a:rPr lang="en-US" sz="1200">
                <a:solidFill>
                  <a:srgbClr val="000000"/>
                </a:solidFill>
                <a:cs typeface="Times New Roman" pitchFamily="18" charset="0"/>
              </a:rPr>
              <a:t>]</a:t>
            </a:r>
            <a:r>
              <a:rPr lang="cs-CZ" sz="1200">
                <a:solidFill>
                  <a:srgbClr val="000000"/>
                </a:solidFill>
                <a:cs typeface="Times New Roman" pitchFamily="18" charset="0"/>
              </a:rPr>
              <a:t>. Dostupný pod licencí Creative Commons na WWW:</a:t>
            </a:r>
            <a:endParaRPr lang="cs-CZ" sz="1200">
              <a:cs typeface="Times New Roman" pitchFamily="18" charset="0"/>
            </a:endParaRPr>
          </a:p>
          <a:p>
            <a:r>
              <a:rPr lang="cs-CZ" sz="1200">
                <a:solidFill>
                  <a:srgbClr val="000000"/>
                </a:solidFill>
                <a:cs typeface="Times New Roman" pitchFamily="18" charset="0"/>
              </a:rPr>
              <a:t>	&lt;</a:t>
            </a:r>
            <a:r>
              <a:rPr lang="cs-CZ" sz="1200">
                <a:solidFill>
                  <a:srgbClr val="000000"/>
                </a:solidFill>
                <a:cs typeface="Times New Roman" pitchFamily="18" charset="0"/>
                <a:hlinkClick r:id="rId2"/>
              </a:rPr>
              <a:t>http://commons.wikimedia.org/wiki/File:Internet_users_per_100_inhabitants_ITU.svg</a:t>
            </a:r>
            <a:r>
              <a:rPr lang="cs-CZ" sz="1200">
                <a:solidFill>
                  <a:srgbClr val="000000"/>
                </a:solidFill>
                <a:cs typeface="Times New Roman" pitchFamily="18" charset="0"/>
              </a:rPr>
              <a:t>&gt;</a:t>
            </a:r>
            <a:r>
              <a:rPr lang="cs-CZ" sz="1200"/>
              <a:t> </a:t>
            </a:r>
          </a:p>
        </p:txBody>
      </p:sp>
      <p:sp>
        <p:nvSpPr>
          <p:cNvPr id="7172" name="Text Box 4"/>
          <p:cNvSpPr txBox="1">
            <a:spLocks noChangeArrowheads="1"/>
          </p:cNvSpPr>
          <p:nvPr/>
        </p:nvSpPr>
        <p:spPr bwMode="auto">
          <a:xfrm>
            <a:off x="609600" y="3200400"/>
            <a:ext cx="8321675" cy="457200"/>
          </a:xfrm>
          <a:prstGeom prst="rect">
            <a:avLst/>
          </a:prstGeom>
          <a:noFill/>
          <a:ln w="9525">
            <a:noFill/>
            <a:miter lim="800000"/>
            <a:headEnd/>
            <a:tailEnd/>
          </a:ln>
          <a:effectLst/>
        </p:spPr>
        <p:txBody>
          <a:bodyPr>
            <a:spAutoFit/>
          </a:bodyPr>
          <a:lstStyle/>
          <a:p>
            <a:r>
              <a:rPr lang="cs-CZ" sz="1200">
                <a:solidFill>
                  <a:srgbClr val="000000"/>
                </a:solidFill>
                <a:cs typeface="Times New Roman" pitchFamily="18" charset="0"/>
              </a:rPr>
              <a:t>Obr. </a:t>
            </a:r>
            <a:r>
              <a:rPr lang="cs-CZ" sz="1200">
                <a:solidFill>
                  <a:srgbClr val="000000"/>
                </a:solidFill>
              </a:rPr>
              <a:t>3</a:t>
            </a:r>
            <a:r>
              <a:rPr lang="cs-CZ" sz="1200">
                <a:solidFill>
                  <a:srgbClr val="000000"/>
                </a:solidFill>
                <a:cs typeface="Times New Roman" pitchFamily="18" charset="0"/>
              </a:rPr>
              <a:t>	 </a:t>
            </a:r>
            <a:r>
              <a:rPr lang="cs-CZ" sz="1200">
                <a:latin typeface="Arial" pitchFamily="34" charset="0"/>
                <a:cs typeface="Arial" pitchFamily="34" charset="0"/>
              </a:rPr>
              <a:t>SNAPPERHAT. </a:t>
            </a:r>
            <a:r>
              <a:rPr lang="en-US" sz="1200">
                <a:solidFill>
                  <a:srgbClr val="000000"/>
                </a:solidFill>
                <a:cs typeface="Times New Roman" pitchFamily="18" charset="0"/>
              </a:rPr>
              <a:t>[</a:t>
            </a:r>
            <a:r>
              <a:rPr lang="cs-CZ" sz="1200">
                <a:solidFill>
                  <a:srgbClr val="000000"/>
                </a:solidFill>
                <a:cs typeface="Times New Roman" pitchFamily="18" charset="0"/>
              </a:rPr>
              <a:t>cit. 201</a:t>
            </a:r>
            <a:r>
              <a:rPr lang="cs-CZ" sz="1200">
                <a:solidFill>
                  <a:srgbClr val="000000"/>
                </a:solidFill>
              </a:rPr>
              <a:t>4</a:t>
            </a:r>
            <a:r>
              <a:rPr lang="cs-CZ" sz="1200">
                <a:solidFill>
                  <a:srgbClr val="000000"/>
                </a:solidFill>
                <a:cs typeface="Times New Roman" pitchFamily="18" charset="0"/>
              </a:rPr>
              <a:t>-0</a:t>
            </a:r>
            <a:r>
              <a:rPr lang="cs-CZ" sz="1200">
                <a:solidFill>
                  <a:srgbClr val="000000"/>
                </a:solidFill>
              </a:rPr>
              <a:t>1</a:t>
            </a:r>
            <a:r>
              <a:rPr lang="cs-CZ" sz="1200">
                <a:solidFill>
                  <a:srgbClr val="000000"/>
                </a:solidFill>
                <a:cs typeface="Times New Roman" pitchFamily="18" charset="0"/>
              </a:rPr>
              <a:t>-1</a:t>
            </a:r>
            <a:r>
              <a:rPr lang="cs-CZ" sz="1200">
                <a:solidFill>
                  <a:srgbClr val="000000"/>
                </a:solidFill>
              </a:rPr>
              <a:t>0</a:t>
            </a:r>
            <a:r>
              <a:rPr lang="en-US" sz="1200">
                <a:solidFill>
                  <a:srgbClr val="000000"/>
                </a:solidFill>
                <a:cs typeface="Times New Roman" pitchFamily="18" charset="0"/>
              </a:rPr>
              <a:t>]</a:t>
            </a:r>
            <a:r>
              <a:rPr lang="cs-CZ" sz="1200">
                <a:solidFill>
                  <a:srgbClr val="000000"/>
                </a:solidFill>
                <a:cs typeface="Times New Roman" pitchFamily="18" charset="0"/>
              </a:rPr>
              <a:t>. Dostupný pod licencí Creative Commons na WWW:</a:t>
            </a:r>
            <a:endParaRPr lang="cs-CZ" sz="1200">
              <a:cs typeface="Times New Roman" pitchFamily="18" charset="0"/>
            </a:endParaRPr>
          </a:p>
          <a:p>
            <a:r>
              <a:rPr lang="cs-CZ" sz="1200">
                <a:solidFill>
                  <a:srgbClr val="000000"/>
                </a:solidFill>
                <a:cs typeface="Times New Roman" pitchFamily="18" charset="0"/>
              </a:rPr>
              <a:t>	&lt;</a:t>
            </a:r>
            <a:r>
              <a:rPr lang="cs-CZ" sz="1200">
                <a:latin typeface="Arial" pitchFamily="34" charset="0"/>
                <a:cs typeface="Arial" pitchFamily="34" charset="0"/>
                <a:hlinkClick r:id="rId3"/>
              </a:rPr>
              <a:t>http://commons.wikimedia.org/wiki/File:Sleep_On_Computer.JPG?uselang=cs</a:t>
            </a:r>
            <a:r>
              <a:rPr lang="cs-CZ" sz="1200">
                <a:solidFill>
                  <a:srgbClr val="000000"/>
                </a:solidFill>
                <a:cs typeface="Times New Roman" pitchFamily="18" charset="0"/>
              </a:rPr>
              <a:t>&gt;</a:t>
            </a:r>
            <a:r>
              <a:rPr lang="cs-CZ" sz="1200"/>
              <a:t> </a:t>
            </a:r>
          </a:p>
        </p:txBody>
      </p:sp>
      <p:sp>
        <p:nvSpPr>
          <p:cNvPr id="7173" name="Text Box 5"/>
          <p:cNvSpPr txBox="1">
            <a:spLocks noChangeArrowheads="1"/>
          </p:cNvSpPr>
          <p:nvPr/>
        </p:nvSpPr>
        <p:spPr bwMode="auto">
          <a:xfrm>
            <a:off x="609600" y="2590800"/>
            <a:ext cx="8321675" cy="457200"/>
          </a:xfrm>
          <a:prstGeom prst="rect">
            <a:avLst/>
          </a:prstGeom>
          <a:noFill/>
          <a:ln w="9525">
            <a:noFill/>
            <a:miter lim="800000"/>
            <a:headEnd/>
            <a:tailEnd/>
          </a:ln>
          <a:effectLst/>
        </p:spPr>
        <p:txBody>
          <a:bodyPr>
            <a:spAutoFit/>
          </a:bodyPr>
          <a:lstStyle/>
          <a:p>
            <a:r>
              <a:rPr lang="cs-CZ" sz="1200">
                <a:solidFill>
                  <a:srgbClr val="000000"/>
                </a:solidFill>
                <a:cs typeface="Times New Roman" pitchFamily="18" charset="0"/>
              </a:rPr>
              <a:t>Obr. </a:t>
            </a:r>
            <a:r>
              <a:rPr lang="cs-CZ" sz="1200">
                <a:solidFill>
                  <a:srgbClr val="000000"/>
                </a:solidFill>
              </a:rPr>
              <a:t>2</a:t>
            </a:r>
            <a:r>
              <a:rPr lang="cs-CZ" sz="1200">
                <a:solidFill>
                  <a:srgbClr val="000000"/>
                </a:solidFill>
                <a:cs typeface="Times New Roman" pitchFamily="18" charset="0"/>
              </a:rPr>
              <a:t>	</a:t>
            </a:r>
            <a:r>
              <a:rPr lang="cs-CZ" sz="1200">
                <a:solidFill>
                  <a:srgbClr val="000000"/>
                </a:solidFill>
              </a:rPr>
              <a:t>ARPINGSTONE.</a:t>
            </a:r>
            <a:r>
              <a:rPr lang="cs-CZ" sz="1200">
                <a:solidFill>
                  <a:srgbClr val="000000"/>
                </a:solidFill>
                <a:cs typeface="Times New Roman" pitchFamily="18" charset="0"/>
              </a:rPr>
              <a:t> </a:t>
            </a:r>
            <a:r>
              <a:rPr lang="en-US" sz="1200">
                <a:solidFill>
                  <a:srgbClr val="000000"/>
                </a:solidFill>
                <a:cs typeface="Times New Roman" pitchFamily="18" charset="0"/>
              </a:rPr>
              <a:t>[</a:t>
            </a:r>
            <a:r>
              <a:rPr lang="cs-CZ" sz="1200">
                <a:solidFill>
                  <a:srgbClr val="000000"/>
                </a:solidFill>
                <a:cs typeface="Times New Roman" pitchFamily="18" charset="0"/>
              </a:rPr>
              <a:t>cit. 201</a:t>
            </a:r>
            <a:r>
              <a:rPr lang="cs-CZ" sz="1200">
                <a:solidFill>
                  <a:srgbClr val="000000"/>
                </a:solidFill>
              </a:rPr>
              <a:t>4</a:t>
            </a:r>
            <a:r>
              <a:rPr lang="cs-CZ" sz="1200">
                <a:solidFill>
                  <a:srgbClr val="000000"/>
                </a:solidFill>
                <a:cs typeface="Times New Roman" pitchFamily="18" charset="0"/>
              </a:rPr>
              <a:t>-0</a:t>
            </a:r>
            <a:r>
              <a:rPr lang="cs-CZ" sz="1200">
                <a:solidFill>
                  <a:srgbClr val="000000"/>
                </a:solidFill>
              </a:rPr>
              <a:t>1</a:t>
            </a:r>
            <a:r>
              <a:rPr lang="cs-CZ" sz="1200">
                <a:solidFill>
                  <a:srgbClr val="000000"/>
                </a:solidFill>
                <a:cs typeface="Times New Roman" pitchFamily="18" charset="0"/>
              </a:rPr>
              <a:t>-1</a:t>
            </a:r>
            <a:r>
              <a:rPr lang="cs-CZ" sz="1200">
                <a:solidFill>
                  <a:srgbClr val="000000"/>
                </a:solidFill>
              </a:rPr>
              <a:t>2</a:t>
            </a:r>
            <a:r>
              <a:rPr lang="en-US" sz="1200">
                <a:solidFill>
                  <a:srgbClr val="000000"/>
                </a:solidFill>
                <a:cs typeface="Times New Roman" pitchFamily="18" charset="0"/>
              </a:rPr>
              <a:t>]</a:t>
            </a:r>
            <a:r>
              <a:rPr lang="cs-CZ" sz="1200">
                <a:solidFill>
                  <a:srgbClr val="000000"/>
                </a:solidFill>
                <a:cs typeface="Times New Roman" pitchFamily="18" charset="0"/>
              </a:rPr>
              <a:t>. Dostupný pod licencí </a:t>
            </a:r>
            <a:r>
              <a:rPr lang="cs-CZ" sz="1200">
                <a:solidFill>
                  <a:srgbClr val="000000"/>
                </a:solidFill>
              </a:rPr>
              <a:t>Public Domain</a:t>
            </a:r>
            <a:r>
              <a:rPr lang="cs-CZ" sz="1200">
                <a:solidFill>
                  <a:srgbClr val="000000"/>
                </a:solidFill>
                <a:cs typeface="Times New Roman" pitchFamily="18" charset="0"/>
              </a:rPr>
              <a:t> na WWW:</a:t>
            </a:r>
            <a:endParaRPr lang="cs-CZ" sz="1200">
              <a:cs typeface="Times New Roman" pitchFamily="18" charset="0"/>
            </a:endParaRPr>
          </a:p>
          <a:p>
            <a:r>
              <a:rPr lang="cs-CZ" sz="1200">
                <a:solidFill>
                  <a:srgbClr val="000000"/>
                </a:solidFill>
                <a:cs typeface="Times New Roman" pitchFamily="18" charset="0"/>
              </a:rPr>
              <a:t>	&lt;</a:t>
            </a:r>
            <a:r>
              <a:rPr lang="cs-CZ" sz="1200">
                <a:solidFill>
                  <a:srgbClr val="000000"/>
                </a:solidFill>
                <a:ea typeface="Calibri" pitchFamily="34" charset="0"/>
                <a:cs typeface="Calibri" pitchFamily="34" charset="0"/>
                <a:hlinkClick r:id="rId4"/>
              </a:rPr>
              <a:t>http://commons.wikimedia.org/wiki/File:Cpc464.computer.750pix.jpg</a:t>
            </a:r>
            <a:r>
              <a:rPr lang="cs-CZ" sz="1200">
                <a:solidFill>
                  <a:srgbClr val="000000"/>
                </a:solidFill>
                <a:cs typeface="Times New Roman" pitchFamily="18" charset="0"/>
              </a:rPr>
              <a:t>&gt;</a:t>
            </a:r>
            <a:r>
              <a:rPr lang="cs-CZ" sz="1200"/>
              <a:t> </a:t>
            </a:r>
          </a:p>
        </p:txBody>
      </p:sp>
      <p:sp>
        <p:nvSpPr>
          <p:cNvPr id="7174" name="Text Box 6"/>
          <p:cNvSpPr txBox="1">
            <a:spLocks noChangeArrowheads="1"/>
          </p:cNvSpPr>
          <p:nvPr/>
        </p:nvSpPr>
        <p:spPr bwMode="auto">
          <a:xfrm>
            <a:off x="609600" y="3886200"/>
            <a:ext cx="8321675" cy="457200"/>
          </a:xfrm>
          <a:prstGeom prst="rect">
            <a:avLst/>
          </a:prstGeom>
          <a:noFill/>
          <a:ln w="9525">
            <a:noFill/>
            <a:miter lim="800000"/>
            <a:headEnd/>
            <a:tailEnd/>
          </a:ln>
          <a:effectLst/>
        </p:spPr>
        <p:txBody>
          <a:bodyPr>
            <a:spAutoFit/>
          </a:bodyPr>
          <a:lstStyle/>
          <a:p>
            <a:r>
              <a:rPr lang="cs-CZ" sz="1200">
                <a:solidFill>
                  <a:srgbClr val="000000"/>
                </a:solidFill>
                <a:cs typeface="Times New Roman" pitchFamily="18" charset="0"/>
              </a:rPr>
              <a:t>Obr. </a:t>
            </a:r>
            <a:r>
              <a:rPr lang="cs-CZ" sz="1200">
                <a:solidFill>
                  <a:srgbClr val="000000"/>
                </a:solidFill>
              </a:rPr>
              <a:t>4</a:t>
            </a:r>
            <a:r>
              <a:rPr lang="cs-CZ" sz="1200">
                <a:solidFill>
                  <a:srgbClr val="000000"/>
                </a:solidFill>
                <a:cs typeface="Times New Roman" pitchFamily="18" charset="0"/>
              </a:rPr>
              <a:t>	</a:t>
            </a:r>
            <a:r>
              <a:rPr lang="cs-CZ" sz="1200">
                <a:solidFill>
                  <a:srgbClr val="000000"/>
                </a:solidFill>
                <a:ea typeface="Calibri" pitchFamily="34" charset="0"/>
                <a:cs typeface="Calibri" pitchFamily="34" charset="0"/>
              </a:rPr>
              <a:t>A</a:t>
            </a:r>
            <a:r>
              <a:rPr lang="cs-CZ" sz="1200">
                <a:solidFill>
                  <a:srgbClr val="000000"/>
                </a:solidFill>
              </a:rPr>
              <a:t>NDRÉ</a:t>
            </a:r>
            <a:r>
              <a:rPr lang="cs-CZ" sz="1200">
                <a:solidFill>
                  <a:srgbClr val="000000"/>
                </a:solidFill>
                <a:ea typeface="Calibri" pitchFamily="34" charset="0"/>
                <a:cs typeface="Calibri" pitchFamily="34" charset="0"/>
              </a:rPr>
              <a:t> K</a:t>
            </a:r>
            <a:r>
              <a:rPr lang="cs-CZ" sz="1200">
                <a:solidFill>
                  <a:srgbClr val="000000"/>
                </a:solidFill>
              </a:rPr>
              <a:t>ARWATH</a:t>
            </a:r>
            <a:r>
              <a:rPr lang="cs-CZ" sz="1200">
                <a:solidFill>
                  <a:srgbClr val="000000"/>
                </a:solidFill>
                <a:ea typeface="Calibri" pitchFamily="34" charset="0"/>
                <a:cs typeface="Calibri" pitchFamily="34" charset="0"/>
              </a:rPr>
              <a:t> </a:t>
            </a:r>
            <a:r>
              <a:rPr lang="cs-CZ" sz="1200">
                <a:solidFill>
                  <a:srgbClr val="000000"/>
                </a:solidFill>
              </a:rPr>
              <a:t>AKA AKA.</a:t>
            </a:r>
            <a:r>
              <a:rPr lang="cs-CZ" sz="1200">
                <a:solidFill>
                  <a:srgbClr val="000000"/>
                </a:solidFill>
                <a:ea typeface="Calibri" pitchFamily="34" charset="0"/>
                <a:cs typeface="Calibri" pitchFamily="34" charset="0"/>
              </a:rPr>
              <a:t> </a:t>
            </a:r>
            <a:r>
              <a:rPr lang="en-US" sz="1200">
                <a:solidFill>
                  <a:srgbClr val="000000"/>
                </a:solidFill>
                <a:cs typeface="Times New Roman" pitchFamily="18" charset="0"/>
              </a:rPr>
              <a:t>[</a:t>
            </a:r>
            <a:r>
              <a:rPr lang="cs-CZ" sz="1200">
                <a:solidFill>
                  <a:srgbClr val="000000"/>
                </a:solidFill>
                <a:cs typeface="Times New Roman" pitchFamily="18" charset="0"/>
              </a:rPr>
              <a:t>cit. 201</a:t>
            </a:r>
            <a:r>
              <a:rPr lang="cs-CZ" sz="1200">
                <a:solidFill>
                  <a:srgbClr val="000000"/>
                </a:solidFill>
              </a:rPr>
              <a:t>4</a:t>
            </a:r>
            <a:r>
              <a:rPr lang="cs-CZ" sz="1200">
                <a:solidFill>
                  <a:srgbClr val="000000"/>
                </a:solidFill>
                <a:cs typeface="Times New Roman" pitchFamily="18" charset="0"/>
              </a:rPr>
              <a:t>-0</a:t>
            </a:r>
            <a:r>
              <a:rPr lang="cs-CZ" sz="1200">
                <a:solidFill>
                  <a:srgbClr val="000000"/>
                </a:solidFill>
              </a:rPr>
              <a:t>1</a:t>
            </a:r>
            <a:r>
              <a:rPr lang="cs-CZ" sz="1200">
                <a:solidFill>
                  <a:srgbClr val="000000"/>
                </a:solidFill>
                <a:cs typeface="Times New Roman" pitchFamily="18" charset="0"/>
              </a:rPr>
              <a:t>-1</a:t>
            </a:r>
            <a:r>
              <a:rPr lang="cs-CZ" sz="1200">
                <a:solidFill>
                  <a:srgbClr val="000000"/>
                </a:solidFill>
              </a:rPr>
              <a:t>3</a:t>
            </a:r>
            <a:r>
              <a:rPr lang="en-US" sz="1200">
                <a:solidFill>
                  <a:srgbClr val="000000"/>
                </a:solidFill>
                <a:cs typeface="Times New Roman" pitchFamily="18" charset="0"/>
              </a:rPr>
              <a:t>]</a:t>
            </a:r>
            <a:r>
              <a:rPr lang="cs-CZ" sz="1200">
                <a:solidFill>
                  <a:srgbClr val="000000"/>
                </a:solidFill>
                <a:cs typeface="Times New Roman" pitchFamily="18" charset="0"/>
              </a:rPr>
              <a:t>. Dostupný pod licencí Creative Commons na WWW:</a:t>
            </a:r>
            <a:endParaRPr lang="cs-CZ" sz="1200">
              <a:cs typeface="Times New Roman" pitchFamily="18" charset="0"/>
            </a:endParaRPr>
          </a:p>
          <a:p>
            <a:r>
              <a:rPr lang="cs-CZ" sz="1200">
                <a:solidFill>
                  <a:srgbClr val="000000"/>
                </a:solidFill>
                <a:cs typeface="Times New Roman" pitchFamily="18" charset="0"/>
              </a:rPr>
              <a:t>	&lt;</a:t>
            </a:r>
            <a:r>
              <a:rPr lang="cs-CZ" sz="1200">
                <a:solidFill>
                  <a:srgbClr val="000000"/>
                </a:solidFill>
                <a:ea typeface="Calibri" pitchFamily="34" charset="0"/>
                <a:cs typeface="Calibri" pitchFamily="34" charset="0"/>
                <a:hlinkClick r:id="rId5"/>
              </a:rPr>
              <a:t>http://commons.wikimedia.org/wiki/File:IBM_Thinkpad_R51.jpg</a:t>
            </a:r>
            <a:r>
              <a:rPr lang="cs-CZ" sz="1200">
                <a:solidFill>
                  <a:srgbClr val="000000"/>
                </a:solidFill>
                <a:cs typeface="Times New Roman" pitchFamily="18" charset="0"/>
              </a:rPr>
              <a:t>&gt;</a:t>
            </a:r>
            <a:r>
              <a:rPr lang="cs-CZ" sz="1200"/>
              <a:t> </a:t>
            </a:r>
          </a:p>
        </p:txBody>
      </p:sp>
    </p:spTree>
  </p:cSld>
  <p:clrMapOvr>
    <a:masterClrMapping/>
  </p:clrMapOvr>
  <p:transition>
    <p:checker dir="vert"/>
  </p:transition>
</p:sld>
</file>

<file path=ppt/theme/theme1.xml><?xml version="1.0" encoding="utf-8"?>
<a:theme xmlns:a="http://schemas.openxmlformats.org/drawingml/2006/main" name="Default Design">
  <a:themeElements>
    <a:clrScheme name="">
      <a:dk1>
        <a:srgbClr val="000000"/>
      </a:dk1>
      <a:lt1>
        <a:srgbClr val="FFFF99"/>
      </a:lt1>
      <a:dk2>
        <a:srgbClr val="000000"/>
      </a:dk2>
      <a:lt2>
        <a:srgbClr val="808080"/>
      </a:lt2>
      <a:accent1>
        <a:srgbClr val="00CC99"/>
      </a:accent1>
      <a:accent2>
        <a:srgbClr val="3333CC"/>
      </a:accent2>
      <a:accent3>
        <a:srgbClr val="FFFFCA"/>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ady Offic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850</TotalTime>
  <Words>2100</Words>
  <Application>Microsoft Office PowerPoint</Application>
  <PresentationFormat>Předvádění na obrazovce (4:3)</PresentationFormat>
  <Paragraphs>220</Paragraphs>
  <Slides>28</Slides>
  <Notes>0</Notes>
  <HiddenSlides>0</HiddenSlides>
  <MMClips>0</MMClips>
  <ScaleCrop>false</ScaleCrop>
  <HeadingPairs>
    <vt:vector size="6" baseType="variant">
      <vt:variant>
        <vt:lpstr>Použitá písma</vt:lpstr>
      </vt:variant>
      <vt:variant>
        <vt:i4>7</vt:i4>
      </vt:variant>
      <vt:variant>
        <vt:lpstr>Motiv</vt:lpstr>
      </vt:variant>
      <vt:variant>
        <vt:i4>1</vt:i4>
      </vt:variant>
      <vt:variant>
        <vt:lpstr>Nadpisy snímků</vt:lpstr>
      </vt:variant>
      <vt:variant>
        <vt:i4>28</vt:i4>
      </vt:variant>
    </vt:vector>
  </HeadingPairs>
  <TitlesOfParts>
    <vt:vector size="36" baseType="lpstr">
      <vt:lpstr>Times New Roman</vt:lpstr>
      <vt:lpstr>Calibri</vt:lpstr>
      <vt:lpstr>Lucida Sans Unicode</vt:lpstr>
      <vt:lpstr>Courier New</vt:lpstr>
      <vt:lpstr>Wingdings</vt:lpstr>
      <vt:lpstr>Arial</vt:lpstr>
      <vt:lpstr>Comic Sans MS</vt:lpstr>
      <vt:lpstr>Default Design</vt:lpstr>
      <vt:lpstr>Snímek 1</vt:lpstr>
      <vt:lpstr>Internet</vt:lpstr>
      <vt:lpstr>Internet</vt:lpstr>
      <vt:lpstr>Přitažlivost internetu</vt:lpstr>
      <vt:lpstr>Přitažlivost internetu</vt:lpstr>
      <vt:lpstr>Přitažlivost internetu</vt:lpstr>
      <vt:lpstr>TEST - jste závislí na internetu?</vt:lpstr>
      <vt:lpstr>TEST - jste závislí na internetu?</vt:lpstr>
      <vt:lpstr>TEST – jste závislí na internetu?</vt:lpstr>
      <vt:lpstr>Závislost</vt:lpstr>
      <vt:lpstr>Závislost</vt:lpstr>
      <vt:lpstr>Netolismus</vt:lpstr>
      <vt:lpstr>Závislostní chování</vt:lpstr>
      <vt:lpstr>Příznaky závislosti</vt:lpstr>
      <vt:lpstr>Následky závislosti na internetu</vt:lpstr>
      <vt:lpstr>Sociální dopady užívání internetu</vt:lpstr>
      <vt:lpstr>Internetová kriminalita</vt:lpstr>
      <vt:lpstr>Internetová kriminalita</vt:lpstr>
      <vt:lpstr>Kybergrooming</vt:lpstr>
      <vt:lpstr>Kyberšikana</vt:lpstr>
      <vt:lpstr>Kyberšikana</vt:lpstr>
      <vt:lpstr>Komunikace</vt:lpstr>
      <vt:lpstr>Zkrocení závislosti na internetu</vt:lpstr>
      <vt:lpstr>Zkrocení závislosti na internetu</vt:lpstr>
      <vt:lpstr>Bezpečný internet</vt:lpstr>
      <vt:lpstr>Bezpečný internet</vt:lpstr>
      <vt:lpstr>Kde lze hledat pomoc</vt:lpstr>
      <vt:lpstr>Použité zdroje</vt:lpstr>
    </vt:vector>
  </TitlesOfParts>
  <Company>SŠSTAV Louny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Internet</dc:title>
  <dc:creator>j.sus</dc:creator>
  <cp:lastModifiedBy>Dum</cp:lastModifiedBy>
  <cp:revision>19</cp:revision>
  <dcterms:created xsi:type="dcterms:W3CDTF">2014-03-18T18:11:45Z</dcterms:created>
  <dcterms:modified xsi:type="dcterms:W3CDTF">2014-03-23T18:38:49Z</dcterms:modified>
</cp:coreProperties>
</file>