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1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EECB8-BB3C-42DA-9DC8-210C99B1700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052F3-E287-4EB9-BFC3-D14D1EE9BF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0898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</a:rPr>
              <a:t>Anotace: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</a:rPr>
              <a:t>Prezentace přibližuje spojenecké vojenské operace v závěru války a její konec.</a:t>
            </a:r>
          </a:p>
          <a:p>
            <a:endParaRPr lang="cs-CZ" dirty="0" smtClean="0"/>
          </a:p>
          <a:p>
            <a:r>
              <a:rPr lang="cs-CZ" dirty="0" smtClean="0"/>
              <a:t>Metodické</a:t>
            </a:r>
            <a:r>
              <a:rPr lang="cs-CZ" baseline="0" dirty="0" smtClean="0"/>
              <a:t> pokyny: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</a:rPr>
              <a:t>Prezentace je určena jako podpůrný materiál k výkladu učitele, lze použít i k opakování učiva.</a:t>
            </a:r>
            <a:endParaRPr lang="cs-CZ" sz="1200" dirty="0" smtClean="0">
              <a:effectLst/>
              <a:latin typeface="+mn-lt"/>
              <a:ea typeface="Calibri"/>
              <a:cs typeface="Times New Roman"/>
            </a:endParaRPr>
          </a:p>
          <a:p>
            <a:endParaRPr lang="cs-CZ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2000" dirty="0" smtClean="0">
              <a:effectLst/>
            </a:endParaRPr>
          </a:p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8395E-9E6D-4F25-8AE5-95639EDD8FEE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BC2E6-A569-4088-83D5-665C6C8519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140039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Ošetřovatelství a klinické obory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Teorie Ošetřovatelství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Odběr </a:t>
                      </a:r>
                      <a:r>
                        <a:rPr lang="cs-CZ" sz="20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biologického materiálu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u="none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Odběr</a:t>
                      </a:r>
                      <a:r>
                        <a:rPr lang="cs-CZ" sz="2000" b="0" u="none" baseline="0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 moči</a:t>
                      </a:r>
                      <a:endParaRPr lang="cs-CZ" sz="2000" b="0" u="none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VY_32_INOVACE_5C_TOŠ_03(20)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Andrea Ječmenová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0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Prezentace Microsoft PowerPoint studentům přibližuje náročnost zdravotnického povolání.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>
              <a:buNone/>
            </a:pPr>
            <a:endParaRPr lang="cs-CZ" dirty="0" smtClean="0"/>
          </a:p>
          <a:p>
            <a:pPr lvl="0"/>
            <a:r>
              <a:rPr lang="cs-CZ" dirty="0" smtClean="0"/>
              <a:t>Cílem prezentace je studentům vštípit, jak se správně odebírá biologický materiál a jak se laboratorně vyšetřuje.   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Odběr moči</a:t>
            </a:r>
            <a:endParaRPr lang="cs-CZ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cs-CZ" sz="3600" u="sng" dirty="0"/>
              <a:t>Moč se vyšetřuje v laboratoři</a:t>
            </a:r>
            <a:r>
              <a:rPr lang="cs-CZ" sz="3600" u="sng" dirty="0" smtClean="0"/>
              <a:t>:</a:t>
            </a:r>
          </a:p>
          <a:p>
            <a:pPr algn="ctr">
              <a:buNone/>
            </a:pPr>
            <a:endParaRPr lang="cs-CZ" u="sng" dirty="0"/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Chemicky</a:t>
            </a:r>
          </a:p>
          <a:p>
            <a:pPr lvl="0">
              <a:buFont typeface="Wingdings" pitchFamily="2" charset="2"/>
              <a:buChar char="Ø"/>
            </a:pPr>
            <a:endParaRPr lang="cs-CZ" dirty="0"/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Mikroskopicky</a:t>
            </a:r>
          </a:p>
          <a:p>
            <a:pPr lvl="0">
              <a:buFont typeface="Wingdings" pitchFamily="2" charset="2"/>
              <a:buChar char="Ø"/>
            </a:pPr>
            <a:endParaRPr lang="cs-CZ" dirty="0"/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Mikrobiologicky</a:t>
            </a:r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8024" y="638132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/>
              <a:t>Andrea Ječmenová 2013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204864"/>
            <a:ext cx="4114389" cy="329151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u="sng" dirty="0"/>
              <a:t>Chemicky</a:t>
            </a:r>
            <a:endParaRPr lang="cs-CZ" dirty="0"/>
          </a:p>
          <a:p>
            <a:pPr lvl="1"/>
            <a:r>
              <a:rPr lang="cs-CZ" dirty="0"/>
              <a:t>se v moči vyšetřuje přítomnost látek, které se za normálních okolností v moči nevyskytují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Font typeface="Wingdings" pitchFamily="2" charset="2"/>
              <a:buChar char="Ø"/>
            </a:pPr>
            <a:r>
              <a:rPr lang="cs-CZ" u="sng" dirty="0"/>
              <a:t>Mikroskopicky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se vyšetřuje přítomnost látek, které se v moči nerozpouštějí</a:t>
            </a:r>
          </a:p>
          <a:p>
            <a:pPr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u="sng" dirty="0"/>
              <a:t>Mikrobiologicky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vyšetřuje se přítomnost bakterií a virů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/>
              <a:t>Získávání a odesílání vzorku moči na vyšetření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55576" y="980728"/>
            <a:ext cx="7920880" cy="936104"/>
          </a:xfrm>
        </p:spPr>
        <p:txBody>
          <a:bodyPr>
            <a:normAutofit/>
          </a:bodyPr>
          <a:lstStyle/>
          <a:p>
            <a:pPr lvl="0" algn="ctr"/>
            <a:r>
              <a:rPr lang="cs-CZ" sz="2800" dirty="0" smtClean="0"/>
              <a:t>Na </a:t>
            </a:r>
            <a:r>
              <a:rPr lang="cs-CZ" sz="2800" dirty="0"/>
              <a:t>biochemické vyšetření se </a:t>
            </a:r>
            <a:r>
              <a:rPr lang="cs-CZ" sz="2800" dirty="0" smtClean="0"/>
              <a:t>posílá</a:t>
            </a:r>
            <a:endParaRPr lang="cs-CZ" sz="2800" dirty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7200" y="1844824"/>
            <a:ext cx="4040188" cy="4752527"/>
          </a:xfrm>
        </p:spPr>
        <p:txBody>
          <a:bodyPr>
            <a:normAutofit lnSpcReduction="10000"/>
          </a:bodyPr>
          <a:lstStyle/>
          <a:p>
            <a:pPr algn="ctr">
              <a:buFont typeface="Wingdings" pitchFamily="2" charset="2"/>
              <a:buChar char="Ø"/>
            </a:pPr>
            <a:r>
              <a:rPr lang="cs-CZ" sz="3000" u="sng" dirty="0"/>
              <a:t>a) první ranní </a:t>
            </a:r>
            <a:r>
              <a:rPr lang="cs-CZ" sz="3000" u="sng" dirty="0" smtClean="0"/>
              <a:t>moč</a:t>
            </a:r>
          </a:p>
          <a:p>
            <a:pPr algn="ctr">
              <a:buNone/>
            </a:pPr>
            <a:endParaRPr lang="cs-CZ" u="sng" dirty="0"/>
          </a:p>
          <a:p>
            <a:pPr lvl="0"/>
            <a:r>
              <a:rPr lang="cs-CZ" dirty="0"/>
              <a:t>vzorek nesmí být znečištěn jinou </a:t>
            </a:r>
            <a:r>
              <a:rPr lang="cs-CZ" dirty="0" smtClean="0"/>
              <a:t>příměsí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zachytí se </a:t>
            </a:r>
            <a:r>
              <a:rPr lang="cs-CZ" u="sng" dirty="0"/>
              <a:t>střední proud moči</a:t>
            </a:r>
            <a:r>
              <a:rPr lang="cs-CZ" dirty="0"/>
              <a:t> do </a:t>
            </a:r>
            <a:r>
              <a:rPr lang="cs-CZ" dirty="0" err="1" smtClean="0"/>
              <a:t>špičatky</a:t>
            </a:r>
            <a:endParaRPr lang="cs-CZ" dirty="0" smtClean="0"/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moč se přelije do </a:t>
            </a:r>
            <a:r>
              <a:rPr lang="cs-CZ" u="sng" dirty="0"/>
              <a:t>označené zkumavky</a:t>
            </a:r>
            <a:r>
              <a:rPr lang="cs-CZ" dirty="0"/>
              <a:t> a s řádně vyplněnou průvodkou pošle na vyšetření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645025" y="1628800"/>
            <a:ext cx="4041775" cy="5112568"/>
          </a:xfrm>
        </p:spPr>
        <p:txBody>
          <a:bodyPr>
            <a:normAutofit fontScale="77500" lnSpcReduction="20000"/>
          </a:bodyPr>
          <a:lstStyle/>
          <a:p>
            <a:pPr algn="ctr">
              <a:buFont typeface="Wingdings" pitchFamily="2" charset="2"/>
              <a:buChar char="Ø"/>
            </a:pPr>
            <a:r>
              <a:rPr lang="cs-CZ" sz="3600" u="sng" dirty="0"/>
              <a:t>b)  </a:t>
            </a:r>
            <a:r>
              <a:rPr lang="cs-CZ" sz="3600" u="sng" dirty="0" smtClean="0"/>
              <a:t>sbíraná moč</a:t>
            </a:r>
          </a:p>
          <a:p>
            <a:pPr algn="ctr">
              <a:buNone/>
            </a:pPr>
            <a:endParaRPr lang="cs-CZ" sz="2800" u="sng" dirty="0" smtClean="0"/>
          </a:p>
          <a:p>
            <a:pPr lvl="0"/>
            <a:r>
              <a:rPr lang="cs-CZ" sz="2800" dirty="0"/>
              <a:t>sbírá se 24 </a:t>
            </a:r>
            <a:r>
              <a:rPr lang="cs-CZ" sz="2800" dirty="0" smtClean="0"/>
              <a:t>hodin</a:t>
            </a:r>
          </a:p>
          <a:p>
            <a:pPr lvl="0">
              <a:buNone/>
            </a:pPr>
            <a:endParaRPr lang="cs-CZ" sz="2800" dirty="0"/>
          </a:p>
          <a:p>
            <a:pPr lvl="0"/>
            <a:r>
              <a:rPr lang="cs-CZ" sz="2800" dirty="0"/>
              <a:t>z celkového množství se odlije vzorek do </a:t>
            </a:r>
            <a:r>
              <a:rPr lang="cs-CZ" sz="2800" dirty="0" smtClean="0"/>
              <a:t>zkumavky</a:t>
            </a:r>
          </a:p>
          <a:p>
            <a:pPr lvl="0">
              <a:buNone/>
            </a:pPr>
            <a:endParaRPr lang="cs-CZ" sz="2800" dirty="0"/>
          </a:p>
          <a:p>
            <a:pPr lvl="0"/>
            <a:r>
              <a:rPr lang="cs-CZ" sz="2800" dirty="0"/>
              <a:t>na žádanku se musí zapsat celkové množství moči vyloučené za 24 h a druh žádaného vyšetření =&gt; vzorek a žádanka se odešlou do </a:t>
            </a:r>
            <a:r>
              <a:rPr lang="cs-CZ" sz="2800" dirty="0" smtClean="0"/>
              <a:t>laboratoře</a:t>
            </a:r>
          </a:p>
          <a:p>
            <a:pPr lvl="0">
              <a:buNone/>
            </a:pPr>
            <a:endParaRPr lang="cs-CZ" sz="2800" dirty="0"/>
          </a:p>
          <a:p>
            <a:pPr lvl="0"/>
            <a:r>
              <a:rPr lang="cs-CZ" sz="2800" dirty="0"/>
              <a:t>moč se může sbírat i kratší dobu</a:t>
            </a:r>
          </a:p>
          <a:p>
            <a:pPr>
              <a:buNone/>
            </a:pPr>
            <a:endParaRPr lang="cs-CZ" sz="28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60649"/>
            <a:ext cx="7139136" cy="1008112"/>
          </a:xfrm>
        </p:spPr>
        <p:txBody>
          <a:bodyPr>
            <a:normAutofit/>
          </a:bodyPr>
          <a:lstStyle/>
          <a:p>
            <a:pPr lvl="0" algn="ctr"/>
            <a:r>
              <a:rPr lang="cs-CZ" sz="4000" dirty="0" smtClean="0"/>
              <a:t>Na </a:t>
            </a:r>
            <a:r>
              <a:rPr lang="cs-CZ" sz="4000" dirty="0"/>
              <a:t>mikrobiologické vyšetření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340769"/>
            <a:ext cx="4042792" cy="244827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dirty="0" smtClean="0"/>
              <a:t>posílá </a:t>
            </a:r>
            <a:r>
              <a:rPr lang="cs-CZ" sz="2800" dirty="0"/>
              <a:t>se sterilní </a:t>
            </a:r>
            <a:r>
              <a:rPr lang="cs-CZ" sz="2800" dirty="0" smtClean="0"/>
              <a:t>moč</a:t>
            </a:r>
          </a:p>
          <a:p>
            <a:pPr>
              <a:buFont typeface="Wingdings" pitchFamily="2" charset="2"/>
              <a:buChar char="§"/>
            </a:pPr>
            <a:endParaRPr lang="cs-CZ" sz="2800" dirty="0"/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střední </a:t>
            </a:r>
            <a:r>
              <a:rPr lang="cs-CZ" sz="2800" dirty="0"/>
              <a:t>proud moči – zachycené do sterilní </a:t>
            </a:r>
            <a:r>
              <a:rPr lang="cs-CZ" sz="2800" dirty="0" smtClean="0"/>
              <a:t>zkumavky</a:t>
            </a:r>
            <a:endParaRPr lang="cs-CZ" sz="28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492896"/>
            <a:ext cx="3690410" cy="295232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 a cvičení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1. Vyjmenujte způsoby vyšetření moči.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2. Vyjmenujte možnosti získávání vzorku na vyšetření.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3. Jak se správně moč do laboratoře pošle? 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Vyhledejte druhy vyšetření, ke kterým je nutná sbíraná moč.</a:t>
            </a:r>
          </a:p>
          <a:p>
            <a:endParaRPr lang="cs-CZ" dirty="0" smtClean="0"/>
          </a:p>
          <a:p>
            <a:r>
              <a:rPr lang="cs-CZ" dirty="0" smtClean="0"/>
              <a:t>Pracujte s internetovými zdroji.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145963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Použité zdroje</a:t>
            </a:r>
            <a:r>
              <a:rPr lang="cs-CZ" dirty="0" smtClean="0">
                <a:latin typeface="Arial" pitchFamily="34" charset="0"/>
              </a:rPr>
              <a:t/>
            </a:r>
            <a:br>
              <a:rPr lang="cs-CZ" dirty="0" smtClean="0">
                <a:latin typeface="Arial" pitchFamily="34" charset="0"/>
              </a:rPr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+mj-lt"/>
                <a:ea typeface="Calibri" pitchFamily="34" charset="0"/>
                <a:cs typeface="Times New Roman" pitchFamily="18" charset="0"/>
              </a:rPr>
              <a:t>Ošetřovatelství 2 pro SZŠ</a:t>
            </a:r>
            <a:endParaRPr lang="cs-CZ" dirty="0" smtClean="0">
              <a:latin typeface="+mj-lt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+mj-lt"/>
                <a:ea typeface="Calibri" pitchFamily="34" charset="0"/>
                <a:cs typeface="Times New Roman" pitchFamily="18" charset="0"/>
              </a:rPr>
              <a:t>PhDr. Marie Rozsypalová</a:t>
            </a:r>
            <a:endParaRPr lang="cs-CZ" dirty="0" smtClean="0">
              <a:latin typeface="+mj-lt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+mj-lt"/>
                <a:ea typeface="Calibri" pitchFamily="34" charset="0"/>
                <a:cs typeface="Times New Roman" pitchFamily="18" charset="0"/>
              </a:rPr>
              <a:t>PhDr. Eva </a:t>
            </a:r>
            <a:r>
              <a:rPr lang="cs-CZ" dirty="0" err="1" smtClean="0">
                <a:latin typeface="+mj-lt"/>
                <a:ea typeface="Calibri" pitchFamily="34" charset="0"/>
                <a:cs typeface="Times New Roman" pitchFamily="18" charset="0"/>
              </a:rPr>
              <a:t>Haladová</a:t>
            </a:r>
            <a:endParaRPr lang="cs-CZ" dirty="0" smtClean="0">
              <a:latin typeface="+mj-lt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+mj-lt"/>
                <a:ea typeface="Calibri" pitchFamily="34" charset="0"/>
                <a:cs typeface="Times New Roman" pitchFamily="18" charset="0"/>
              </a:rPr>
              <a:t>Mgr. Alena Šafránková</a:t>
            </a:r>
            <a:endParaRPr lang="cs-CZ" dirty="0" smtClean="0">
              <a:latin typeface="+mj-lt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+mj-lt"/>
                <a:ea typeface="Calibri" pitchFamily="34" charset="0"/>
                <a:cs typeface="Times New Roman" pitchFamily="18" charset="0"/>
              </a:rPr>
              <a:t>Nakladatelství </a:t>
            </a:r>
            <a:r>
              <a:rPr lang="cs-CZ" dirty="0" err="1" smtClean="0">
                <a:latin typeface="+mj-lt"/>
                <a:ea typeface="Calibri" pitchFamily="34" charset="0"/>
                <a:cs typeface="Times New Roman" pitchFamily="18" charset="0"/>
              </a:rPr>
              <a:t>Informatorium</a:t>
            </a:r>
            <a:r>
              <a:rPr lang="cs-CZ" dirty="0" smtClean="0">
                <a:latin typeface="+mj-lt"/>
                <a:ea typeface="Calibri" pitchFamily="34" charset="0"/>
                <a:cs typeface="Times New Roman" pitchFamily="18" charset="0"/>
              </a:rPr>
              <a:t> spol. s.r.o.</a:t>
            </a:r>
            <a:endParaRPr lang="cs-CZ" dirty="0" smtClean="0">
              <a:latin typeface="+mj-lt"/>
            </a:endParaRPr>
          </a:p>
          <a:p>
            <a:r>
              <a:rPr lang="cs-CZ" dirty="0" smtClean="0">
                <a:latin typeface="+mj-lt"/>
                <a:ea typeface="Calibri" pitchFamily="34" charset="0"/>
                <a:cs typeface="Times New Roman" pitchFamily="18" charset="0"/>
              </a:rPr>
              <a:t>ISBN 80-86073-97-1 </a:t>
            </a:r>
          </a:p>
          <a:p>
            <a:r>
              <a:rPr lang="cs-CZ" dirty="0"/>
              <a:t>NEZNÁMÝ. </a:t>
            </a:r>
            <a:r>
              <a:rPr lang="cs-CZ" i="1" dirty="0" err="1" smtClean="0"/>
              <a:t>Ulekare.cz</a:t>
            </a:r>
            <a:r>
              <a:rPr lang="cs-CZ" dirty="0"/>
              <a:t> [online]. [cit. 16.3.2014]. Dostupný na WWW: http://www.ulekare.cz/nemoci-vysetreni/mocovy-mechyr</a:t>
            </a:r>
          </a:p>
          <a:p>
            <a:r>
              <a:rPr lang="cs-CZ" dirty="0"/>
              <a:t>NEZNÁMÝ. </a:t>
            </a:r>
            <a:r>
              <a:rPr lang="cs-CZ" i="1" smtClean="0"/>
              <a:t>Ulekare.cz</a:t>
            </a:r>
            <a:r>
              <a:rPr lang="cs-CZ" dirty="0"/>
              <a:t> [online]. [cit. 16.3.2014]. Dostupný na WWW: http://</a:t>
            </a:r>
            <a:r>
              <a:rPr lang="cs-CZ" dirty="0" smtClean="0"/>
              <a:t>www.ulekare.cz/nemoci-vysetreni/infekce-mocovych-cest</a:t>
            </a:r>
            <a:r>
              <a:rPr lang="cs-CZ" dirty="0"/>
              <a:t/>
            </a:r>
            <a:br>
              <a:rPr lang="cs-CZ" dirty="0"/>
            </a:br>
            <a:endParaRPr lang="cs-CZ" dirty="0" smtClean="0">
              <a:latin typeface="+mj-lt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290</Words>
  <Application>Microsoft Office PowerPoint</Application>
  <PresentationFormat>Předvádění na obrazovce (4:3)</PresentationFormat>
  <Paragraphs>94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Odběr moči</vt:lpstr>
      <vt:lpstr>Snímek 4</vt:lpstr>
      <vt:lpstr>Získávání a odesílání vzorku moči na vyšetření </vt:lpstr>
      <vt:lpstr>Snímek 6</vt:lpstr>
      <vt:lpstr>Kontrolní otázky a cvičení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Odběr moči</dc:title>
  <dc:creator>Admin</dc:creator>
  <cp:lastModifiedBy>Dum</cp:lastModifiedBy>
  <cp:revision>12</cp:revision>
  <dcterms:created xsi:type="dcterms:W3CDTF">2013-09-12T16:21:41Z</dcterms:created>
  <dcterms:modified xsi:type="dcterms:W3CDTF">2014-03-23T19:20:51Z</dcterms:modified>
</cp:coreProperties>
</file>