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1610F-7D08-48DC-A4EE-FC2D63E6B7E3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0F666-B4DC-47C0-B26C-8E656C94FA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6786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 smtClean="0">
              <a:effectLst/>
            </a:endParaRPr>
          </a:p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D86C3-8843-47DB-A0F9-CD0C6236FFA2}" type="datetimeFigureOut">
              <a:rPr lang="cs-CZ" smtClean="0"/>
              <a:pPr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53445-2B8D-4B21-8843-3C246E2EDE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kvety.kafe.cz/osudy/2011/10/11/clanky/mezi-zivotem-smrti-koma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Ošetřovatelství a klinické obory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Teorie Ošetřovatelství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Odběr </a:t>
                      </a:r>
                      <a:r>
                        <a:rPr lang="cs-CZ" sz="20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biologického materiálu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u="none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Podávání</a:t>
                      </a:r>
                      <a:r>
                        <a:rPr lang="cs-CZ" sz="2000" b="0" u="none" baseline="0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0" u="none" baseline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léků ústy – per os </a:t>
                      </a:r>
                      <a:endParaRPr lang="cs-CZ" sz="2000" b="0" u="none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VY_32_INOVACE_5C_TOŠ_10(20)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 Ječmenová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Prezentace Microsoft PowerPoint studentům přibližuje náročnost zdravotnického povolání.</a:t>
            </a:r>
          </a:p>
          <a:p>
            <a:pPr lvl="0">
              <a:buNone/>
            </a:pPr>
            <a:endParaRPr lang="cs-CZ" dirty="0" smtClean="0"/>
          </a:p>
          <a:p>
            <a:pPr lvl="0"/>
            <a:r>
              <a:rPr lang="cs-CZ" dirty="0" smtClean="0"/>
              <a:t>Prezentace je určena jako podpůrný materiál k výkladu učitele, lze použít i k opakování učiva.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Cílem prezentace je studentům vštípit, jakými způsoby se podávají léky, správné postupy podání léků a význam užívání léků.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Podávání léků ústy – per os</a:t>
            </a:r>
            <a:endParaRPr lang="cs-CZ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Ústy se podávají léky v pevné a tekuté formě. Působí po 30 minutách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pPr>
              <a:buNone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645333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Andrea Ječmenová 2013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6429" y="3284984"/>
            <a:ext cx="5064224" cy="2484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/>
              <a:t>Potřebné pomůcky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dirty="0" smtClean="0"/>
              <a:t>čisté</a:t>
            </a:r>
            <a:r>
              <a:rPr lang="cs-CZ" dirty="0"/>
              <a:t>, suché </a:t>
            </a:r>
            <a:r>
              <a:rPr lang="cs-CZ" dirty="0" smtClean="0"/>
              <a:t>lékovky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lžičky, lžíce, </a:t>
            </a:r>
            <a:r>
              <a:rPr lang="cs-CZ" dirty="0" smtClean="0"/>
              <a:t>odměrky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pomůcka na půlení </a:t>
            </a:r>
            <a:r>
              <a:rPr lang="cs-CZ" dirty="0" smtClean="0"/>
              <a:t>tablet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džbán s pitnou </a:t>
            </a:r>
            <a:r>
              <a:rPr lang="cs-CZ" dirty="0" smtClean="0"/>
              <a:t>vodou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čtverečky buničiny, </a:t>
            </a:r>
            <a:r>
              <a:rPr lang="cs-CZ" dirty="0" err="1"/>
              <a:t>emitní</a:t>
            </a:r>
            <a:r>
              <a:rPr lang="cs-CZ" dirty="0"/>
              <a:t> miska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/>
              <a:t>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cs-CZ" dirty="0" smtClean="0"/>
              <a:t>Před </a:t>
            </a:r>
            <a:r>
              <a:rPr lang="cs-CZ" dirty="0"/>
              <a:t>dávkováním si pečlivě </a:t>
            </a:r>
            <a:r>
              <a:rPr lang="cs-CZ" dirty="0" smtClean="0"/>
              <a:t>umyjeme ruce!</a:t>
            </a:r>
            <a:endParaRPr lang="cs-CZ" dirty="0"/>
          </a:p>
          <a:p>
            <a:pPr>
              <a:lnSpc>
                <a:spcPct val="160000"/>
              </a:lnSpc>
            </a:pPr>
            <a:r>
              <a:rPr lang="cs-CZ" dirty="0"/>
              <a:t>Tablety, dražé a kapsle se polykají celé, nekoušou se a </a:t>
            </a:r>
            <a:r>
              <a:rPr lang="cs-CZ" b="1" dirty="0"/>
              <a:t>hodně se zapíjejí.</a:t>
            </a:r>
            <a:endParaRPr lang="cs-CZ" dirty="0"/>
          </a:p>
          <a:p>
            <a:pPr>
              <a:lnSpc>
                <a:spcPct val="160000"/>
              </a:lnSpc>
            </a:pPr>
            <a:r>
              <a:rPr lang="cs-CZ" dirty="0"/>
              <a:t>Tablety pod jazyk se vkládají pod jazyk.</a:t>
            </a:r>
          </a:p>
          <a:p>
            <a:pPr>
              <a:lnSpc>
                <a:spcPct val="160000"/>
              </a:lnSpc>
            </a:pPr>
            <a:r>
              <a:rPr lang="cs-CZ" dirty="0"/>
              <a:t>Šumivé tablety se rozpustí ve sklenici vody.</a:t>
            </a:r>
          </a:p>
          <a:p>
            <a:pPr>
              <a:lnSpc>
                <a:spcPct val="160000"/>
              </a:lnSpc>
            </a:pPr>
            <a:r>
              <a:rPr lang="cs-CZ" dirty="0"/>
              <a:t>Žvýkací tablety se podávají asi 15 minut před jídlem.</a:t>
            </a:r>
          </a:p>
          <a:p>
            <a:pPr>
              <a:lnSpc>
                <a:spcPct val="160000"/>
              </a:lnSpc>
            </a:pPr>
            <a:r>
              <a:rPr lang="cs-CZ" dirty="0"/>
              <a:t>Roztoky se odměřují.</a:t>
            </a:r>
          </a:p>
          <a:p>
            <a:pPr>
              <a:lnSpc>
                <a:spcPct val="160000"/>
              </a:lnSpc>
            </a:pPr>
            <a:r>
              <a:rPr lang="cs-CZ" dirty="0"/>
              <a:t>Olejnaté léky se dávkují na lžíci.</a:t>
            </a:r>
          </a:p>
          <a:p>
            <a:pPr>
              <a:lnSpc>
                <a:spcPct val="160000"/>
              </a:lnSpc>
            </a:pPr>
            <a:r>
              <a:rPr lang="cs-CZ" dirty="0"/>
              <a:t>Čaje jsou podávány také pravidelně.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57592" cy="1930226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Ø"/>
            </a:pPr>
            <a:r>
              <a:rPr lang="cs-CZ" sz="3600" dirty="0">
                <a:solidFill>
                  <a:srgbClr val="FF0000"/>
                </a:solidFill>
              </a:rPr>
              <a:t>Nemocní obluzení nebo nemocní v bezvědomí nesmí dostat lék ústy, protože by jej mohli vdechnout</a:t>
            </a:r>
            <a:r>
              <a:rPr lang="cs-CZ" sz="3600" dirty="0"/>
              <a:t>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 descr="7-9223-kom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988840"/>
            <a:ext cx="5688632" cy="427564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Nápoje k zapíjení léků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Při každém podání léků musíme nemocnému umožnit, aby lék dostatečně zapil.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31" name="Picture 7" descr="C:\Users\Andrea\AppData\Local\Microsoft\Windows\Temporary Internet Files\Content.IE5\1RFYYVIR\MC9004405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96952"/>
            <a:ext cx="2560812" cy="350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u="sng" dirty="0"/>
              <a:t>Vhodné nápoje:</a:t>
            </a:r>
          </a:p>
          <a:p>
            <a:pPr lvl="0"/>
            <a:r>
              <a:rPr lang="cs-CZ" dirty="0"/>
              <a:t>voda</a:t>
            </a:r>
          </a:p>
          <a:p>
            <a:pPr lvl="0"/>
            <a:r>
              <a:rPr lang="cs-CZ" dirty="0"/>
              <a:t>čaj</a:t>
            </a:r>
          </a:p>
          <a:p>
            <a:pPr lvl="0"/>
            <a:r>
              <a:rPr lang="cs-CZ" dirty="0"/>
              <a:t>voda se sirupem nebo s kyselinou citrónovou </a:t>
            </a:r>
          </a:p>
          <a:p>
            <a:pPr lvl="0"/>
            <a:r>
              <a:rPr lang="cs-CZ" dirty="0"/>
              <a:t>d</a:t>
            </a:r>
            <a:r>
              <a:rPr lang="cs-CZ" dirty="0" smtClean="0"/>
              <a:t>žus</a:t>
            </a:r>
          </a:p>
          <a:p>
            <a:pPr lvl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u="sng" dirty="0" smtClean="0"/>
              <a:t>Nevhodné </a:t>
            </a:r>
            <a:r>
              <a:rPr lang="cs-CZ" u="sng" dirty="0"/>
              <a:t>nápoje:</a:t>
            </a:r>
          </a:p>
          <a:p>
            <a:pPr lvl="0"/>
            <a:r>
              <a:rPr lang="cs-CZ" dirty="0"/>
              <a:t>alkoholické nápoje</a:t>
            </a:r>
          </a:p>
          <a:p>
            <a:pPr lvl="0"/>
            <a:r>
              <a:rPr lang="cs-CZ" dirty="0"/>
              <a:t>černá káva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Zvláštnosti při podávání některých léků ústy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/>
              <a:t>Antibiotika</a:t>
            </a:r>
          </a:p>
          <a:p>
            <a:pPr lvl="1"/>
            <a:r>
              <a:rPr lang="cs-CZ" dirty="0"/>
              <a:t>podávají se v pravidelných intervalech</a:t>
            </a:r>
          </a:p>
          <a:p>
            <a:pPr lvl="1"/>
            <a:r>
              <a:rPr lang="cs-CZ" dirty="0"/>
              <a:t>musí se přesně dodržovat doba </a:t>
            </a:r>
            <a:r>
              <a:rPr lang="cs-CZ" dirty="0" smtClean="0"/>
              <a:t>podání</a:t>
            </a:r>
          </a:p>
          <a:p>
            <a:pPr lvl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Antikoagulancia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nutné sledovat, zda nemocný nekrvácí z nosu, dásní či </a:t>
            </a:r>
            <a:r>
              <a:rPr lang="cs-CZ" dirty="0" smtClean="0"/>
              <a:t>ledvin</a:t>
            </a:r>
          </a:p>
          <a:p>
            <a:pPr lvl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Perorální </a:t>
            </a:r>
            <a:r>
              <a:rPr lang="cs-CZ" b="1" dirty="0" err="1"/>
              <a:t>antidiabetika</a:t>
            </a:r>
            <a:endParaRPr lang="cs-CZ" b="1" dirty="0"/>
          </a:p>
          <a:p>
            <a:pPr lvl="1"/>
            <a:r>
              <a:rPr lang="cs-CZ" dirty="0"/>
              <a:t>podávají se zásadně před jídlem </a:t>
            </a:r>
            <a:endParaRPr lang="cs-CZ" dirty="0" smtClean="0"/>
          </a:p>
          <a:p>
            <a:pPr lvl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Diuretika</a:t>
            </a:r>
          </a:p>
          <a:p>
            <a:pPr lvl="1"/>
            <a:r>
              <a:rPr lang="cs-CZ" dirty="0"/>
              <a:t>je nutné podávat ráno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Kontrolní otázky a cvičení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1. Jaké formy léků podáváme ústy, jaké při tom používáme pomůcky?</a:t>
            </a:r>
          </a:p>
          <a:p>
            <a:pPr>
              <a:buNone/>
            </a:pPr>
            <a:r>
              <a:rPr lang="cs-CZ" dirty="0" smtClean="0"/>
              <a:t>2. Popište postup při </a:t>
            </a:r>
            <a:r>
              <a:rPr lang="cs-CZ" dirty="0" err="1" smtClean="0"/>
              <a:t>lékování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3. Vyjmenujte vhodné a nevhodné nápoje k zapíjení léků.</a:t>
            </a:r>
          </a:p>
          <a:p>
            <a:pPr>
              <a:buNone/>
            </a:pPr>
            <a:r>
              <a:rPr lang="cs-CZ" dirty="0" smtClean="0"/>
              <a:t>4. Vyjmenujte zvláštnosti při podávání antibiotik, </a:t>
            </a:r>
            <a:r>
              <a:rPr lang="cs-CZ" dirty="0" err="1" smtClean="0"/>
              <a:t>antikolaguanc</a:t>
            </a:r>
            <a:r>
              <a:rPr lang="cs-CZ" dirty="0" smtClean="0"/>
              <a:t>, </a:t>
            </a:r>
            <a:r>
              <a:rPr lang="cs-CZ" dirty="0" err="1" smtClean="0"/>
              <a:t>antidiabetik</a:t>
            </a:r>
            <a:r>
              <a:rPr lang="cs-CZ" dirty="0" smtClean="0"/>
              <a:t> a diuretik.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Vyhledejte konkrétní formy léků podávané ústy.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Využijte a pracujte s internetovými zdroji.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  <p:bldP spid="7" grpId="0" build="p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33355"/>
            <a:ext cx="9251504" cy="754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Použité zdroje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Ošetřovatelství 2 pro SZŠ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PhDr. Marie Rozsypalová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PhDr. Eva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Haladová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Mgr. Alena Šafránková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Nakladatelství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Informatorium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spol. s.r.o.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buFont typeface="Arial" pitchFamily="34" charset="0"/>
              <a:buChar char="•"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ISBN 80-86073-97-1 </a:t>
            </a:r>
          </a:p>
          <a:p>
            <a:r>
              <a:rPr lang="cs-CZ" sz="2400" dirty="0"/>
              <a:t>NEZNÁMÝ. </a:t>
            </a:r>
            <a:r>
              <a:rPr lang="cs-CZ" sz="2400" i="1" smtClean="0"/>
              <a:t>Ulekare.cz</a:t>
            </a:r>
            <a:r>
              <a:rPr lang="cs-CZ" sz="2400" dirty="0"/>
              <a:t> [online]. [cit. 16.3.2014]. Dostupný na WWW: http://</a:t>
            </a:r>
            <a:r>
              <a:rPr lang="cs-CZ" sz="2400" dirty="0" smtClean="0"/>
              <a:t>www.ulekare.cz/clanek/zvolit-spravnou-formu-leku-na-osteoporozu-muze-byt-veda-11621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ISIFA. </a:t>
            </a:r>
            <a:r>
              <a:rPr lang="cs-CZ" sz="2400" i="1" dirty="0" err="1" smtClean="0"/>
              <a:t>Kvety.kafe.cz</a:t>
            </a:r>
            <a:r>
              <a:rPr lang="cs-CZ" sz="2400" dirty="0" smtClean="0"/>
              <a:t> [online]. [cit. 28.11.2013]. Dostupný na WWW: http://kvety.kafe.cz/osudy/2011/10/11/clanky/mezi-zivotem-smrti-koma</a:t>
            </a:r>
            <a:r>
              <a:rPr lang="cs-CZ" sz="2400" dirty="0" smtClean="0">
                <a:hlinkClick r:id="rId2"/>
              </a:rPr>
              <a:t>/</a:t>
            </a: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Klipart</a:t>
            </a:r>
          </a:p>
          <a:p>
            <a:endParaRPr lang="cs-CZ" sz="2800" dirty="0" smtClean="0"/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  <a:p>
            <a:r>
              <a:rPr lang="cs-CZ" sz="2800" dirty="0" smtClean="0"/>
              <a:t/>
            </a:r>
            <a:br>
              <a:rPr lang="cs-CZ" sz="2800" dirty="0" smtClean="0"/>
            </a:b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306</Words>
  <Application>Microsoft Office PowerPoint</Application>
  <PresentationFormat>Předvádění na obrazovce (4:3)</PresentationFormat>
  <Paragraphs>99</Paragraphs>
  <Slides>11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Podávání léků ústy – per os</vt:lpstr>
      <vt:lpstr>Potřebné pomůcky </vt:lpstr>
      <vt:lpstr>Postup </vt:lpstr>
      <vt:lpstr>Nemocní obluzení nebo nemocní v bezvědomí nesmí dostat lék ústy, protože by jej mohli vdechnout. </vt:lpstr>
      <vt:lpstr>Nápoje k zapíjení léků </vt:lpstr>
      <vt:lpstr>Snímek 8</vt:lpstr>
      <vt:lpstr>Zvláštnosti při podávání některých léků ústy </vt:lpstr>
      <vt:lpstr>Kontrolní otázky a cvičení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Podávání léků ústy – per os</dc:title>
  <dc:creator>Admin</dc:creator>
  <cp:lastModifiedBy>Dum</cp:lastModifiedBy>
  <cp:revision>13</cp:revision>
  <dcterms:created xsi:type="dcterms:W3CDTF">2013-09-29T18:28:15Z</dcterms:created>
  <dcterms:modified xsi:type="dcterms:W3CDTF">2014-03-23T19:24:49Z</dcterms:modified>
</cp:coreProperties>
</file>