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F1316-56B6-437C-8DC4-FB9B382F05A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78A99-9A48-42D3-A6D4-91BF3504E0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588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11D70-4796-4821-9165-1E4B4E7F178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E3CAC-094D-4FC9-92EB-748E2D6939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Podávání </a:t>
                      </a:r>
                      <a:r>
                        <a:rPr lang="cs-CZ" sz="2000" b="0" u="none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léků injekcemi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VY_32_INOVACE_5C_TOŠ_16(20)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Podávání léků injekcemi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/>
              <a:t>Injekce je vpravení </a:t>
            </a:r>
            <a:r>
              <a:rPr lang="cs-CZ" sz="3200" dirty="0" smtClean="0"/>
              <a:t>léku do </a:t>
            </a:r>
            <a:r>
              <a:rPr lang="cs-CZ" sz="3200" dirty="0"/>
              <a:t>organismu stříkačkou a jehlou.</a:t>
            </a:r>
          </a:p>
          <a:p>
            <a:endParaRPr lang="cs-CZ" u="sng" dirty="0" smtClean="0"/>
          </a:p>
          <a:p>
            <a:endParaRPr lang="cs-CZ" u="sng" dirty="0"/>
          </a:p>
          <a:p>
            <a:pPr>
              <a:buNone/>
            </a:pPr>
            <a:r>
              <a:rPr lang="cs-CZ" sz="3200" u="sng" dirty="0" smtClean="0"/>
              <a:t>Má </a:t>
            </a:r>
            <a:r>
              <a:rPr lang="cs-CZ" sz="3200" u="sng" dirty="0"/>
              <a:t>účel:</a:t>
            </a:r>
            <a:endParaRPr lang="cs-CZ" sz="3200" dirty="0"/>
          </a:p>
          <a:p>
            <a:pPr lvl="0">
              <a:buFont typeface="Wingdings" pitchFamily="2" charset="2"/>
              <a:buChar char="Ø"/>
            </a:pPr>
            <a:r>
              <a:rPr lang="cs-CZ" sz="3200" dirty="0" smtClean="0"/>
              <a:t>léčebný</a:t>
            </a:r>
            <a:endParaRPr lang="cs-CZ" sz="3200" dirty="0"/>
          </a:p>
          <a:p>
            <a:pPr lvl="0">
              <a:buFont typeface="Wingdings" pitchFamily="2" charset="2"/>
              <a:buChar char="Ø"/>
            </a:pPr>
            <a:r>
              <a:rPr lang="cs-CZ" sz="3200" dirty="0" smtClean="0"/>
              <a:t>diagnostický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6381328"/>
            <a:ext cx="2555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</a:t>
            </a:r>
            <a:r>
              <a:rPr lang="cs-CZ" dirty="0" smtClean="0"/>
              <a:t>Ječmenová </a:t>
            </a:r>
            <a:r>
              <a:rPr lang="cs-CZ" dirty="0" smtClean="0"/>
              <a:t>2013</a:t>
            </a:r>
            <a:endParaRPr lang="cs-CZ" dirty="0"/>
          </a:p>
        </p:txBody>
      </p:sp>
      <p:pic>
        <p:nvPicPr>
          <p:cNvPr id="1026" name="Picture 2" descr="C:\Users\Andrea\AppData\Local\Microsoft\Windows\Temporary Internet Files\Content.IE5\121UJXYS\MC90028686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013664"/>
            <a:ext cx="3580013" cy="288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381945"/>
            <a:ext cx="9144000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Léčebný účinek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má rychlý účinek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dodá tělu lék, který nemůže nemocný přijmout ústy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v krátké době zneškodní v organismu látku          nebezpečnou životu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00000A"/>
              </a:solidFill>
              <a:effectLst/>
              <a:ea typeface="SimSun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Diagnostický účinek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00000A"/>
              </a:solidFill>
              <a:effectLst/>
              <a:ea typeface="SimSun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při některých vyšetření se do těla vpravuje </a:t>
            </a:r>
            <a:r>
              <a:rPr kumimoji="0" lang="cs-CZ" sz="3200" b="0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kontrastní látka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Druhy injekcí podle aplikace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Do kůže (intrakutánně, i.</a:t>
            </a:r>
            <a:r>
              <a:rPr lang="cs-CZ" dirty="0" err="1"/>
              <a:t>c</a:t>
            </a:r>
            <a:r>
              <a:rPr lang="cs-CZ" dirty="0"/>
              <a:t>.)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Pod kůži (subkutánně, s.</a:t>
            </a:r>
            <a:r>
              <a:rPr lang="cs-CZ" dirty="0" err="1"/>
              <a:t>c</a:t>
            </a:r>
            <a:r>
              <a:rPr lang="cs-CZ" dirty="0"/>
              <a:t>.)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svalu (intramuskulárně, i.m.)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žíly (intravenózně, i.v.)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tepny (</a:t>
            </a:r>
            <a:r>
              <a:rPr lang="cs-CZ" dirty="0" err="1"/>
              <a:t>intraarteriálně</a:t>
            </a:r>
            <a:r>
              <a:rPr lang="cs-CZ" dirty="0"/>
              <a:t>, i.a)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srdce (</a:t>
            </a:r>
            <a:r>
              <a:rPr lang="cs-CZ" dirty="0" err="1"/>
              <a:t>intrakardiálně</a:t>
            </a:r>
            <a:r>
              <a:rPr lang="cs-CZ" dirty="0"/>
              <a:t>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kanálu páteřního (</a:t>
            </a:r>
            <a:r>
              <a:rPr lang="cs-CZ" dirty="0" err="1"/>
              <a:t>intralumbálně</a:t>
            </a:r>
            <a:r>
              <a:rPr lang="cs-CZ" dirty="0"/>
              <a:t>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Do kloubu (</a:t>
            </a:r>
            <a:r>
              <a:rPr lang="cs-CZ" dirty="0" err="1"/>
              <a:t>intraartikulárně</a:t>
            </a:r>
            <a:r>
              <a:rPr lang="cs-CZ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Příprava k aplikaci injekcí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U6LWJHTM\MC900332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84784"/>
            <a:ext cx="4608511" cy="475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Potřebné pomůcky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511256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800" u="sng" dirty="0"/>
              <a:t>Pomůcky přehledně uložíme na pojízdný stolek</a:t>
            </a:r>
            <a:r>
              <a:rPr lang="cs-CZ" sz="2800" u="sng" dirty="0" smtClean="0"/>
              <a:t>:</a:t>
            </a:r>
          </a:p>
          <a:p>
            <a:pPr>
              <a:buNone/>
            </a:pPr>
            <a:endParaRPr lang="cs-CZ" sz="2800" u="sng" dirty="0"/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stříkačky a jehly různé velikosti k jednomu použití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ampulky a lahvičky s předepsanými léky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sáčky se sterilními čtverečky nebo tampóny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nůžky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dezinfekční prostředek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 err="1"/>
              <a:t>emitní</a:t>
            </a:r>
            <a:r>
              <a:rPr lang="cs-CZ" sz="2800" dirty="0"/>
              <a:t> misky a nádoba na odpadky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/>
              <a:t>proužky leukoplasti</a:t>
            </a:r>
          </a:p>
          <a:p>
            <a:pPr lvl="0">
              <a:buFont typeface="Wingdings" pitchFamily="2" charset="2"/>
              <a:buChar char="Ø"/>
            </a:pPr>
            <a:r>
              <a:rPr lang="cs-CZ" sz="2800" dirty="0" err="1"/>
              <a:t>dekurzy</a:t>
            </a:r>
            <a:r>
              <a:rPr lang="cs-CZ" sz="2800" dirty="0"/>
              <a:t> s přesným záznamem ordinovaných léků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Zásady </a:t>
            </a:r>
            <a:r>
              <a:rPr lang="cs-CZ" b="1" u="sng" dirty="0"/>
              <a:t>pro aplikaci injekcí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5257800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Sestra musí bezpečně ovládat techniku aplikace injekcí.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Před výkonem je nutné pečlivě si umýt ruce.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Kónus stříkačky a jehla musí zůstat sterilní.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Při narušení sterility je nutné vyměnit pomůcky za jiné.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Lék musí být vybrán pečlivě a alespoň 3x má být zkontrolován název, koncentrace, způsob aplikace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Místa vpichu se střídají.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Po dobu 30 minut je třeba nemocného občasnými kontrolami sledovat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Aplikace injekcí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připravíme potřebné pomůcky a léky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nasajeme lék do stříkačky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před každou injekcí se pečlivě dezinfikuje čistá pokožka tamponem nebo čtverečkem s používaným dezinfekčním prostředkem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</a:rPr>
              <a:t>po nasátí správného léku, odstranění vzduchové bubliny a po dezinfekci pokožky se lék aplikuje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aplikujeme léky injekcemi?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druhy injekcí podle aplikace.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pomůcky pro aplikaci injekcí.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zásady musíme při podání léku injekcí dodržovat?</a:t>
            </a:r>
          </a:p>
          <a:p>
            <a:pPr marL="514350" indent="-514350">
              <a:buAutoNum type="arabicPeriod"/>
            </a:pPr>
            <a:r>
              <a:rPr lang="cs-CZ" dirty="0" smtClean="0"/>
              <a:t>Popiš, </a:t>
            </a:r>
            <a:r>
              <a:rPr lang="cs-CZ" dirty="0" smtClean="0"/>
              <a:t>jak se správně injekce podá.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druhy stříkaček a jehel určené pro aplikaci injekcí.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Vyhledej, </a:t>
            </a:r>
            <a:r>
              <a:rPr lang="cs-CZ" dirty="0" smtClean="0"/>
              <a:t>jaké jehly používáme podle místa  aplikace.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internetovými zdroji.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784737"/>
            <a:ext cx="903649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Klipart – www.office.</a:t>
            </a:r>
            <a:r>
              <a:rPr lang="cs-CZ" sz="2400" smtClean="0">
                <a:cs typeface="Times New Roman" pitchFamily="18" charset="0"/>
              </a:rPr>
              <a:t>microsoft.com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364</Words>
  <Application>Microsoft Office PowerPoint</Application>
  <PresentationFormat>Předvádění na obrazovce (4:3)</PresentationFormat>
  <Paragraphs>102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Podávání léků injekcemi</vt:lpstr>
      <vt:lpstr>Snímek 4</vt:lpstr>
      <vt:lpstr>Druhy injekcí podle aplikace</vt:lpstr>
      <vt:lpstr>Příprava k aplikaci injekcí</vt:lpstr>
      <vt:lpstr>Potřebné pomůcky</vt:lpstr>
      <vt:lpstr> Zásady pro aplikaci injekcí </vt:lpstr>
      <vt:lpstr>Aplikace injekcí</vt:lpstr>
      <vt:lpstr>Kontrolní otázky a cvičení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Podávání léků injekcemi</dc:title>
  <dc:creator>Admin</dc:creator>
  <cp:lastModifiedBy>Dum</cp:lastModifiedBy>
  <cp:revision>12</cp:revision>
  <dcterms:created xsi:type="dcterms:W3CDTF">2013-10-15T14:55:23Z</dcterms:created>
  <dcterms:modified xsi:type="dcterms:W3CDTF">2014-03-23T19:26:57Z</dcterms:modified>
</cp:coreProperties>
</file>