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8964613" cy="672306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6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.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56500" y="4822300"/>
            <a:ext cx="20916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PASSIVE II.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706" y="5353804"/>
            <a:ext cx="9144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05500" y="332000"/>
            <a:ext cx="8217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Číslo projektu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2415300" y="332000"/>
            <a:ext cx="14276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CZ.1.07/1.5.00/34.0565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705500" y="630800"/>
            <a:ext cx="8964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Číslo materiálu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2415300" y="630800"/>
            <a:ext cx="22327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VY_32_INOVACE_102_TRPNÝ ROD II.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705500" y="1004300"/>
            <a:ext cx="6972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Název školy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2415300" y="1079000"/>
            <a:ext cx="55444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Masarykova střední škola zemědělská a Vyšší odborná škola, Opava, příspěvková organizace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05500" y="1303100"/>
            <a:ext cx="340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Autor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2415300" y="1303100"/>
            <a:ext cx="1411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Mgr. Kateřina Slaninová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05500" y="1601900"/>
            <a:ext cx="9462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Průřezové téma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2415300" y="1601900"/>
            <a:ext cx="6225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Gramatika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705500" y="1975400"/>
            <a:ext cx="9462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Tématický celek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415300" y="1975400"/>
            <a:ext cx="830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Anglický jazyk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705500" y="2265900"/>
            <a:ext cx="3901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Ročník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2415300" y="2265900"/>
            <a:ext cx="2656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2.-4.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705500" y="2564700"/>
            <a:ext cx="830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Datum tvorby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2415300" y="2564700"/>
            <a:ext cx="664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3. 10. 2012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705500" y="3021200"/>
            <a:ext cx="13695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Datum a místo ověření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2415300" y="3021200"/>
            <a:ext cx="10541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7.1.2013 třída 4.L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705500" y="3560700"/>
            <a:ext cx="1502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Druh učebního materiálu</a:t>
            </a:r>
          </a:p>
        </p:txBody>
      </p:sp>
      <p:sp>
        <p:nvSpPr>
          <p:cNvPr id="21" name="TextBox 1"/>
          <p:cNvSpPr txBox="1"/>
          <p:nvPr/>
        </p:nvSpPr>
        <p:spPr>
          <a:xfrm>
            <a:off x="2415300" y="3560700"/>
            <a:ext cx="18924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Prezentace PP, Word dokument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2415300" y="3942500"/>
            <a:ext cx="5403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Výklad nové látky v prezentaci PP, využití grafiky a obrázků, odkazů na internetová cvičení,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2415300" y="4125100"/>
            <a:ext cx="58764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Interaktivita žáků je podporována kombinací vizuelního a psaného materiálu, možnost kombinace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705500" y="4216400"/>
            <a:ext cx="498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Anotace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2415300" y="4299400"/>
            <a:ext cx="18758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 využitím internetových zdrojů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2415300" y="4482000"/>
            <a:ext cx="44488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- názornější a přehlednější způsob vysvětlení učiva, které je pro žáky těžké</a:t>
            </a:r>
          </a:p>
        </p:txBody>
      </p:sp>
      <p:sp>
        <p:nvSpPr>
          <p:cNvPr id="27" name="TextBox 1"/>
          <p:cNvSpPr txBox="1"/>
          <p:nvPr/>
        </p:nvSpPr>
        <p:spPr>
          <a:xfrm>
            <a:off x="705500" y="4780800"/>
            <a:ext cx="755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Klíčová slova</a:t>
            </a:r>
          </a:p>
        </p:txBody>
      </p:sp>
      <p:sp>
        <p:nvSpPr>
          <p:cNvPr id="28" name="TextBox 1"/>
          <p:cNvSpPr txBox="1"/>
          <p:nvPr/>
        </p:nvSpPr>
        <p:spPr>
          <a:xfrm>
            <a:off x="2415300" y="4780800"/>
            <a:ext cx="3328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Trpný rod, active, passive, causative get, future, modals</a:t>
            </a:r>
          </a:p>
        </p:txBody>
      </p:sp>
      <p:sp>
        <p:nvSpPr>
          <p:cNvPr id="29" name="TextBox 1"/>
          <p:cNvSpPr txBox="1"/>
          <p:nvPr/>
        </p:nvSpPr>
        <p:spPr>
          <a:xfrm>
            <a:off x="2415300" y="5071300"/>
            <a:ext cx="25813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Určeno k výkladu do hodiny i k samostudiu</a:t>
            </a:r>
          </a:p>
        </p:txBody>
      </p:sp>
      <p:sp>
        <p:nvSpPr>
          <p:cNvPr id="30" name="TextBox 1"/>
          <p:cNvSpPr txBox="1"/>
          <p:nvPr/>
        </p:nvSpPr>
        <p:spPr>
          <a:xfrm>
            <a:off x="2415300" y="5253900"/>
            <a:ext cx="58432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Výklad je jednoduchou přehlednou formou, pomocí grafiky a obrázků, tabulek a příkladů se stává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2415300" y="5436500"/>
            <a:ext cx="40836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vysvětlení komplikovaného trpného rodu v angličtině jednoduchým.</a:t>
            </a:r>
          </a:p>
        </p:txBody>
      </p:sp>
      <p:sp>
        <p:nvSpPr>
          <p:cNvPr id="1024" name="TextBox 1"/>
          <p:cNvSpPr txBox="1"/>
          <p:nvPr/>
        </p:nvSpPr>
        <p:spPr>
          <a:xfrm>
            <a:off x="2415300" y="5610800"/>
            <a:ext cx="5810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 prezentaci není třeba jiných materiálů kromě internetového připojení pro využití interaktivních</a:t>
            </a:r>
          </a:p>
        </p:txBody>
      </p:sp>
      <p:sp>
        <p:nvSpPr>
          <p:cNvPr id="1025" name="TextBox 1"/>
          <p:cNvSpPr txBox="1"/>
          <p:nvPr/>
        </p:nvSpPr>
        <p:spPr>
          <a:xfrm>
            <a:off x="705500" y="5702100"/>
            <a:ext cx="10375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Metodický pokyn</a:t>
            </a:r>
          </a:p>
        </p:txBody>
      </p:sp>
      <p:sp>
        <p:nvSpPr>
          <p:cNvPr id="1026" name="TextBox 1"/>
          <p:cNvSpPr txBox="1"/>
          <p:nvPr/>
        </p:nvSpPr>
        <p:spPr>
          <a:xfrm>
            <a:off x="2415300" y="5793400"/>
            <a:ext cx="10209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online materiálů.</a:t>
            </a:r>
          </a:p>
        </p:txBody>
      </p:sp>
      <p:sp>
        <p:nvSpPr>
          <p:cNvPr id="1028" name="TextBox 1"/>
          <p:cNvSpPr txBox="1"/>
          <p:nvPr/>
        </p:nvSpPr>
        <p:spPr>
          <a:xfrm>
            <a:off x="2415300" y="5967700"/>
            <a:ext cx="59511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 prezentaci jsou připojeny odkazy na online pracovní listy, které lze vytisknout a použít v hodinách</a:t>
            </a:r>
          </a:p>
        </p:txBody>
      </p:sp>
      <p:sp>
        <p:nvSpPr>
          <p:cNvPr id="1029" name="TextBox 1"/>
          <p:cNvSpPr txBox="1"/>
          <p:nvPr/>
        </p:nvSpPr>
        <p:spPr>
          <a:xfrm>
            <a:off x="2415300" y="6150300"/>
            <a:ext cx="56191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pro procvičení trpného rodu v perfektních a budoucích časech, s použitím modálních sloves a</a:t>
            </a:r>
          </a:p>
        </p:txBody>
      </p:sp>
      <p:sp>
        <p:nvSpPr>
          <p:cNvPr id="1030" name="TextBox 1"/>
          <p:cNvSpPr txBox="1"/>
          <p:nvPr/>
        </p:nvSpPr>
        <p:spPr>
          <a:xfrm>
            <a:off x="2415300" y="6332900"/>
            <a:ext cx="15770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kauzativního get sth. done</a:t>
            </a:r>
          </a:p>
        </p:txBody>
      </p:sp>
      <p:sp>
        <p:nvSpPr>
          <p:cNvPr id="1031" name="TextBox 1"/>
          <p:cNvSpPr txBox="1"/>
          <p:nvPr/>
        </p:nvSpPr>
        <p:spPr>
          <a:xfrm>
            <a:off x="705500" y="6548700"/>
            <a:ext cx="4257900" cy="14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52"/>
              </a:lnSpc>
              <a:tabLst/>
            </a:pPr>
            <a:r>
              <a:rPr lang="en-US" altLang="zh-CN" sz="115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Pokud není uvedeno jinak, použitý materiál je z vlastních zdrojů autora</a:t>
            </a:r>
          </a:p>
        </p:txBody>
      </p:sp>
      <p:pic>
        <p:nvPicPr>
          <p:cNvPr id="10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247"/>
            <a:ext cx="670733" cy="663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25979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PAST TENSES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90100" y="1577000"/>
            <a:ext cx="11039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Past simple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228700" y="1577000"/>
            <a:ext cx="21663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Somebody cleaned the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6067300" y="1577000"/>
            <a:ext cx="23987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The window was cleaned.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228700" y="1842600"/>
            <a:ext cx="7636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window.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90100" y="2207800"/>
            <a:ext cx="15189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Past continuous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228700" y="2207800"/>
            <a:ext cx="4946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was cleaning the The window was being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3228700" y="2473400"/>
            <a:ext cx="747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window.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6067300" y="2473400"/>
            <a:ext cx="805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cleaned.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90100" y="2830300"/>
            <a:ext cx="1128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Past perfect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3228700" y="2830300"/>
            <a:ext cx="2573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had cleaned the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6067300" y="2830300"/>
            <a:ext cx="2050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 had been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3228700" y="3104200"/>
            <a:ext cx="6972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window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6067300" y="3104200"/>
            <a:ext cx="805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cleaned.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54199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FUTURE AND MODAL VERBS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228700" y="1577000"/>
            <a:ext cx="5644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active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6067300" y="1577000"/>
            <a:ext cx="713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passive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390100" y="1942200"/>
            <a:ext cx="962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Future will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228700" y="1942200"/>
            <a:ext cx="22825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will clean the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067300" y="1942200"/>
            <a:ext cx="26145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 will be cleaned.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228700" y="2207800"/>
            <a:ext cx="747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window.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390100" y="2573000"/>
            <a:ext cx="14027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Future going to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3228700" y="2573000"/>
            <a:ext cx="2573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is going to clean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6067300" y="2573000"/>
            <a:ext cx="24153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 is going to be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3228700" y="2838600"/>
            <a:ext cx="11039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window.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6067300" y="2838600"/>
            <a:ext cx="805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cleaned.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390100" y="3195500"/>
            <a:ext cx="14442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Modal verb can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3228700" y="3195500"/>
            <a:ext cx="2324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can clean the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6067300" y="3195500"/>
            <a:ext cx="1792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 can be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3228700" y="3469400"/>
            <a:ext cx="747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window.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6067300" y="3469400"/>
            <a:ext cx="805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cleaned.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390100" y="3826300"/>
            <a:ext cx="15770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Modal verb must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3228700" y="3826300"/>
            <a:ext cx="24568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Somebody must clean the</a:t>
            </a:r>
          </a:p>
        </p:txBody>
      </p:sp>
      <p:sp>
        <p:nvSpPr>
          <p:cNvPr id="21" name="TextBox 1"/>
          <p:cNvSpPr txBox="1"/>
          <p:nvPr/>
        </p:nvSpPr>
        <p:spPr>
          <a:xfrm>
            <a:off x="6067300" y="3826300"/>
            <a:ext cx="19256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window must be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3228700" y="4091900"/>
            <a:ext cx="6972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window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6067300" y="4091900"/>
            <a:ext cx="805100" cy="24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cleaned.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52622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VERBS WITH TWO OBJECTS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81800" y="1585300"/>
            <a:ext cx="15189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Example: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81800" y="2158000"/>
            <a:ext cx="52871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19574"/>
                </a:solidFill>
                <a:latin typeface="Times" pitchFamily="18" charset="0"/>
                <a:cs typeface="Times" pitchFamily="18" charset="0"/>
              </a:rPr>
              <a:t>Somebody gave Julia a present.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6664900" y="2730700"/>
            <a:ext cx="9877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active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81800" y="3311700"/>
            <a:ext cx="47061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A present was given to Julia.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664900" y="3884400"/>
            <a:ext cx="12616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passive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81800" y="4457100"/>
            <a:ext cx="4897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OR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381800" y="5029800"/>
            <a:ext cx="42828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19574"/>
                </a:solidFill>
                <a:latin typeface="Times" pitchFamily="18" charset="0"/>
                <a:cs typeface="Times" pitchFamily="18" charset="0"/>
              </a:rPr>
              <a:t>Julia was given a present.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30876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THE VERB „GET“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81800" y="1718100"/>
            <a:ext cx="37848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„get“ instead of „be“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81800" y="2158000"/>
            <a:ext cx="15189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Example: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381800" y="2730700"/>
            <a:ext cx="83000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i="1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There was a fight in the park but nobody got hurt.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722100" y="3212100"/>
            <a:ext cx="31042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(nobody was hurt.)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81800" y="3784800"/>
            <a:ext cx="72542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I got bitten by a dog. (I was bitten by a dog.)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80200" y="4357500"/>
            <a:ext cx="44073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pouze, když se něco stane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780200" y="4930200"/>
            <a:ext cx="38097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v neformální angličtině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78767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THE VERB „GET“ – NO PASSIVE MEANING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81800" y="1718100"/>
            <a:ext cx="23323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Get married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81800" y="2290800"/>
            <a:ext cx="24402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Get divorced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381800" y="2863500"/>
            <a:ext cx="16268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Get lost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81800" y="3436200"/>
            <a:ext cx="21663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Get hungry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81800" y="4008900"/>
            <a:ext cx="15687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Get red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81800" y="4581600"/>
            <a:ext cx="946200" cy="30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 etc.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800" y="614200"/>
            <a:ext cx="3710100" cy="48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ONLINE EXERCISES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81800" y="1585300"/>
            <a:ext cx="20584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Explanation: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81800" y="2158000"/>
            <a:ext cx="82087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D1F1F"/>
                </a:solidFill>
                <a:latin typeface="Times" pitchFamily="18" charset="0"/>
                <a:cs typeface="Times" pitchFamily="18" charset="0"/>
              </a:rPr>
              <a:t>http://www.grammar-quizzes.com/passive2.html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381800" y="2730700"/>
            <a:ext cx="30461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4E3B30"/>
                </a:solidFill>
                <a:latin typeface="Times" pitchFamily="18" charset="0"/>
                <a:cs typeface="Times" pitchFamily="18" charset="0"/>
              </a:rPr>
              <a:t>Worksheet for get: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81800" y="3311700"/>
            <a:ext cx="82751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D1F1F"/>
                </a:solidFill>
                <a:latin typeface="Times" pitchFamily="18" charset="0"/>
                <a:cs typeface="Times" pitchFamily="18" charset="0"/>
              </a:rPr>
              <a:t>http://www.eslflow.com/Gettting_things_done.pd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722100" y="3784800"/>
            <a:ext cx="1162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D1F1F"/>
                </a:solidFill>
                <a:latin typeface="Times" pitchFamily="18" charset="0"/>
                <a:cs typeface="Times" pitchFamily="18" charset="0"/>
              </a:rPr>
              <a:t>f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81800" y="4357500"/>
            <a:ext cx="81340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D1F1F"/>
                </a:solidFill>
                <a:latin typeface="Times" pitchFamily="18" charset="0"/>
                <a:cs typeface="Times" pitchFamily="18" charset="0"/>
              </a:rPr>
              <a:t>http://www.eoioviedo.org/anacarmen/passive/c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722100" y="4838900"/>
            <a:ext cx="37184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40"/>
              </a:lnSpc>
              <a:tabLst/>
            </a:pPr>
            <a:r>
              <a:rPr lang="en-US" altLang="zh-CN" sz="3240" dirty="0" smtClean="0">
                <a:solidFill>
                  <a:srgbClr val="AD1F1F"/>
                </a:solidFill>
                <a:latin typeface="Times" pitchFamily="18" charset="0"/>
                <a:cs typeface="Times" pitchFamily="18" charset="0"/>
              </a:rPr>
              <a:t>ausative%20verbs.pdf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ゴシック"/>
        <a:font script="Hang" typeface="맑은 고딕  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466</Words>
  <Application>Microsoft Office PowerPoint</Application>
  <PresentationFormat>Vlastní</PresentationFormat>
  <Paragraphs>105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lotapps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lotapps</dc:creator>
  <cp:lastModifiedBy>Petula</cp:lastModifiedBy>
  <cp:revision>3</cp:revision>
  <dcterms:created xsi:type="dcterms:W3CDTF">2011-01-21T15:00:27Z</dcterms:created>
  <dcterms:modified xsi:type="dcterms:W3CDTF">2013-11-24T17:20:25Z</dcterms:modified>
</cp:coreProperties>
</file>