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73" r:id="rId2"/>
    <p:sldId id="257" r:id="rId3"/>
    <p:sldId id="274" r:id="rId4"/>
    <p:sldId id="275" r:id="rId5"/>
    <p:sldId id="276" r:id="rId6"/>
    <p:sldId id="277" r:id="rId7"/>
    <p:sldId id="287" r:id="rId8"/>
    <p:sldId id="286" r:id="rId9"/>
    <p:sldId id="289" r:id="rId10"/>
    <p:sldId id="290" r:id="rId11"/>
    <p:sldId id="291" r:id="rId12"/>
    <p:sldId id="292" r:id="rId13"/>
    <p:sldId id="294" r:id="rId14"/>
    <p:sldId id="295" r:id="rId15"/>
    <p:sldId id="266" r:id="rId16"/>
    <p:sldId id="278" r:id="rId17"/>
    <p:sldId id="279" r:id="rId18"/>
    <p:sldId id="280" r:id="rId19"/>
    <p:sldId id="281" r:id="rId20"/>
    <p:sldId id="282" r:id="rId21"/>
    <p:sldId id="283" r:id="rId22"/>
    <p:sldId id="284" r:id="rId23"/>
    <p:sldId id="285" r:id="rId24"/>
    <p:sldId id="296" r:id="rId25"/>
    <p:sldId id="297" r:id="rId26"/>
    <p:sldId id="298" r:id="rId27"/>
    <p:sldId id="299" r:id="rId28"/>
    <p:sldId id="300" r:id="rId29"/>
    <p:sldId id="301" r:id="rId30"/>
    <p:sldId id="302" r:id="rId31"/>
    <p:sldId id="265" r:id="rId32"/>
    <p:sldId id="303" r:id="rId3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594" y="-3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0" name="Pravoúhlý trojúhelní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Nadpis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cs-CZ" smtClean="0"/>
              <a:t>Klepnutím lze upravit styl předlohy nadpisů.</a:t>
            </a:r>
            <a:endParaRPr kumimoji="0" lang="en-US"/>
          </a:p>
        </p:txBody>
      </p:sp>
      <p:sp>
        <p:nvSpPr>
          <p:cNvPr id="17" name="Podnadpis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grpSp>
        <p:nvGrpSpPr>
          <p:cNvPr id="2" name="Skupina 1"/>
          <p:cNvGrpSpPr/>
          <p:nvPr/>
        </p:nvGrpSpPr>
        <p:grpSpPr>
          <a:xfrm>
            <a:off x="-3765" y="4953000"/>
            <a:ext cx="9147765" cy="1912088"/>
            <a:chOff x="-3765" y="4832896"/>
            <a:chExt cx="9147765" cy="2032192"/>
          </a:xfrm>
        </p:grpSpPr>
        <p:sp>
          <p:nvSpPr>
            <p:cNvPr id="7" name="Volný tvar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Volný tvar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Volný tvar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Přímá spojovací čára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Zástupný symbol pro datum 29"/>
          <p:cNvSpPr>
            <a:spLocks noGrp="1"/>
          </p:cNvSpPr>
          <p:nvPr>
            <p:ph type="dt" sz="half" idx="10"/>
          </p:nvPr>
        </p:nvSpPr>
        <p:spPr/>
        <p:txBody>
          <a:bodyPr/>
          <a:lstStyle>
            <a:lvl1pPr>
              <a:defRPr>
                <a:solidFill>
                  <a:srgbClr val="FFFFFF"/>
                </a:solidFill>
              </a:defRPr>
            </a:lvl1pPr>
            <a:extLst/>
          </a:lstStyle>
          <a:p>
            <a:fld id="{DF6F32BD-9E33-454D-93CD-31DE5878B513}" type="datetimeFigureOut">
              <a:rPr lang="cs-CZ" smtClean="0"/>
              <a:pPr/>
              <a:t>24.3.2014</a:t>
            </a:fld>
            <a:endParaRPr lang="cs-CZ"/>
          </a:p>
        </p:txBody>
      </p:sp>
      <p:sp>
        <p:nvSpPr>
          <p:cNvPr id="19" name="Zástupný symbol pro zápatí 18"/>
          <p:cNvSpPr>
            <a:spLocks noGrp="1"/>
          </p:cNvSpPr>
          <p:nvPr>
            <p:ph type="ftr" sz="quarter" idx="11"/>
          </p:nvPr>
        </p:nvSpPr>
        <p:spPr/>
        <p:txBody>
          <a:bodyPr/>
          <a:lstStyle>
            <a:lvl1pPr>
              <a:defRPr>
                <a:solidFill>
                  <a:schemeClr val="accent1">
                    <a:tint val="20000"/>
                  </a:schemeClr>
                </a:solidFill>
              </a:defRPr>
            </a:lvl1pPr>
            <a:extLst/>
          </a:lstStyle>
          <a:p>
            <a:endParaRPr lang="cs-CZ"/>
          </a:p>
        </p:txBody>
      </p:sp>
      <p:sp>
        <p:nvSpPr>
          <p:cNvPr id="27" name="Zástupný symbol pro číslo snímku 26"/>
          <p:cNvSpPr>
            <a:spLocks noGrp="1"/>
          </p:cNvSpPr>
          <p:nvPr>
            <p:ph type="sldNum" sz="quarter" idx="12"/>
          </p:nvPr>
        </p:nvSpPr>
        <p:spPr/>
        <p:txBody>
          <a:bodyPr/>
          <a:lstStyle>
            <a:lvl1pPr>
              <a:defRPr>
                <a:solidFill>
                  <a:srgbClr val="FFFFFF"/>
                </a:solidFill>
              </a:defRPr>
            </a:lvl1pPr>
            <a:extLst/>
          </a:lstStyle>
          <a:p>
            <a:fld id="{348BBB82-E729-4998-BCF0-8819381301A8}"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DF6F32BD-9E33-454D-93CD-31DE5878B513}" type="datetimeFigureOut">
              <a:rPr lang="cs-CZ" smtClean="0"/>
              <a:pPr/>
              <a:t>24.3.2014</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48BBB82-E729-4998-BCF0-8819381301A8}" type="slidenum">
              <a:rPr lang="cs-CZ" smtClean="0"/>
              <a:pPr/>
              <a:t>‹#›</a:t>
            </a:fld>
            <a:endParaRPr lang="cs-CZ"/>
          </a:p>
        </p:txBody>
      </p:sp>
      <p:sp>
        <p:nvSpPr>
          <p:cNvPr id="7" name="Nadpis 6"/>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extLst/>
          </a:lstStyle>
          <a:p>
            <a:fld id="{DF6F32BD-9E33-454D-93CD-31DE5878B513}" type="datetimeFigureOut">
              <a:rPr lang="cs-CZ" smtClean="0"/>
              <a:pPr/>
              <a:t>24.3.2014</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48BBB82-E729-4998-BCF0-8819381301A8}" type="slidenum">
              <a:rPr lang="cs-CZ" smtClean="0"/>
              <a:pPr/>
              <a:t>‹#›</a:t>
            </a:fld>
            <a:endParaRPr lang="cs-CZ"/>
          </a:p>
        </p:txBody>
      </p:sp>
      <p:sp>
        <p:nvSpPr>
          <p:cNvPr id="7" name="Dvojitá šipk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vojitá šipk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2">
        <a:schemeClr val="bg1"/>
      </p:bgRef>
    </p:bg>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DF6F32BD-9E33-454D-93CD-31DE5878B513}" type="datetimeFigureOut">
              <a:rPr lang="cs-CZ" smtClean="0"/>
              <a:pPr/>
              <a:t>24.3.2014</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48BBB82-E729-4998-BCF0-8819381301A8}" type="slidenum">
              <a:rPr lang="cs-CZ" smtClean="0"/>
              <a:pPr/>
              <a:t>‹#›</a:t>
            </a:fld>
            <a:endParaRPr lang="cs-CZ"/>
          </a:p>
        </p:txBody>
      </p:sp>
      <p:sp>
        <p:nvSpPr>
          <p:cNvPr id="8" name="Nadpis 7"/>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DF6F32BD-9E33-454D-93CD-31DE5878B513}" type="datetimeFigureOut">
              <a:rPr lang="cs-CZ" smtClean="0"/>
              <a:pPr/>
              <a:t>24.3.2014</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348BBB82-E729-4998-BCF0-8819381301A8}"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bg>
      <p:bgRef idx="1002">
        <a:schemeClr val="bg1"/>
      </p:bgRef>
    </p:bg>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extLst/>
          </a:lstStyle>
          <a:p>
            <a:fld id="{DF6F32BD-9E33-454D-93CD-31DE5878B513}" type="datetimeFigureOut">
              <a:rPr lang="cs-CZ" smtClean="0"/>
              <a:pPr/>
              <a:t>24.3.2014</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348BBB82-E729-4998-BCF0-8819381301A8}" type="slidenum">
              <a:rPr lang="cs-CZ" smtClean="0"/>
              <a:pPr/>
              <a:t>‹#›</a:t>
            </a:fld>
            <a:endParaRPr lang="cs-CZ"/>
          </a:p>
        </p:txBody>
      </p:sp>
      <p:sp>
        <p:nvSpPr>
          <p:cNvPr id="6" name="Nadpis 5"/>
          <p:cNvSpPr>
            <a:spLocks noGrp="1"/>
          </p:cNvSpPr>
          <p:nvPr>
            <p:ph type="title"/>
          </p:nvPr>
        </p:nvSpPr>
        <p:spPr/>
        <p:txBody>
          <a:bodyPr rtlCol="0"/>
          <a:lstStyle>
            <a:extLst/>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DF6F32BD-9E33-454D-93CD-31DE5878B513}" type="datetimeFigureOut">
              <a:rPr lang="cs-CZ" smtClean="0"/>
              <a:pPr/>
              <a:t>24.3.2014</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348BBB82-E729-4998-BCF0-8819381301A8}"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6727032" y="6407944"/>
            <a:ext cx="1920240" cy="365760"/>
          </a:xfrm>
        </p:spPr>
        <p:txBody>
          <a:bodyPr/>
          <a:lstStyle>
            <a:extLst/>
          </a:lstStyle>
          <a:p>
            <a:fld id="{DF6F32BD-9E33-454D-93CD-31DE5878B513}" type="datetimeFigureOut">
              <a:rPr lang="cs-CZ" smtClean="0"/>
              <a:pPr/>
              <a:t>24.3.2014</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48BBB82-E729-4998-BCF0-8819381301A8}"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4" name="Zástupný symbol pro tex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cs-CZ" smtClean="0"/>
              <a:t>Klepnutím lze upravit styly předlohy textu.</a:t>
            </a:r>
          </a:p>
        </p:txBody>
      </p:sp>
      <p:sp>
        <p:nvSpPr>
          <p:cNvPr id="3" name="Zástupný symbol pro obrázek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cs-CZ" smtClean="0"/>
              <a:t>Klepnutím na ikonu přidáte obrázek.</a:t>
            </a:r>
            <a:endParaRPr kumimoji="0" lang="en-US" dirty="0"/>
          </a:p>
        </p:txBody>
      </p:sp>
      <p:sp>
        <p:nvSpPr>
          <p:cNvPr id="5" name="Zástupný symbol pro datum 4"/>
          <p:cNvSpPr>
            <a:spLocks noGrp="1"/>
          </p:cNvSpPr>
          <p:nvPr>
            <p:ph type="dt" sz="half" idx="10"/>
          </p:nvPr>
        </p:nvSpPr>
        <p:spPr/>
        <p:txBody>
          <a:bodyPr/>
          <a:lstStyle>
            <a:lvl1pPr>
              <a:defRPr>
                <a:solidFill>
                  <a:schemeClr val="tx1"/>
                </a:solidFill>
              </a:defRPr>
            </a:lvl1pPr>
            <a:extLst/>
          </a:lstStyle>
          <a:p>
            <a:fld id="{DF6F32BD-9E33-454D-93CD-31DE5878B513}" type="datetimeFigureOut">
              <a:rPr lang="cs-CZ" smtClean="0"/>
              <a:pPr/>
              <a:t>24.3.2014</a:t>
            </a:fld>
            <a:endParaRPr lang="cs-CZ"/>
          </a:p>
        </p:txBody>
      </p:sp>
      <p:sp>
        <p:nvSpPr>
          <p:cNvPr id="6" name="Zástupný symbol pro zápatí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cs-CZ"/>
          </a:p>
        </p:txBody>
      </p:sp>
      <p:sp>
        <p:nvSpPr>
          <p:cNvPr id="7" name="Zástupný symbol pro číslo snímku 6"/>
          <p:cNvSpPr>
            <a:spLocks noGrp="1"/>
          </p:cNvSpPr>
          <p:nvPr>
            <p:ph type="sldNum" sz="quarter" idx="12"/>
          </p:nvPr>
        </p:nvSpPr>
        <p:spPr/>
        <p:txBody>
          <a:bodyPr/>
          <a:lstStyle>
            <a:lvl1pPr>
              <a:defRPr>
                <a:solidFill>
                  <a:schemeClr val="tx1"/>
                </a:solidFill>
              </a:defRPr>
            </a:lvl1pPr>
            <a:extLst/>
          </a:lstStyle>
          <a:p>
            <a:fld id="{348BBB82-E729-4998-BCF0-8819381301A8}" type="slidenum">
              <a:rPr lang="cs-CZ" smtClean="0"/>
              <a:pPr/>
              <a:t>‹#›</a:t>
            </a:fld>
            <a:endParaRPr lang="cs-CZ"/>
          </a:p>
        </p:txBody>
      </p:sp>
      <p:sp>
        <p:nvSpPr>
          <p:cNvPr id="2" name="Nadpis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cs-CZ" smtClean="0"/>
              <a:t>Klepnutím lze upravit styl předlohy nadpisů.</a:t>
            </a:r>
            <a:endParaRPr kumimoji="0" lang="en-US"/>
          </a:p>
        </p:txBody>
      </p:sp>
      <p:sp>
        <p:nvSpPr>
          <p:cNvPr id="8" name="Volný tvar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Volný tvar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Pravoúhlý trojúhelník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Přímá spojovací čára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vojitá šipk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vojitá šipk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1481329"/>
            <a:ext cx="8229600" cy="4386071"/>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DF6F32BD-9E33-454D-93CD-31DE5878B513}" type="datetimeFigureOut">
              <a:rPr lang="cs-CZ" smtClean="0"/>
              <a:pPr/>
              <a:t>24.3.2014</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48BBB82-E729-4998-BCF0-8819381301A8}"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44013" y="274640"/>
            <a:ext cx="1777470" cy="5592761"/>
          </a:xfrm>
        </p:spPr>
        <p:txBody>
          <a:bodyPr vert="eaVert"/>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41"/>
            <a:ext cx="6324600" cy="5592760"/>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DF6F32BD-9E33-454D-93CD-31DE5878B513}" type="datetimeFigureOut">
              <a:rPr lang="cs-CZ" smtClean="0"/>
              <a:pPr/>
              <a:t>24.3.2014</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48BBB82-E729-4998-BCF0-8819381301A8}"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olný tvar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Volný tvar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Pravoúhlý trojúhelník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Přímá spojovací čára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Zástupný symbol pro nadpis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cs-CZ" smtClean="0"/>
              <a:t>Klepnutím lze upravit styl předlohy nadpisů.</a:t>
            </a:r>
            <a:endParaRPr kumimoji="0" lang="en-US"/>
          </a:p>
        </p:txBody>
      </p:sp>
      <p:sp>
        <p:nvSpPr>
          <p:cNvPr id="30" name="Zástupný symbol pro text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DF6F32BD-9E33-454D-93CD-31DE5878B513}" type="datetimeFigureOut">
              <a:rPr lang="cs-CZ" smtClean="0"/>
              <a:pPr/>
              <a:t>24.3.2014</a:t>
            </a:fld>
            <a:endParaRPr lang="cs-CZ"/>
          </a:p>
        </p:txBody>
      </p:sp>
      <p:sp>
        <p:nvSpPr>
          <p:cNvPr id="22" name="Zástupný symbol pro zápatí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cs-CZ"/>
          </a:p>
        </p:txBody>
      </p:sp>
      <p:sp>
        <p:nvSpPr>
          <p:cNvPr id="18" name="Zástupný symbol pro číslo snímku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48BBB82-E729-4998-BCF0-8819381301A8}"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slide" Target="slide6.xml"/><Relationship Id="rId7" Type="http://schemas.openxmlformats.org/officeDocument/2006/relationships/slide" Target="slide10.xml"/><Relationship Id="rId2" Type="http://schemas.openxmlformats.org/officeDocument/2006/relationships/slide" Target="slide5.xml"/><Relationship Id="rId1" Type="http://schemas.openxmlformats.org/officeDocument/2006/relationships/slideLayout" Target="../slideLayouts/slideLayout2.xml"/><Relationship Id="rId6" Type="http://schemas.openxmlformats.org/officeDocument/2006/relationships/slide" Target="slide8.xml"/><Relationship Id="rId5" Type="http://schemas.openxmlformats.org/officeDocument/2006/relationships/slide" Target="slide7.xml"/><Relationship Id="rId10" Type="http://schemas.openxmlformats.org/officeDocument/2006/relationships/slide" Target="slide14.xml"/><Relationship Id="rId4" Type="http://schemas.openxmlformats.org/officeDocument/2006/relationships/slide" Target="slide15.xml"/><Relationship Id="rId9" Type="http://schemas.openxmlformats.org/officeDocument/2006/relationships/slide" Target="slide13.xml"/></Relationships>
</file>

<file path=ppt/slides/_rels/slide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2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2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2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 Target="slide2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 Target="slide2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2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2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2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3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slide" Target="slide22.xml"/><Relationship Id="rId3" Type="http://schemas.openxmlformats.org/officeDocument/2006/relationships/slide" Target="slide17.xml"/><Relationship Id="rId7" Type="http://schemas.openxmlformats.org/officeDocument/2006/relationships/slide" Target="slide21.xml"/><Relationship Id="rId2" Type="http://schemas.openxmlformats.org/officeDocument/2006/relationships/slide" Target="slide16.xml"/><Relationship Id="rId1" Type="http://schemas.openxmlformats.org/officeDocument/2006/relationships/slideLayout" Target="../slideLayouts/slideLayout2.xml"/><Relationship Id="rId6" Type="http://schemas.openxmlformats.org/officeDocument/2006/relationships/slide" Target="slide20.xml"/><Relationship Id="rId5" Type="http://schemas.openxmlformats.org/officeDocument/2006/relationships/slide" Target="slide19.xml"/><Relationship Id="rId10" Type="http://schemas.openxmlformats.org/officeDocument/2006/relationships/slide" Target="slide4.xml"/><Relationship Id="rId4" Type="http://schemas.openxmlformats.org/officeDocument/2006/relationships/slide" Target="slide18.xml"/><Relationship Id="rId9" Type="http://schemas.openxmlformats.org/officeDocument/2006/relationships/slide" Target="slide23.xml"/></Relationships>
</file>

<file path=ppt/slides/_rels/slide16.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slide" Target="slide5.xml"/></Relationships>
</file>

<file path=ppt/slides/_rels/slide25.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slide" Target="slide7.xml"/><Relationship Id="rId5" Type="http://schemas.openxmlformats.org/officeDocument/2006/relationships/image" Target="../media/image10.jpeg"/><Relationship Id="rId4" Type="http://schemas.openxmlformats.org/officeDocument/2006/relationships/image" Target="../media/image9.jpeg"/></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slide" Target="slide8.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slide" Target="slide10.xml"/></Relationships>
</file>

<file path=ppt/slides/_rels/slide29.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délník 7"/>
          <p:cNvSpPr/>
          <p:nvPr/>
        </p:nvSpPr>
        <p:spPr>
          <a:xfrm>
            <a:off x="2714612" y="1857364"/>
            <a:ext cx="3523722" cy="1477328"/>
          </a:xfrm>
          <a:prstGeom prst="rect">
            <a:avLst/>
          </a:prstGeom>
          <a:noFill/>
        </p:spPr>
        <p:txBody>
          <a:bodyPr wrap="none" lIns="91440" tIns="45720" rIns="91440" bIns="45720">
            <a:spAutoFit/>
          </a:bodyPr>
          <a:lstStyle/>
          <a:p>
            <a:pPr algn="ctr"/>
            <a:r>
              <a:rPr lang="cs-CZ" sz="54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SOFTBALL</a:t>
            </a:r>
          </a:p>
          <a:p>
            <a:pPr algn="ctr"/>
            <a:r>
              <a:rPr lang="cs-CZ" sz="36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rPr>
              <a:t>PRAVIDLA HRY</a:t>
            </a:r>
          </a:p>
        </p:txBody>
      </p:sp>
      <p:sp>
        <p:nvSpPr>
          <p:cNvPr id="9" name="Obdélník 8"/>
          <p:cNvSpPr/>
          <p:nvPr/>
        </p:nvSpPr>
        <p:spPr>
          <a:xfrm>
            <a:off x="1428728" y="3286124"/>
            <a:ext cx="5925019" cy="461665"/>
          </a:xfrm>
          <a:prstGeom prst="rect">
            <a:avLst/>
          </a:prstGeom>
          <a:noFill/>
        </p:spPr>
        <p:txBody>
          <a:bodyPr wrap="none" lIns="91440" tIns="45720" rIns="91440" bIns="45720">
            <a:spAutoFit/>
          </a:bodyPr>
          <a:lstStyle/>
          <a:p>
            <a:pPr algn="ctr"/>
            <a:r>
              <a:rPr lang="cs-CZ" sz="2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Vybraná témata teorie tělesné výchovy</a:t>
            </a:r>
            <a:endParaRPr lang="cs-CZ"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Autofit/>
          </a:bodyPr>
          <a:lstStyle/>
          <a:p>
            <a:pPr algn="just"/>
            <a:r>
              <a:rPr lang="cs-CZ" sz="1400" dirty="0" smtClean="0"/>
              <a:t>Materiál je určen pro první vyučovací hodinu tělesné výchovy tříd 3. ročníku středních škol a čtyřletých gymnázií, dále pro 7. ročník osmiletých gymnázií.</a:t>
            </a:r>
          </a:p>
          <a:p>
            <a:pPr algn="just"/>
            <a:r>
              <a:rPr lang="cs-CZ" sz="1400" dirty="0" smtClean="0"/>
              <a:t>Některé materiály mohou být využity také v druhém ročníku osmiletých gymnázií a sedmých třídách základních škol.</a:t>
            </a:r>
          </a:p>
          <a:p>
            <a:pPr algn="just"/>
            <a:r>
              <a:rPr lang="cs-CZ" sz="1400" dirty="0" smtClean="0"/>
              <a:t>Časová náročnost teoretické části je 30-45 minut</a:t>
            </a:r>
          </a:p>
          <a:p>
            <a:pPr algn="just"/>
            <a:r>
              <a:rPr lang="cs-CZ" sz="1400" dirty="0" smtClean="0"/>
              <a:t>Interaktivní studijní materiál je zaměřen na téma softbal.</a:t>
            </a:r>
          </a:p>
          <a:p>
            <a:pPr algn="just"/>
            <a:r>
              <a:rPr lang="cs-CZ" sz="1400" dirty="0" smtClean="0"/>
              <a:t>V prezentaci jsou rozváděna pravidla hry a jejich popis.</a:t>
            </a:r>
          </a:p>
          <a:p>
            <a:pPr algn="just"/>
            <a:r>
              <a:rPr lang="cs-CZ" sz="1400" dirty="0" smtClean="0"/>
              <a:t>Odborné texty jsou doplňovány hodícími se obrázky.</a:t>
            </a:r>
          </a:p>
          <a:p>
            <a:pPr algn="just"/>
            <a:r>
              <a:rPr lang="cs-CZ" sz="1400" dirty="0" smtClean="0"/>
              <a:t>V závěrečné části je uvedeno procvičování teoretických poznatků s následným řešením.</a:t>
            </a:r>
          </a:p>
          <a:p>
            <a:pPr algn="just"/>
            <a:r>
              <a:rPr lang="cs-CZ" sz="1400" dirty="0" smtClean="0"/>
              <a:t>Hlavní nabídka je členěna tematicky do jednotlivých políček. </a:t>
            </a:r>
          </a:p>
          <a:p>
            <a:pPr algn="just"/>
            <a:r>
              <a:rPr lang="cs-CZ" sz="1400" dirty="0" smtClean="0"/>
              <a:t>Při kliknutí na dané políčko je text hypertextově odkázán na příslušné téma.</a:t>
            </a:r>
          </a:p>
          <a:p>
            <a:pPr algn="just"/>
            <a:r>
              <a:rPr lang="cs-CZ" sz="1400" dirty="0" smtClean="0"/>
              <a:t>Text je rolován po odstavcích, případně po jednotlivých odrážkách (dle potřeby k výuce).</a:t>
            </a:r>
          </a:p>
          <a:p>
            <a:pPr algn="just"/>
            <a:r>
              <a:rPr lang="cs-CZ" sz="1400" dirty="0" smtClean="0"/>
              <a:t>Jednotlivé obrázky jsou číslovány s odkazem na patřičnou část textu.</a:t>
            </a:r>
          </a:p>
          <a:p>
            <a:pPr algn="just"/>
            <a:r>
              <a:rPr lang="cs-CZ" sz="1400" dirty="0" smtClean="0"/>
              <a:t>Procvičování je realizováno formou data-projektoru.</a:t>
            </a:r>
          </a:p>
          <a:p>
            <a:pPr algn="just"/>
            <a:r>
              <a:rPr lang="cs-CZ" sz="1400" dirty="0" smtClean="0"/>
              <a:t>Případná praktická část výuky je realizována v tělocvičně.</a:t>
            </a:r>
          </a:p>
        </p:txBody>
      </p:sp>
      <p:sp>
        <p:nvSpPr>
          <p:cNvPr id="2" name="Nadpis 1"/>
          <p:cNvSpPr>
            <a:spLocks noGrp="1"/>
          </p:cNvSpPr>
          <p:nvPr>
            <p:ph type="title"/>
          </p:nvPr>
        </p:nvSpPr>
        <p:spPr/>
        <p:txBody>
          <a:bodyPr/>
          <a:lstStyle/>
          <a:p>
            <a:r>
              <a:rPr lang="cs-CZ" dirty="0" smtClean="0"/>
              <a:t>Anotace</a:t>
            </a:r>
            <a:endParaRPr lang="cs-CZ"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42910" y="285728"/>
            <a:ext cx="7848872" cy="1512168"/>
          </a:xfrm>
          <a:prstGeom prst="rect">
            <a:avLst/>
          </a:prstGeom>
        </p:spPr>
      </p:pic>
      <p:pic>
        <p:nvPicPr>
          <p:cNvPr id="5" name="Picture 5" descr="GYMLOVO_logo BRV"/>
          <p:cNvPicPr>
            <a:picLocks noChangeAspect="1" noChangeArrowheads="1"/>
          </p:cNvPicPr>
          <p:nvPr/>
        </p:nvPicPr>
        <p:blipFill>
          <a:blip r:embed="rId3" cstate="print"/>
          <a:srcRect/>
          <a:stretch>
            <a:fillRect/>
          </a:stretch>
        </p:blipFill>
        <p:spPr bwMode="auto">
          <a:xfrm>
            <a:off x="3929058" y="5000636"/>
            <a:ext cx="1071570" cy="1071570"/>
          </a:xfrm>
          <a:prstGeom prst="rect">
            <a:avLst/>
          </a:prstGeom>
          <a:noFill/>
          <a:ln w="9525">
            <a:noFill/>
            <a:miter lim="800000"/>
            <a:headEnd/>
            <a:tailEnd/>
          </a:ln>
        </p:spPr>
      </p:pic>
      <p:graphicFrame>
        <p:nvGraphicFramePr>
          <p:cNvPr id="6" name="Zástupný symbol pro obsah 4"/>
          <p:cNvGraphicFramePr>
            <a:graphicFrameLocks/>
          </p:cNvGraphicFramePr>
          <p:nvPr/>
        </p:nvGraphicFramePr>
        <p:xfrm>
          <a:off x="714348" y="2285992"/>
          <a:ext cx="7643866" cy="2384298"/>
        </p:xfrm>
        <a:graphic>
          <a:graphicData uri="http://schemas.openxmlformats.org/drawingml/2006/table">
            <a:tbl>
              <a:tblPr firstRow="1" bandRow="1">
                <a:tableStyleId>{69CF1AB2-1976-4502-BF36-3FF5EA218861}</a:tableStyleId>
              </a:tblPr>
              <a:tblGrid>
                <a:gridCol w="7643866"/>
              </a:tblGrid>
              <a:tr h="339010">
                <a:tc>
                  <a:txBody>
                    <a:bodyPr/>
                    <a:lstStyle/>
                    <a:p>
                      <a:r>
                        <a:rPr lang="cs-CZ" sz="1700" b="0" dirty="0" smtClean="0"/>
                        <a:t>NÁZEV</a:t>
                      </a:r>
                      <a:r>
                        <a:rPr lang="cs-CZ" sz="1700" b="0" baseline="0" dirty="0" smtClean="0"/>
                        <a:t> ŠKOLY: Gymnázium Lovosice, Sady p</a:t>
                      </a:r>
                      <a:r>
                        <a:rPr lang="en-US" sz="1700" b="0" baseline="0" dirty="0" err="1" smtClean="0"/>
                        <a:t>i</a:t>
                      </a:r>
                      <a:r>
                        <a:rPr lang="cs-CZ" sz="1700" b="0" baseline="0" dirty="0" err="1" smtClean="0"/>
                        <a:t>onýrů</a:t>
                      </a:r>
                      <a:r>
                        <a:rPr lang="cs-CZ" sz="1700" b="0" baseline="0" dirty="0" smtClean="0"/>
                        <a:t> 600</a:t>
                      </a:r>
                      <a:r>
                        <a:rPr lang="en-US" sz="1700" b="0" baseline="0" dirty="0" smtClean="0"/>
                        <a:t>/</a:t>
                      </a:r>
                      <a:r>
                        <a:rPr lang="cs-CZ" sz="1700" b="0" baseline="0" dirty="0" smtClean="0"/>
                        <a:t>6</a:t>
                      </a:r>
                      <a:endParaRPr lang="cs-CZ" sz="1700" b="0" dirty="0">
                        <a:solidFill>
                          <a:schemeClr val="accent2">
                            <a:lumMod val="75000"/>
                          </a:schemeClr>
                        </a:solidFill>
                      </a:endParaRPr>
                    </a:p>
                  </a:txBody>
                  <a:tcPr marL="81534" marR="81534" marT="40767" marB="40767"/>
                </a:tc>
              </a:tr>
              <a:tr h="339010">
                <a:tc>
                  <a:txBody>
                    <a:bodyPr/>
                    <a:lstStyle/>
                    <a:p>
                      <a:r>
                        <a:rPr lang="cs-CZ" sz="1700" dirty="0" smtClean="0"/>
                        <a:t>ČÍSLO PROJEKTU: CZ.1.07</a:t>
                      </a:r>
                      <a:r>
                        <a:rPr lang="en-US" sz="1700" dirty="0" smtClean="0"/>
                        <a:t>/</a:t>
                      </a:r>
                      <a:r>
                        <a:rPr lang="cs-CZ" sz="1700" dirty="0" smtClean="0"/>
                        <a:t>1.5.00</a:t>
                      </a:r>
                      <a:r>
                        <a:rPr lang="en-US" sz="1700" dirty="0" smtClean="0"/>
                        <a:t>/</a:t>
                      </a:r>
                      <a:r>
                        <a:rPr lang="cs-CZ" sz="1700" dirty="0" smtClean="0"/>
                        <a:t>34.1073</a:t>
                      </a:r>
                      <a:endParaRPr lang="cs-CZ" sz="1700" b="0" dirty="0" smtClean="0">
                        <a:solidFill>
                          <a:schemeClr val="accent2">
                            <a:lumMod val="75000"/>
                          </a:schemeClr>
                        </a:solidFill>
                      </a:endParaRPr>
                    </a:p>
                  </a:txBody>
                  <a:tcPr marL="81534" marR="81534" marT="40767" marB="40767"/>
                </a:tc>
              </a:tr>
              <a:tr h="339010">
                <a:tc>
                  <a:txBody>
                    <a:bodyPr/>
                    <a:lstStyle/>
                    <a:p>
                      <a:r>
                        <a:rPr lang="cs-CZ" sz="1700" dirty="0" smtClean="0"/>
                        <a:t>NÁZEV MATERIÁLU: VY_32_INOVACE_4C_019_Softbal – pravidla hry</a:t>
                      </a:r>
                      <a:endParaRPr lang="cs-CZ" sz="1700" b="0" dirty="0">
                        <a:solidFill>
                          <a:schemeClr val="accent2">
                            <a:lumMod val="75000"/>
                          </a:schemeClr>
                        </a:solidFill>
                      </a:endParaRPr>
                    </a:p>
                  </a:txBody>
                  <a:tcPr marL="81534" marR="81534" marT="40767" marB="40767"/>
                </a:tc>
              </a:tr>
              <a:tr h="339010">
                <a:tc>
                  <a:txBody>
                    <a:bodyPr/>
                    <a:lstStyle/>
                    <a:p>
                      <a:r>
                        <a:rPr lang="cs-CZ" sz="1700" dirty="0" smtClean="0"/>
                        <a:t>TÉMA SADY: Vybraná</a:t>
                      </a:r>
                      <a:r>
                        <a:rPr lang="cs-CZ" sz="1700" baseline="0" dirty="0" smtClean="0"/>
                        <a:t> témata teorie tělesné výchovy</a:t>
                      </a:r>
                      <a:endParaRPr lang="cs-CZ" sz="1700" b="0" dirty="0">
                        <a:solidFill>
                          <a:schemeClr val="accent2">
                            <a:lumMod val="75000"/>
                          </a:schemeClr>
                        </a:solidFill>
                      </a:endParaRPr>
                    </a:p>
                  </a:txBody>
                  <a:tcPr marL="81534" marR="81534" marT="40767" marB="40767"/>
                </a:tc>
              </a:tr>
              <a:tr h="339010">
                <a:tc>
                  <a:txBody>
                    <a:bodyPr/>
                    <a:lstStyle/>
                    <a:p>
                      <a:r>
                        <a:rPr lang="cs-CZ" sz="1700" dirty="0" smtClean="0"/>
                        <a:t>ROČNÍK: 3.A,</a:t>
                      </a:r>
                      <a:r>
                        <a:rPr lang="cs-CZ" sz="1700" baseline="0" dirty="0" smtClean="0"/>
                        <a:t> 3.B</a:t>
                      </a:r>
                      <a:endParaRPr lang="cs-CZ" sz="1700" b="0" dirty="0">
                        <a:solidFill>
                          <a:schemeClr val="accent2">
                            <a:lumMod val="75000"/>
                          </a:schemeClr>
                        </a:solidFill>
                      </a:endParaRPr>
                    </a:p>
                  </a:txBody>
                  <a:tcPr marL="81534" marR="81534" marT="40767" marB="40767"/>
                </a:tc>
              </a:tr>
              <a:tr h="339010">
                <a:tc>
                  <a:txBody>
                    <a:bodyPr/>
                    <a:lstStyle/>
                    <a:p>
                      <a:r>
                        <a:rPr lang="cs-CZ" sz="1700" dirty="0" smtClean="0"/>
                        <a:t>DATUM VZNIKU:</a:t>
                      </a:r>
                      <a:r>
                        <a:rPr lang="cs-CZ" sz="1700" baseline="0" dirty="0" smtClean="0"/>
                        <a:t> březen 2</a:t>
                      </a:r>
                      <a:r>
                        <a:rPr lang="cs-CZ" sz="1700" dirty="0" smtClean="0"/>
                        <a:t>014</a:t>
                      </a:r>
                      <a:endParaRPr lang="cs-CZ" sz="1700" b="0" dirty="0">
                        <a:solidFill>
                          <a:schemeClr val="accent2">
                            <a:lumMod val="75000"/>
                          </a:schemeClr>
                        </a:solidFill>
                      </a:endParaRPr>
                    </a:p>
                  </a:txBody>
                  <a:tcPr marL="81534" marR="81534" marT="40767" marB="40767"/>
                </a:tc>
              </a:tr>
              <a:tr h="339010">
                <a:tc>
                  <a:txBody>
                    <a:bodyPr/>
                    <a:lstStyle/>
                    <a:p>
                      <a:r>
                        <a:rPr lang="cs-CZ" sz="1700" dirty="0" smtClean="0"/>
                        <a:t>AUTOR: Mgr. Jiří </a:t>
                      </a:r>
                      <a:r>
                        <a:rPr lang="cs-CZ" sz="1700" dirty="0" err="1" smtClean="0"/>
                        <a:t>Willner</a:t>
                      </a:r>
                      <a:endParaRPr lang="cs-CZ" sz="1700" b="0" dirty="0">
                        <a:solidFill>
                          <a:schemeClr val="accent2">
                            <a:lumMod val="75000"/>
                          </a:schemeClr>
                        </a:solidFill>
                      </a:endParaRPr>
                    </a:p>
                  </a:txBody>
                  <a:tcPr marL="81534" marR="81534" marT="40767" marB="40767"/>
                </a:tc>
              </a:tr>
            </a:tbl>
          </a:graphicData>
        </a:graphic>
      </p:graphicFrame>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pPr algn="ctr"/>
            <a:r>
              <a:rPr lang="cs-CZ" dirty="0" smtClean="0"/>
              <a:t>Hlavní nabídka</a:t>
            </a:r>
            <a:endParaRPr lang="cs-CZ" dirty="0"/>
          </a:p>
        </p:txBody>
      </p:sp>
      <p:sp>
        <p:nvSpPr>
          <p:cNvPr id="4" name="Obdélník 3">
            <a:hlinkClick r:id="rId2" action="ppaction://hlinksldjump" highlightClick="1"/>
          </p:cNvPr>
          <p:cNvSpPr/>
          <p:nvPr/>
        </p:nvSpPr>
        <p:spPr>
          <a:xfrm>
            <a:off x="1643042" y="2000240"/>
            <a:ext cx="1857388"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ÚVOD</a:t>
            </a:r>
            <a:endParaRPr lang="cs-CZ" sz="2000" b="1" dirty="0"/>
          </a:p>
        </p:txBody>
      </p:sp>
      <p:sp>
        <p:nvSpPr>
          <p:cNvPr id="5" name="Obdélník 4">
            <a:hlinkClick r:id="rId3" action="ppaction://hlinksldjump" highlightClick="1"/>
          </p:cNvPr>
          <p:cNvSpPr/>
          <p:nvPr/>
        </p:nvSpPr>
        <p:spPr>
          <a:xfrm>
            <a:off x="3643306" y="2000240"/>
            <a:ext cx="1857388"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HŘIŠTĚ</a:t>
            </a:r>
            <a:endParaRPr lang="cs-CZ" sz="2000" b="1" dirty="0"/>
          </a:p>
        </p:txBody>
      </p:sp>
      <p:sp>
        <p:nvSpPr>
          <p:cNvPr id="9" name="Obdélník 8">
            <a:hlinkClick r:id="rId4" action="ppaction://hlinksldjump" highlightClick="1"/>
          </p:cNvPr>
          <p:cNvSpPr/>
          <p:nvPr/>
        </p:nvSpPr>
        <p:spPr>
          <a:xfrm>
            <a:off x="5643570" y="4143380"/>
            <a:ext cx="1857388"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OTÁZKY K PŘEZKOUŠENÍ</a:t>
            </a:r>
            <a:endParaRPr lang="cs-CZ" sz="2000" b="1" dirty="0"/>
          </a:p>
        </p:txBody>
      </p:sp>
      <p:sp>
        <p:nvSpPr>
          <p:cNvPr id="10" name="Obdélník 9">
            <a:hlinkClick r:id="rId5" action="ppaction://hlinksldjump" highlightClick="1"/>
          </p:cNvPr>
          <p:cNvSpPr/>
          <p:nvPr/>
        </p:nvSpPr>
        <p:spPr>
          <a:xfrm>
            <a:off x="5643570" y="2000240"/>
            <a:ext cx="1857388"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VÝZBROJ A VÝSTROJ</a:t>
            </a:r>
            <a:endParaRPr lang="cs-CZ" sz="2000" b="1" dirty="0"/>
          </a:p>
        </p:txBody>
      </p:sp>
      <p:sp>
        <p:nvSpPr>
          <p:cNvPr id="7" name="Obdélník 6">
            <a:hlinkClick r:id="rId6" action="ppaction://hlinksldjump" highlightClick="1"/>
          </p:cNvPr>
          <p:cNvSpPr/>
          <p:nvPr/>
        </p:nvSpPr>
        <p:spPr>
          <a:xfrm>
            <a:off x="1643042" y="3071810"/>
            <a:ext cx="1857388"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NADHOZ</a:t>
            </a:r>
            <a:endParaRPr lang="cs-CZ" sz="2000" b="1" dirty="0"/>
          </a:p>
        </p:txBody>
      </p:sp>
      <p:sp>
        <p:nvSpPr>
          <p:cNvPr id="8" name="Obdélník 7">
            <a:hlinkClick r:id="rId7" action="ppaction://hlinksldjump" highlightClick="1"/>
          </p:cNvPr>
          <p:cNvSpPr/>
          <p:nvPr/>
        </p:nvSpPr>
        <p:spPr>
          <a:xfrm>
            <a:off x="3643306" y="3071810"/>
            <a:ext cx="1857388"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ODPAL</a:t>
            </a:r>
            <a:endParaRPr lang="cs-CZ" sz="2000" b="1" dirty="0"/>
          </a:p>
        </p:txBody>
      </p:sp>
      <p:sp>
        <p:nvSpPr>
          <p:cNvPr id="11" name="Obdélník 10">
            <a:hlinkClick r:id="rId8" action="ppaction://hlinksldjump" highlightClick="1"/>
          </p:cNvPr>
          <p:cNvSpPr/>
          <p:nvPr/>
        </p:nvSpPr>
        <p:spPr>
          <a:xfrm>
            <a:off x="5643570" y="3071810"/>
            <a:ext cx="1857388"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AUT</a:t>
            </a:r>
            <a:endParaRPr lang="cs-CZ" sz="2000" b="1" dirty="0"/>
          </a:p>
        </p:txBody>
      </p:sp>
      <p:sp>
        <p:nvSpPr>
          <p:cNvPr id="12" name="Obdélník 11">
            <a:hlinkClick r:id="rId9" action="ppaction://hlinksldjump" highlightClick="1"/>
          </p:cNvPr>
          <p:cNvSpPr/>
          <p:nvPr/>
        </p:nvSpPr>
        <p:spPr>
          <a:xfrm>
            <a:off x="1643042" y="4143380"/>
            <a:ext cx="1857388"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POHYB PO METÁCH</a:t>
            </a:r>
            <a:endParaRPr lang="cs-CZ" sz="2000" b="1" dirty="0"/>
          </a:p>
        </p:txBody>
      </p:sp>
      <p:sp>
        <p:nvSpPr>
          <p:cNvPr id="13" name="Obdélník 12">
            <a:hlinkClick r:id="rId10" action="ppaction://hlinksldjump" highlightClick="1"/>
          </p:cNvPr>
          <p:cNvSpPr/>
          <p:nvPr/>
        </p:nvSpPr>
        <p:spPr>
          <a:xfrm>
            <a:off x="3643306" y="4143380"/>
            <a:ext cx="1857388"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BODOVÁNÍ</a:t>
            </a:r>
            <a:endParaRPr lang="cs-CZ" sz="2000"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57200" y="1500174"/>
            <a:ext cx="8229600" cy="4572032"/>
          </a:xfrm>
        </p:spPr>
        <p:txBody>
          <a:bodyPr>
            <a:noAutofit/>
          </a:bodyPr>
          <a:lstStyle/>
          <a:p>
            <a:r>
              <a:rPr lang="cs-CZ" sz="2000" dirty="0" smtClean="0"/>
              <a:t>Hra </a:t>
            </a:r>
            <a:r>
              <a:rPr lang="cs-CZ" sz="2000" dirty="0" smtClean="0">
                <a:hlinkClick r:id="rId2" action="ppaction://hlinksldjump"/>
              </a:rPr>
              <a:t>softball</a:t>
            </a:r>
            <a:r>
              <a:rPr lang="cs-CZ" sz="2000" dirty="0" smtClean="0"/>
              <a:t> se skládá ze sedmi směn. V každé směně hraje na pálce každý z týmů, dokud není dosaženo tří autů. Týmy se v jedné směně střídají v pozici na pálce a v poli. O pozici na pálce se rozhoduje hozením mince. V případě, že hraje utkání domácí tým, jde na pálku jako druhý. Odpalovat jako druhý je výhoda.</a:t>
            </a:r>
          </a:p>
          <a:p>
            <a:r>
              <a:rPr lang="cs-CZ" sz="2000" dirty="0" smtClean="0"/>
              <a:t>V případě nerozhodného výsledku se hrají další směny, tak dlouho, dokud není rozhodnuto. Jestliže je domácí družstvo ve vedení a tým právě dokončil první půlku sedmé směny, zápas končí, protože není nutné, aby domácí mužstvo šlo znovu na pálku.</a:t>
            </a:r>
          </a:p>
          <a:p>
            <a:r>
              <a:rPr lang="cs-CZ" sz="2000" dirty="0" smtClean="0"/>
              <a:t>Ve všech formách softballu je bránící družstvo v poli, útočící družstvo na pálce, jelikož se pokouší získat body obíháním met.</a:t>
            </a:r>
          </a:p>
        </p:txBody>
      </p:sp>
      <p:sp>
        <p:nvSpPr>
          <p:cNvPr id="3" name="Nadpis 2"/>
          <p:cNvSpPr>
            <a:spLocks noGrp="1"/>
          </p:cNvSpPr>
          <p:nvPr>
            <p:ph type="title"/>
          </p:nvPr>
        </p:nvSpPr>
        <p:spPr/>
        <p:txBody>
          <a:bodyPr/>
          <a:lstStyle/>
          <a:p>
            <a:r>
              <a:rPr lang="cs-CZ" dirty="0" smtClean="0"/>
              <a:t>Jak se softball hraje?</a:t>
            </a:r>
            <a:endParaRPr lang="cs-CZ" dirty="0"/>
          </a:p>
        </p:txBody>
      </p:sp>
      <p:sp>
        <p:nvSpPr>
          <p:cNvPr id="4" name="Obdélník 3">
            <a:hlinkClick r:id="rId3"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500034" y="1500174"/>
            <a:ext cx="8186766" cy="4429156"/>
          </a:xfrm>
        </p:spPr>
        <p:txBody>
          <a:bodyPr>
            <a:normAutofit/>
          </a:bodyPr>
          <a:lstStyle/>
          <a:p>
            <a:r>
              <a:rPr lang="cs-CZ" sz="2000" dirty="0" smtClean="0">
                <a:hlinkClick r:id="rId2" action="ppaction://hlinksldjump"/>
              </a:rPr>
              <a:t>Hřiště</a:t>
            </a:r>
            <a:r>
              <a:rPr lang="cs-CZ" sz="2000" dirty="0" smtClean="0"/>
              <a:t> na softball je plocha tvaru pravoúhlé kruhové výseče.</a:t>
            </a:r>
          </a:p>
          <a:p>
            <a:r>
              <a:rPr lang="cs-CZ" sz="2000" dirty="0" smtClean="0"/>
              <a:t>Hřiště je rozděleno na pole a zámezí.</a:t>
            </a:r>
          </a:p>
          <a:p>
            <a:r>
              <a:rPr lang="cs-CZ" sz="2000" dirty="0" smtClean="0"/>
              <a:t>Pole je část hřiště mezi pomezními čarami, v jejichž průsečíku je umístěna domácí meta. </a:t>
            </a:r>
          </a:p>
          <a:p>
            <a:r>
              <a:rPr lang="cs-CZ" sz="2000" dirty="0" smtClean="0"/>
              <a:t>Domácí metu tvoří jeden z vrcholů vnitřního pole, které vymezuje 1. a 3. meta umístěná na pomezních čarách.</a:t>
            </a:r>
          </a:p>
          <a:p>
            <a:r>
              <a:rPr lang="cs-CZ" sz="2000" dirty="0" smtClean="0"/>
              <a:t>Meta </a:t>
            </a:r>
            <a:r>
              <a:rPr lang="cs-CZ" sz="2000" dirty="0" err="1" smtClean="0"/>
              <a:t>nadhazovací</a:t>
            </a:r>
            <a:r>
              <a:rPr lang="cs-CZ" sz="2000" dirty="0" smtClean="0"/>
              <a:t>  je umístěná podle kategorie:</a:t>
            </a:r>
          </a:p>
          <a:p>
            <a:pPr lvl="1"/>
            <a:r>
              <a:rPr lang="cs-CZ" sz="2000" dirty="0" smtClean="0"/>
              <a:t>14,0 m (pro muže a dorostence)</a:t>
            </a:r>
          </a:p>
          <a:p>
            <a:pPr lvl="1"/>
            <a:r>
              <a:rPr lang="cs-CZ" sz="2000" dirty="0" smtClean="0"/>
              <a:t>12,2 m (pro ženy a další kategorie)</a:t>
            </a:r>
          </a:p>
          <a:p>
            <a:pPr lvl="1"/>
            <a:r>
              <a:rPr lang="cs-CZ" sz="2000" dirty="0" smtClean="0"/>
              <a:t>10,7m (žákyně do 12 let a žáci do 10 let)</a:t>
            </a:r>
          </a:p>
          <a:p>
            <a:r>
              <a:rPr lang="cs-CZ" sz="2000" dirty="0" smtClean="0"/>
              <a:t>Na hřišti má být vymezeno také území pálkaře a území chytače za domácí metou.</a:t>
            </a:r>
          </a:p>
        </p:txBody>
      </p:sp>
      <p:sp>
        <p:nvSpPr>
          <p:cNvPr id="3" name="Nadpis 2"/>
          <p:cNvSpPr>
            <a:spLocks noGrp="1"/>
          </p:cNvSpPr>
          <p:nvPr>
            <p:ph type="title"/>
          </p:nvPr>
        </p:nvSpPr>
        <p:spPr/>
        <p:txBody>
          <a:bodyPr/>
          <a:lstStyle/>
          <a:p>
            <a:r>
              <a:rPr lang="cs-CZ" dirty="0" smtClean="0"/>
              <a:t>Popis hřiště</a:t>
            </a:r>
            <a:endParaRPr lang="cs-CZ" dirty="0"/>
          </a:p>
        </p:txBody>
      </p:sp>
      <p:sp>
        <p:nvSpPr>
          <p:cNvPr id="4" name="Obdélník 3">
            <a:hlinkClick r:id="rId3"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28596" y="1500174"/>
            <a:ext cx="8258204" cy="2928958"/>
          </a:xfrm>
        </p:spPr>
        <p:txBody>
          <a:bodyPr>
            <a:noAutofit/>
          </a:bodyPr>
          <a:lstStyle/>
          <a:p>
            <a:r>
              <a:rPr lang="cs-CZ" sz="2000" dirty="0" smtClean="0">
                <a:hlinkClick r:id="rId2" action="ppaction://hlinksldjump"/>
              </a:rPr>
              <a:t>Pálka</a:t>
            </a:r>
            <a:r>
              <a:rPr lang="cs-CZ" sz="2000" dirty="0" smtClean="0"/>
              <a:t> s kruhovým průřezem. </a:t>
            </a:r>
          </a:p>
          <a:p>
            <a:r>
              <a:rPr lang="cs-CZ" sz="2000" dirty="0" smtClean="0">
                <a:hlinkClick r:id="rId2" action="ppaction://hlinksldjump"/>
              </a:rPr>
              <a:t>Míč</a:t>
            </a:r>
            <a:r>
              <a:rPr lang="cs-CZ" sz="2000" dirty="0" smtClean="0"/>
              <a:t> o tvaru koule se váhově pohybuje mezi 180-200g. </a:t>
            </a:r>
          </a:p>
          <a:p>
            <a:r>
              <a:rPr lang="cs-CZ" sz="2000" dirty="0" smtClean="0"/>
              <a:t>Hráči mají speciální vybavení:</a:t>
            </a:r>
          </a:p>
          <a:p>
            <a:pPr lvl="1"/>
            <a:r>
              <a:rPr lang="cs-CZ" sz="2000" dirty="0" smtClean="0">
                <a:hlinkClick r:id="rId2" action="ppaction://hlinksldjump"/>
              </a:rPr>
              <a:t>rukavice</a:t>
            </a:r>
            <a:r>
              <a:rPr lang="cs-CZ" sz="2000" dirty="0" smtClean="0"/>
              <a:t>,</a:t>
            </a:r>
          </a:p>
          <a:p>
            <a:pPr lvl="1"/>
            <a:r>
              <a:rPr lang="cs-CZ" sz="2000" dirty="0" smtClean="0">
                <a:hlinkClick r:id="rId2" action="ppaction://hlinksldjump"/>
              </a:rPr>
              <a:t>helma</a:t>
            </a:r>
            <a:r>
              <a:rPr lang="cs-CZ" sz="2000" dirty="0" smtClean="0"/>
              <a:t>,</a:t>
            </a:r>
          </a:p>
          <a:p>
            <a:pPr lvl="1"/>
            <a:r>
              <a:rPr lang="cs-CZ" sz="2000" dirty="0" smtClean="0">
                <a:hlinkClick r:id="rId2" action="ppaction://hlinksldjump"/>
              </a:rPr>
              <a:t>krycí maska</a:t>
            </a:r>
            <a:r>
              <a:rPr lang="cs-CZ" sz="2000" dirty="0" smtClean="0"/>
              <a:t>,</a:t>
            </a:r>
          </a:p>
          <a:p>
            <a:pPr lvl="1"/>
            <a:r>
              <a:rPr lang="cs-CZ" sz="2000" dirty="0" smtClean="0"/>
              <a:t>plastrón a další </a:t>
            </a:r>
            <a:r>
              <a:rPr lang="cs-CZ" sz="2000" dirty="0" smtClean="0">
                <a:hlinkClick r:id="rId2" action="ppaction://hlinksldjump"/>
              </a:rPr>
              <a:t>chrániče</a:t>
            </a:r>
            <a:r>
              <a:rPr lang="cs-CZ" sz="2000" dirty="0" smtClean="0"/>
              <a:t> pro chytače,</a:t>
            </a:r>
          </a:p>
          <a:p>
            <a:pPr lvl="1"/>
            <a:r>
              <a:rPr lang="cs-CZ" sz="2000" dirty="0" smtClean="0">
                <a:hlinkClick r:id="rId2" action="ppaction://hlinksldjump"/>
              </a:rPr>
              <a:t>helma</a:t>
            </a:r>
            <a:r>
              <a:rPr lang="cs-CZ" sz="2000" dirty="0" smtClean="0"/>
              <a:t> pro hráče na pálce.</a:t>
            </a:r>
          </a:p>
        </p:txBody>
      </p:sp>
      <p:sp>
        <p:nvSpPr>
          <p:cNvPr id="3" name="Nadpis 2"/>
          <p:cNvSpPr>
            <a:spLocks noGrp="1"/>
          </p:cNvSpPr>
          <p:nvPr>
            <p:ph type="title"/>
          </p:nvPr>
        </p:nvSpPr>
        <p:spPr/>
        <p:txBody>
          <a:bodyPr/>
          <a:lstStyle/>
          <a:p>
            <a:r>
              <a:rPr lang="cs-CZ" dirty="0" smtClean="0"/>
              <a:t>Výzbroj a výstroj</a:t>
            </a:r>
            <a:endParaRPr lang="cs-CZ" dirty="0"/>
          </a:p>
        </p:txBody>
      </p:sp>
      <p:sp>
        <p:nvSpPr>
          <p:cNvPr id="4" name="Obdélník 3">
            <a:hlinkClick r:id="rId3"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500034" y="1481329"/>
            <a:ext cx="8186766" cy="4233688"/>
          </a:xfrm>
        </p:spPr>
        <p:txBody>
          <a:bodyPr>
            <a:normAutofit/>
          </a:bodyPr>
          <a:lstStyle/>
          <a:p>
            <a:r>
              <a:rPr lang="cs-CZ" sz="2000" dirty="0" smtClean="0"/>
              <a:t>Hra začíná pokynem rozhodčího "Play </a:t>
            </a:r>
            <a:r>
              <a:rPr lang="cs-CZ" sz="2000" dirty="0" err="1" smtClean="0"/>
              <a:t>Ball</a:t>
            </a:r>
            <a:r>
              <a:rPr lang="cs-CZ" sz="2000" dirty="0" smtClean="0"/>
              <a:t>". Pálkař je připravený a všichni polaři (kromě zadáka) jsou v hracím poli, nadhazovač stojí na </a:t>
            </a:r>
            <a:r>
              <a:rPr lang="cs-CZ" sz="2000" dirty="0" err="1" smtClean="0"/>
              <a:t>nadhazovacím</a:t>
            </a:r>
            <a:r>
              <a:rPr lang="cs-CZ" sz="2000" dirty="0" smtClean="0"/>
              <a:t> prkně a </a:t>
            </a:r>
            <a:r>
              <a:rPr lang="cs-CZ" sz="2000" dirty="0" smtClean="0">
                <a:hlinkClick r:id="rId2" action="ppaction://hlinksldjump"/>
              </a:rPr>
              <a:t>nadhazuje</a:t>
            </a:r>
            <a:r>
              <a:rPr lang="cs-CZ" sz="2000" dirty="0" smtClean="0"/>
              <a:t> míč směrem přes pálkaře na zadáka za domácí metou. Hod, nebo nadhoz, musí být proveden spodním obloukem: míč musí být vypuštěn pod úrovní boků, a dlaň nesmí být od boků dále než loket.</a:t>
            </a:r>
          </a:p>
          <a:p>
            <a:r>
              <a:rPr lang="cs-CZ" sz="2000" dirty="0" smtClean="0"/>
              <a:t>Nadhazovač se pokouší hodit míč tak, aby prolétl tzv. </a:t>
            </a:r>
            <a:r>
              <a:rPr lang="cs-CZ" sz="2000" dirty="0" smtClean="0">
                <a:hlinkClick r:id="rId2" action="ppaction://hlinksldjump"/>
              </a:rPr>
              <a:t>strike zónou </a:t>
            </a:r>
            <a:r>
              <a:rPr lang="cs-CZ" sz="2000" dirty="0" smtClean="0"/>
              <a:t>(strike zóna je nepatrně odlišná v různých formách softballu). Nadhoz, při kterém míč projde strike zónou, je strike. Nadhoz, při kterém pálkař švihne pálkou, je také strike, stejně jako jakýkoli odpal, který skončí v zámezí (pokud nebyly už signalizovány dvě rozhodnutí STRIKE).</a:t>
            </a:r>
          </a:p>
          <a:p>
            <a:endParaRPr lang="cs-CZ" dirty="0"/>
          </a:p>
        </p:txBody>
      </p:sp>
      <p:sp>
        <p:nvSpPr>
          <p:cNvPr id="3" name="Nadpis 2"/>
          <p:cNvSpPr>
            <a:spLocks noGrp="1"/>
          </p:cNvSpPr>
          <p:nvPr>
            <p:ph type="title"/>
          </p:nvPr>
        </p:nvSpPr>
        <p:spPr/>
        <p:txBody>
          <a:bodyPr/>
          <a:lstStyle/>
          <a:p>
            <a:r>
              <a:rPr lang="cs-CZ" dirty="0" smtClean="0"/>
              <a:t>Nadhazování</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500034" y="1481328"/>
            <a:ext cx="8186766" cy="4525963"/>
          </a:xfrm>
        </p:spPr>
        <p:txBody>
          <a:bodyPr>
            <a:normAutofit/>
          </a:bodyPr>
          <a:lstStyle/>
          <a:p>
            <a:r>
              <a:rPr lang="cs-CZ" sz="2000" dirty="0" smtClean="0"/>
              <a:t>Nadhoz, který není strike a při kterém pálkař nešvihne, je tzv. </a:t>
            </a:r>
            <a:r>
              <a:rPr lang="cs-CZ" sz="2000" dirty="0" err="1" smtClean="0"/>
              <a:t>ball</a:t>
            </a:r>
            <a:r>
              <a:rPr lang="cs-CZ" sz="2000" dirty="0" smtClean="0"/>
              <a:t>. Počet </a:t>
            </a:r>
            <a:r>
              <a:rPr lang="cs-CZ" sz="2000" dirty="0" err="1" smtClean="0"/>
              <a:t>ballů</a:t>
            </a:r>
            <a:r>
              <a:rPr lang="cs-CZ" sz="2000" dirty="0" smtClean="0"/>
              <a:t> a strike je nazýván </a:t>
            </a:r>
            <a:r>
              <a:rPr lang="cs-CZ" sz="2000" dirty="0" err="1" smtClean="0"/>
              <a:t>count</a:t>
            </a:r>
            <a:r>
              <a:rPr lang="cs-CZ" sz="2000" dirty="0" smtClean="0"/>
              <a:t>. Počet </a:t>
            </a:r>
            <a:r>
              <a:rPr lang="cs-CZ" sz="2000" dirty="0" err="1" smtClean="0"/>
              <a:t>ballů</a:t>
            </a:r>
            <a:r>
              <a:rPr lang="cs-CZ" sz="2000" dirty="0" smtClean="0"/>
              <a:t> je vždy uváděn jako první, např. 2 a 1, 2 a 2, atd. </a:t>
            </a:r>
            <a:r>
              <a:rPr lang="cs-CZ" sz="2000" dirty="0" err="1" smtClean="0"/>
              <a:t>Count</a:t>
            </a:r>
            <a:r>
              <a:rPr lang="cs-CZ" sz="2000" dirty="0" smtClean="0"/>
              <a:t> 3 a 2 je tzv. </a:t>
            </a:r>
            <a:r>
              <a:rPr lang="cs-CZ" sz="2000" dirty="0" err="1" smtClean="0"/>
              <a:t>full</a:t>
            </a:r>
            <a:r>
              <a:rPr lang="cs-CZ" sz="2000" dirty="0" smtClean="0"/>
              <a:t> </a:t>
            </a:r>
            <a:r>
              <a:rPr lang="cs-CZ" sz="2000" dirty="0" err="1" smtClean="0"/>
              <a:t>count</a:t>
            </a:r>
            <a:r>
              <a:rPr lang="cs-CZ" sz="2000" dirty="0" smtClean="0"/>
              <a:t>, protože příští </a:t>
            </a:r>
            <a:r>
              <a:rPr lang="cs-CZ" sz="2000" dirty="0" err="1" smtClean="0"/>
              <a:t>ball</a:t>
            </a:r>
            <a:r>
              <a:rPr lang="cs-CZ" sz="2000" dirty="0" smtClean="0"/>
              <a:t> nebo strike ukončí pálkařovu činnost na pálce, pokud nebude faul </a:t>
            </a:r>
            <a:r>
              <a:rPr lang="cs-CZ" sz="2000" dirty="0" err="1" smtClean="0"/>
              <a:t>ball</a:t>
            </a:r>
            <a:r>
              <a:rPr lang="cs-CZ" sz="2000" dirty="0" smtClean="0"/>
              <a:t>.</a:t>
            </a:r>
          </a:p>
          <a:p>
            <a:r>
              <a:rPr lang="cs-CZ" sz="2000" dirty="0" smtClean="0"/>
              <a:t>Jestliže míč skončí v zámezí, je to tzv. </a:t>
            </a:r>
            <a:r>
              <a:rPr lang="cs-CZ" sz="2000" dirty="0" err="1" smtClean="0"/>
              <a:t>dead</a:t>
            </a:r>
            <a:r>
              <a:rPr lang="cs-CZ" sz="2000" dirty="0" smtClean="0"/>
              <a:t> </a:t>
            </a:r>
            <a:r>
              <a:rPr lang="cs-CZ" sz="2000" dirty="0" err="1" smtClean="0"/>
              <a:t>ball</a:t>
            </a:r>
            <a:r>
              <a:rPr lang="cs-CZ" sz="2000" dirty="0" smtClean="0"/>
              <a:t> a hra nemůže pokračovat, dokud míč opět nemá nadhazovač, a rozhodčí neřekne "Play </a:t>
            </a:r>
            <a:r>
              <a:rPr lang="cs-CZ" sz="2000" dirty="0" err="1" smtClean="0"/>
              <a:t>ball</a:t>
            </a:r>
            <a:r>
              <a:rPr lang="cs-CZ" sz="2000" dirty="0" smtClean="0"/>
              <a:t>".</a:t>
            </a:r>
          </a:p>
          <a:p>
            <a:r>
              <a:rPr lang="cs-CZ" sz="2000" dirty="0" smtClean="0"/>
              <a:t>Různé nepovolené pohyby nadhazovače, jako skákání nebo </a:t>
            </a:r>
            <a:r>
              <a:rPr lang="cs-CZ" sz="2000" dirty="0" smtClean="0"/>
              <a:t>hopsání, </a:t>
            </a:r>
            <a:r>
              <a:rPr lang="cs-CZ" sz="2000" dirty="0" smtClean="0"/>
              <a:t>mají za následek rozhodnutí BALL.</a:t>
            </a:r>
          </a:p>
          <a:p>
            <a:endParaRPr lang="cs-CZ" dirty="0"/>
          </a:p>
        </p:txBody>
      </p:sp>
      <p:sp>
        <p:nvSpPr>
          <p:cNvPr id="3" name="Nadpis 2"/>
          <p:cNvSpPr>
            <a:spLocks noGrp="1"/>
          </p:cNvSpPr>
          <p:nvPr>
            <p:ph type="title"/>
          </p:nvPr>
        </p:nvSpPr>
        <p:spPr/>
        <p:txBody>
          <a:bodyPr/>
          <a:lstStyle/>
          <a:p>
            <a:r>
              <a:rPr lang="cs-CZ" dirty="0" smtClean="0"/>
              <a:t>Nadhazování</a:t>
            </a:r>
            <a:endParaRPr lang="cs-CZ" dirty="0"/>
          </a:p>
        </p:txBody>
      </p:sp>
      <p:sp>
        <p:nvSpPr>
          <p:cNvPr id="4" name="Obdélník 3">
            <a:hlinkClick r:id="rId2"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500034" y="1481328"/>
            <a:ext cx="8186766" cy="4525963"/>
          </a:xfrm>
        </p:spPr>
        <p:txBody>
          <a:bodyPr>
            <a:normAutofit/>
          </a:bodyPr>
          <a:lstStyle/>
          <a:p>
            <a:r>
              <a:rPr lang="cs-CZ" sz="2000" dirty="0" smtClean="0"/>
              <a:t>Pálkař jde na </a:t>
            </a:r>
            <a:r>
              <a:rPr lang="cs-CZ" sz="2000" dirty="0" smtClean="0">
                <a:hlinkClick r:id="rId2" action="ppaction://hlinksldjump"/>
              </a:rPr>
              <a:t>domácí metu</a:t>
            </a:r>
            <a:r>
              <a:rPr lang="cs-CZ" sz="2000" dirty="0" smtClean="0"/>
              <a:t>, aby se pálkou pokusil odpálit nadhozený míč zpět do hracího pole. Pořadí, v jakém hráči odpalují, musí zůstat stejné celou hru. Výměny a náhrady musí odpalovat ve stejné pozici, jako hráč, kterého nahradily. Ve smíšených družstvech se musí muži a ženy střídat.</a:t>
            </a:r>
          </a:p>
          <a:p>
            <a:r>
              <a:rPr lang="cs-CZ" sz="2000" dirty="0" smtClean="0"/>
              <a:t>Pálkař stojí bokem k nadhazovači uvnitř </a:t>
            </a:r>
            <a:r>
              <a:rPr lang="cs-CZ" sz="2000" dirty="0" smtClean="0">
                <a:hlinkClick r:id="rId2" action="ppaction://hlinksldjump"/>
              </a:rPr>
              <a:t>odpalovací zóny </a:t>
            </a:r>
            <a:r>
              <a:rPr lang="cs-CZ" sz="2000" dirty="0" smtClean="0"/>
              <a:t>(jsou dvě, na každé straně domácí mety jedna). Pálka se drží oběma rukama, přes rameno, směrem pryč od nadhazovače. Míč je obvykle odpálen plným švihem, při kterém se pálka může pohybovat v rozsahu více než 360 stupňů. Pálkař si obvykle nakročí jednou nohou dopředu a švihne pálkou.</a:t>
            </a:r>
          </a:p>
        </p:txBody>
      </p:sp>
      <p:sp>
        <p:nvSpPr>
          <p:cNvPr id="3" name="Nadpis 2"/>
          <p:cNvSpPr>
            <a:spLocks noGrp="1"/>
          </p:cNvSpPr>
          <p:nvPr>
            <p:ph type="title"/>
          </p:nvPr>
        </p:nvSpPr>
        <p:spPr/>
        <p:txBody>
          <a:bodyPr/>
          <a:lstStyle/>
          <a:p>
            <a:r>
              <a:rPr lang="cs-CZ" dirty="0" smtClean="0"/>
              <a:t>Odpal</a:t>
            </a:r>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500034" y="1481328"/>
            <a:ext cx="8186766" cy="4525963"/>
          </a:xfrm>
        </p:spPr>
        <p:txBody>
          <a:bodyPr>
            <a:normAutofit/>
          </a:bodyPr>
          <a:lstStyle/>
          <a:p>
            <a:r>
              <a:rPr lang="cs-CZ" sz="2000" dirty="0" smtClean="0"/>
              <a:t>Jakmile je míč odpálen do hracího pole, běžec se musí snažit dosáhnout alespoň </a:t>
            </a:r>
            <a:r>
              <a:rPr lang="cs-CZ" sz="2000" dirty="0" smtClean="0">
                <a:hlinkMouseOver r:id="rId2" action="ppaction://hlinksldjump"/>
              </a:rPr>
              <a:t>první mety</a:t>
            </a:r>
            <a:r>
              <a:rPr lang="cs-CZ" sz="2000" dirty="0" smtClean="0"/>
              <a:t>. Zatímco běží na první metu, je tzv. běžícím pálkařem. Když úspěšně dosáhne první mety, stane se tzv. běžcem na metě nebo běžcem.</a:t>
            </a:r>
          </a:p>
          <a:p>
            <a:r>
              <a:rPr lang="cs-CZ" sz="2000" dirty="0" smtClean="0"/>
              <a:t>Jestliže jsou učiněna 4 rozhodnutí BALL, pak následuje přesun pálkaře na první metu. Pálkař jde pěšky na první metu a pokud je tam běžec, tak ten se přesouvá na druhou metu.</a:t>
            </a:r>
          </a:p>
          <a:p>
            <a:r>
              <a:rPr lang="cs-CZ" sz="2000" dirty="0" smtClean="0"/>
              <a:t>Míč odpálený vysoko do vzduchu je tzv. </a:t>
            </a:r>
            <a:r>
              <a:rPr lang="cs-CZ" sz="2000" dirty="0" err="1" smtClean="0"/>
              <a:t>fly</a:t>
            </a:r>
            <a:r>
              <a:rPr lang="cs-CZ" sz="2000" dirty="0" smtClean="0"/>
              <a:t> </a:t>
            </a:r>
            <a:r>
              <a:rPr lang="cs-CZ" sz="2000" dirty="0" err="1" smtClean="0"/>
              <a:t>ball</a:t>
            </a:r>
            <a:r>
              <a:rPr lang="cs-CZ" sz="2000" dirty="0" smtClean="0"/>
              <a:t>. </a:t>
            </a:r>
            <a:r>
              <a:rPr lang="cs-CZ" sz="2000" dirty="0" err="1" smtClean="0"/>
              <a:t>Fly</a:t>
            </a:r>
            <a:r>
              <a:rPr lang="cs-CZ" sz="2000" dirty="0" smtClean="0"/>
              <a:t> </a:t>
            </a:r>
            <a:r>
              <a:rPr lang="cs-CZ" sz="2000" dirty="0" err="1" smtClean="0"/>
              <a:t>ball</a:t>
            </a:r>
            <a:r>
              <a:rPr lang="cs-CZ" sz="2000" dirty="0" smtClean="0"/>
              <a:t> odpálený v úhlu větším než 45 stupňů je tzv. pop </a:t>
            </a:r>
            <a:r>
              <a:rPr lang="cs-CZ" sz="2000" dirty="0" err="1" smtClean="0"/>
              <a:t>fly</a:t>
            </a:r>
            <a:r>
              <a:rPr lang="cs-CZ" sz="2000" dirty="0" smtClean="0"/>
              <a:t>. Míč odpálený do vzduchu přes vnitřní pole v takové výšce, že jej vnitřní polař může chytit, je tzv. line drive. Míč odpálený tak, že se dotkne země uvnitř kosočtverce, je tzv. </a:t>
            </a:r>
            <a:r>
              <a:rPr lang="cs-CZ" sz="2000" dirty="0" err="1" smtClean="0"/>
              <a:t>ground</a:t>
            </a:r>
            <a:r>
              <a:rPr lang="cs-CZ" sz="2000" dirty="0" smtClean="0"/>
              <a:t> </a:t>
            </a:r>
            <a:r>
              <a:rPr lang="cs-CZ" sz="2000" dirty="0" err="1" smtClean="0"/>
              <a:t>ball</a:t>
            </a:r>
            <a:r>
              <a:rPr lang="cs-CZ" sz="2000" dirty="0" smtClean="0"/>
              <a:t>. Jestliže se odpálený míč dotkne hráče nebo mety, je to jakoby se dotknul země.</a:t>
            </a:r>
          </a:p>
          <a:p>
            <a:endParaRPr lang="cs-CZ" sz="2000" dirty="0" smtClean="0"/>
          </a:p>
        </p:txBody>
      </p:sp>
      <p:sp>
        <p:nvSpPr>
          <p:cNvPr id="3" name="Nadpis 2"/>
          <p:cNvSpPr>
            <a:spLocks noGrp="1"/>
          </p:cNvSpPr>
          <p:nvPr>
            <p:ph type="title"/>
          </p:nvPr>
        </p:nvSpPr>
        <p:spPr/>
        <p:txBody>
          <a:bodyPr/>
          <a:lstStyle/>
          <a:p>
            <a:r>
              <a:rPr lang="cs-CZ" dirty="0" smtClean="0"/>
              <a:t>Odpal</a:t>
            </a:r>
            <a:endParaRPr lang="cs-CZ" dirty="0"/>
          </a:p>
        </p:txBody>
      </p:sp>
      <p:sp>
        <p:nvSpPr>
          <p:cNvPr id="4" name="Obdélník 3">
            <a:hlinkClick r:id="rId3"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500034" y="1481328"/>
            <a:ext cx="8186766" cy="5019506"/>
          </a:xfrm>
        </p:spPr>
        <p:txBody>
          <a:bodyPr>
            <a:noAutofit/>
          </a:bodyPr>
          <a:lstStyle/>
          <a:p>
            <a:r>
              <a:rPr lang="cs-CZ" sz="2000" dirty="0" smtClean="0"/>
              <a:t>Pálkař je aut, jestliže: </a:t>
            </a:r>
          </a:p>
          <a:p>
            <a:pPr lvl="1"/>
            <a:r>
              <a:rPr lang="cs-CZ" sz="2000" dirty="0" smtClean="0"/>
              <a:t>byly signalizovány 3 strike (</a:t>
            </a:r>
            <a:r>
              <a:rPr lang="cs-CZ" sz="2000" dirty="0" err="1" smtClean="0"/>
              <a:t>strikeout</a:t>
            </a:r>
            <a:r>
              <a:rPr lang="cs-CZ" sz="2000" dirty="0" smtClean="0"/>
              <a:t>),</a:t>
            </a:r>
          </a:p>
          <a:p>
            <a:pPr lvl="1"/>
            <a:r>
              <a:rPr lang="cs-CZ" sz="2000" dirty="0" smtClean="0"/>
              <a:t>míč odpálený pálkařem je chycen dřív než se dotkne země (</a:t>
            </a:r>
            <a:r>
              <a:rPr lang="cs-CZ" sz="2000" dirty="0" err="1" smtClean="0"/>
              <a:t>flyout</a:t>
            </a:r>
            <a:r>
              <a:rPr lang="cs-CZ" sz="2000" dirty="0" smtClean="0"/>
              <a:t>),</a:t>
            </a:r>
          </a:p>
          <a:p>
            <a:pPr lvl="1"/>
            <a:r>
              <a:rPr lang="cs-CZ" sz="2000" dirty="0" smtClean="0">
                <a:hlinkClick r:id="rId2" action="ppaction://hlinksldjump"/>
              </a:rPr>
              <a:t>pálkaře</a:t>
            </a:r>
            <a:r>
              <a:rPr lang="cs-CZ" sz="2000" dirty="0" smtClean="0"/>
              <a:t> se dotkne míč nebo rukavice s míčem, zatímco se pálkař nedotýká mety (</a:t>
            </a:r>
            <a:r>
              <a:rPr lang="cs-CZ" sz="2000" dirty="0" err="1" smtClean="0"/>
              <a:t>tagged</a:t>
            </a:r>
            <a:r>
              <a:rPr lang="cs-CZ" sz="2000" dirty="0" smtClean="0"/>
              <a:t>),</a:t>
            </a:r>
          </a:p>
          <a:p>
            <a:pPr lvl="1"/>
            <a:r>
              <a:rPr lang="cs-CZ" sz="2000" dirty="0" smtClean="0"/>
              <a:t>polař držící míč se dotkne mety, která je jediná, na kterou může pálkař běžet, ještě před tím, než se jí pálkař dotkne (</a:t>
            </a:r>
            <a:r>
              <a:rPr lang="cs-CZ" sz="2000" dirty="0" err="1" smtClean="0"/>
              <a:t>force</a:t>
            </a:r>
            <a:r>
              <a:rPr lang="cs-CZ" sz="2000" dirty="0" smtClean="0"/>
              <a:t> </a:t>
            </a:r>
            <a:r>
              <a:rPr lang="cs-CZ" sz="2000" dirty="0" err="1" smtClean="0"/>
              <a:t>out</a:t>
            </a:r>
            <a:r>
              <a:rPr lang="cs-CZ" sz="2000" dirty="0" smtClean="0"/>
              <a:t> nebo </a:t>
            </a:r>
            <a:r>
              <a:rPr lang="cs-CZ" sz="2000" dirty="0" err="1" smtClean="0"/>
              <a:t>force</a:t>
            </a:r>
            <a:r>
              <a:rPr lang="cs-CZ" sz="2000" dirty="0" smtClean="0"/>
              <a:t> play).</a:t>
            </a:r>
          </a:p>
          <a:p>
            <a:r>
              <a:rPr lang="cs-CZ" sz="2000" dirty="0" smtClean="0"/>
              <a:t>Pálkař, který odpálí do hracího pole, musí běžet na první metu. Jestliže je míč přihozen na první metu (tj. polař stojí na první metě a drží míč) před příchodem pálkaře, je pálkař aut.</a:t>
            </a:r>
          </a:p>
          <a:p>
            <a:r>
              <a:rPr lang="cs-CZ" sz="2000" dirty="0" smtClean="0"/>
              <a:t>Double play je, když jsou dva běžci </a:t>
            </a:r>
            <a:r>
              <a:rPr lang="cs-CZ" sz="2000" dirty="0" err="1" smtClean="0"/>
              <a:t>vyautováni</a:t>
            </a:r>
            <a:r>
              <a:rPr lang="cs-CZ" sz="2000" dirty="0" smtClean="0"/>
              <a:t> během        jediné rozehry.</a:t>
            </a:r>
          </a:p>
        </p:txBody>
      </p:sp>
      <p:sp>
        <p:nvSpPr>
          <p:cNvPr id="3" name="Nadpis 2"/>
          <p:cNvSpPr>
            <a:spLocks noGrp="1"/>
          </p:cNvSpPr>
          <p:nvPr>
            <p:ph type="title"/>
          </p:nvPr>
        </p:nvSpPr>
        <p:spPr/>
        <p:txBody>
          <a:bodyPr/>
          <a:lstStyle/>
          <a:p>
            <a:r>
              <a:rPr lang="cs-CZ" dirty="0" smtClean="0"/>
              <a:t>Aut</a:t>
            </a:r>
            <a:endParaRPr lang="cs-CZ" dirty="0"/>
          </a:p>
        </p:txBody>
      </p:sp>
      <p:sp>
        <p:nvSpPr>
          <p:cNvPr id="4" name="Obdélník 3">
            <a:hlinkClick r:id="rId3"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500034" y="1481328"/>
            <a:ext cx="8186766" cy="4805192"/>
          </a:xfrm>
        </p:spPr>
        <p:txBody>
          <a:bodyPr>
            <a:noAutofit/>
          </a:bodyPr>
          <a:lstStyle/>
          <a:p>
            <a:r>
              <a:rPr lang="cs-CZ" sz="2000" dirty="0" smtClean="0">
                <a:hlinkClick r:id="rId2" action="ppaction://hlinksldjump"/>
              </a:rPr>
              <a:t>Mety</a:t>
            </a:r>
            <a:r>
              <a:rPr lang="cs-CZ" sz="2000" dirty="0" smtClean="0"/>
              <a:t> je třeba oběhnout ve směru proti chodu hodinových ručiček. Odpálí li hráč míč a přesune se na první metu bez chyby v poli či </a:t>
            </a:r>
            <a:r>
              <a:rPr lang="cs-CZ" sz="2000" dirty="0" err="1" smtClean="0"/>
              <a:t>vyautování</a:t>
            </a:r>
            <a:r>
              <a:rPr lang="cs-CZ" sz="2000" dirty="0" smtClean="0"/>
              <a:t>, jedná se o base hit. </a:t>
            </a:r>
          </a:p>
          <a:p>
            <a:pPr lvl="1"/>
            <a:r>
              <a:rPr lang="cs-CZ" sz="2000" dirty="0" smtClean="0"/>
              <a:t>Postup na první metu po jednom odpalu je single.</a:t>
            </a:r>
          </a:p>
          <a:p>
            <a:pPr lvl="1"/>
            <a:r>
              <a:rPr lang="cs-CZ" sz="2000" dirty="0" smtClean="0"/>
              <a:t>Nepřerušený postup na druhou metu double.</a:t>
            </a:r>
          </a:p>
          <a:p>
            <a:pPr lvl="1"/>
            <a:r>
              <a:rPr lang="cs-CZ" sz="2000" dirty="0" smtClean="0"/>
              <a:t>Nepřerušený postup na třetí metu je triple.</a:t>
            </a:r>
          </a:p>
          <a:p>
            <a:pPr lvl="1"/>
            <a:r>
              <a:rPr lang="cs-CZ" sz="2000" dirty="0" smtClean="0"/>
              <a:t>Nepřerušený postup na domácí metu je </a:t>
            </a:r>
            <a:r>
              <a:rPr lang="cs-CZ" sz="2000" dirty="0" err="1" smtClean="0"/>
              <a:t>home</a:t>
            </a:r>
            <a:r>
              <a:rPr lang="cs-CZ" sz="2000" dirty="0" smtClean="0"/>
              <a:t> run.</a:t>
            </a:r>
          </a:p>
          <a:p>
            <a:r>
              <a:rPr lang="cs-CZ" sz="2000" dirty="0" smtClean="0"/>
              <a:t>Jestliže má běžec postupovat na metu, která je obsazená jiným běžcem, pak musí tento běžec běžet na metu následující (tj. nucený postup).</a:t>
            </a:r>
          </a:p>
          <a:p>
            <a:r>
              <a:rPr lang="cs-CZ" sz="2000" dirty="0" smtClean="0"/>
              <a:t>Běžci postupují po metách za rizika, že budou </a:t>
            </a:r>
            <a:r>
              <a:rPr lang="cs-CZ" sz="2000" dirty="0" err="1" smtClean="0"/>
              <a:t>vyautováni</a:t>
            </a:r>
            <a:r>
              <a:rPr lang="cs-CZ" sz="2000" dirty="0" smtClean="0"/>
              <a:t>:</a:t>
            </a:r>
          </a:p>
          <a:p>
            <a:pPr lvl="1"/>
            <a:r>
              <a:rPr lang="cs-CZ" sz="2000" dirty="0" smtClean="0"/>
              <a:t>při odpalu jiného pálkaře,</a:t>
            </a:r>
          </a:p>
          <a:p>
            <a:pPr lvl="1"/>
            <a:r>
              <a:rPr lang="cs-CZ" sz="2000" dirty="0" smtClean="0"/>
              <a:t>po chycení </a:t>
            </a:r>
            <a:r>
              <a:rPr lang="cs-CZ" sz="2000" dirty="0" err="1" smtClean="0"/>
              <a:t>fly</a:t>
            </a:r>
            <a:r>
              <a:rPr lang="cs-CZ" sz="2000" dirty="0" smtClean="0"/>
              <a:t> </a:t>
            </a:r>
            <a:r>
              <a:rPr lang="cs-CZ" sz="2000" dirty="0" err="1" smtClean="0"/>
              <a:t>ballu</a:t>
            </a:r>
            <a:r>
              <a:rPr lang="cs-CZ" sz="2000" dirty="0" smtClean="0"/>
              <a:t>,</a:t>
            </a:r>
          </a:p>
          <a:p>
            <a:pPr lvl="1"/>
            <a:r>
              <a:rPr lang="cs-CZ" sz="2000" dirty="0" smtClean="0"/>
              <a:t>při chybném nadhozu, nebo chybě polaře.</a:t>
            </a:r>
          </a:p>
          <a:p>
            <a:endParaRPr lang="cs-CZ" sz="2000" dirty="0" smtClean="0"/>
          </a:p>
          <a:p>
            <a:pPr lvl="1">
              <a:buNone/>
            </a:pPr>
            <a:endParaRPr lang="cs-CZ" sz="2000" dirty="0" smtClean="0"/>
          </a:p>
          <a:p>
            <a:endParaRPr lang="cs-CZ" sz="2000" dirty="0" smtClean="0"/>
          </a:p>
        </p:txBody>
      </p:sp>
      <p:sp>
        <p:nvSpPr>
          <p:cNvPr id="3" name="Nadpis 2"/>
          <p:cNvSpPr>
            <a:spLocks noGrp="1"/>
          </p:cNvSpPr>
          <p:nvPr>
            <p:ph type="title"/>
          </p:nvPr>
        </p:nvSpPr>
        <p:spPr/>
        <p:txBody>
          <a:bodyPr/>
          <a:lstStyle/>
          <a:p>
            <a:r>
              <a:rPr lang="cs-CZ" dirty="0" smtClean="0"/>
              <a:t>Pohyb po metách</a:t>
            </a:r>
            <a:endParaRPr lang="cs-CZ" dirty="0"/>
          </a:p>
        </p:txBody>
      </p:sp>
      <p:sp>
        <p:nvSpPr>
          <p:cNvPr id="4" name="Obdélník 3">
            <a:hlinkClick r:id="rId3"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
                                            <p:txEl>
                                              <p:pRg st="9" end="9"/>
                                            </p:txEl>
                                          </p:spTgt>
                                        </p:tgtEl>
                                        <p:attrNameLst>
                                          <p:attrName>style.visibility</p:attrName>
                                        </p:attrNameLst>
                                      </p:cBhvr>
                                      <p:to>
                                        <p:strVal val="visible"/>
                                      </p:to>
                                    </p:set>
                                    <p:anim calcmode="lin" valueType="num">
                                      <p:cBhvr additive="base">
                                        <p:cTn id="61"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500034" y="1481328"/>
            <a:ext cx="8186766" cy="3019242"/>
          </a:xfrm>
        </p:spPr>
        <p:txBody>
          <a:bodyPr>
            <a:noAutofit/>
          </a:bodyPr>
          <a:lstStyle/>
          <a:p>
            <a:r>
              <a:rPr lang="cs-CZ" sz="2000" dirty="0" smtClean="0"/>
              <a:t>Oběh je oceněn bodem, tj. pokud se běžec v jedné </a:t>
            </a:r>
            <a:r>
              <a:rPr lang="cs-CZ" sz="2000" dirty="0" err="1" smtClean="0"/>
              <a:t>půlsměně</a:t>
            </a:r>
            <a:r>
              <a:rPr lang="cs-CZ" sz="2000" dirty="0" smtClean="0"/>
              <a:t> dotkne postupně všech čtyř met (proti směru hodinových ručiček). Nemusí to být v jedné </a:t>
            </a:r>
            <a:r>
              <a:rPr lang="cs-CZ" sz="2000" dirty="0" smtClean="0">
                <a:hlinkClick r:id="rId2" action="ppaction://hlinksldjump"/>
              </a:rPr>
              <a:t>rozehře</a:t>
            </a:r>
            <a:r>
              <a:rPr lang="cs-CZ" sz="2000" dirty="0" smtClean="0"/>
              <a:t>; běžec může klidně zůstat ne jedné metě, zatímco hra pokračuje, a může se pokusit pokračovat v další rozehře.</a:t>
            </a:r>
          </a:p>
          <a:p>
            <a:r>
              <a:rPr lang="cs-CZ" sz="2000" dirty="0" smtClean="0"/>
              <a:t>Bod není udělen v těchto případech:</a:t>
            </a:r>
          </a:p>
          <a:p>
            <a:pPr lvl="1"/>
            <a:r>
              <a:rPr lang="cs-CZ" sz="2000" dirty="0" smtClean="0"/>
              <a:t>pokud poslední aut ve směně je u hráče s nuceným postupem na další metu,</a:t>
            </a:r>
          </a:p>
          <a:p>
            <a:pPr lvl="1"/>
            <a:r>
              <a:rPr lang="cs-CZ" sz="2000" dirty="0" smtClean="0"/>
              <a:t>jestliže poslední aut ve směně je chycený </a:t>
            </a:r>
            <a:r>
              <a:rPr lang="cs-CZ" sz="2000" dirty="0" err="1" smtClean="0"/>
              <a:t>fly</a:t>
            </a:r>
            <a:r>
              <a:rPr lang="cs-CZ" sz="2000" dirty="0" smtClean="0"/>
              <a:t> </a:t>
            </a:r>
            <a:r>
              <a:rPr lang="cs-CZ" sz="2000" dirty="0" err="1" smtClean="0"/>
              <a:t>ball</a:t>
            </a:r>
            <a:r>
              <a:rPr lang="cs-CZ" sz="2000" dirty="0" smtClean="0"/>
              <a:t>.</a:t>
            </a:r>
          </a:p>
        </p:txBody>
      </p:sp>
      <p:sp>
        <p:nvSpPr>
          <p:cNvPr id="3" name="Nadpis 2"/>
          <p:cNvSpPr>
            <a:spLocks noGrp="1"/>
          </p:cNvSpPr>
          <p:nvPr>
            <p:ph type="title"/>
          </p:nvPr>
        </p:nvSpPr>
        <p:spPr/>
        <p:txBody>
          <a:bodyPr/>
          <a:lstStyle/>
          <a:p>
            <a:r>
              <a:rPr lang="cs-CZ" dirty="0" smtClean="0"/>
              <a:t>Bodování</a:t>
            </a:r>
            <a:endParaRPr lang="cs-CZ" dirty="0"/>
          </a:p>
        </p:txBody>
      </p:sp>
      <p:sp>
        <p:nvSpPr>
          <p:cNvPr id="4" name="Obdélník 3">
            <a:hlinkClick r:id="rId3"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pPr marL="514350" indent="-514350">
              <a:buFont typeface="+mj-lt"/>
              <a:buAutoNum type="arabicPeriod"/>
            </a:pPr>
            <a:r>
              <a:rPr lang="cs-CZ" sz="2400" dirty="0" smtClean="0">
                <a:hlinkClick r:id="rId2" action="ppaction://hlinksldjump"/>
              </a:rPr>
              <a:t>Z kolika směn se skládá hra softball?</a:t>
            </a:r>
            <a:endParaRPr lang="cs-CZ" sz="2400" dirty="0" smtClean="0"/>
          </a:p>
          <a:p>
            <a:pPr marL="514350" indent="-514350">
              <a:buFont typeface="+mj-lt"/>
              <a:buAutoNum type="arabicPeriod"/>
            </a:pPr>
            <a:r>
              <a:rPr lang="cs-CZ" sz="2400" dirty="0" smtClean="0">
                <a:hlinkClick r:id="rId3" action="ppaction://hlinksldjump"/>
              </a:rPr>
              <a:t>Jakou roli má bránící družstvo a jakou družstvo útočící?</a:t>
            </a:r>
            <a:endParaRPr lang="cs-CZ" sz="2400" dirty="0" smtClean="0"/>
          </a:p>
          <a:p>
            <a:pPr marL="514350" indent="-514350">
              <a:buFont typeface="+mj-lt"/>
              <a:buAutoNum type="arabicPeriod"/>
            </a:pPr>
            <a:r>
              <a:rPr lang="cs-CZ" sz="2400" dirty="0" smtClean="0">
                <a:hlinkClick r:id="rId4" action="ppaction://hlinksldjump"/>
              </a:rPr>
              <a:t>Mety jsou na hřišti označeny, víš jak?</a:t>
            </a:r>
            <a:endParaRPr lang="cs-CZ" sz="2400" dirty="0" smtClean="0"/>
          </a:p>
          <a:p>
            <a:pPr marL="514350" indent="-514350">
              <a:buFont typeface="+mj-lt"/>
              <a:buAutoNum type="arabicPeriod"/>
            </a:pPr>
            <a:r>
              <a:rPr lang="cs-CZ" sz="2400" dirty="0" smtClean="0">
                <a:hlinkClick r:id="rId5" action="ppaction://hlinksldjump"/>
              </a:rPr>
              <a:t>Vyjmenuj výzbroj a výstroj určenou pro hru softball? </a:t>
            </a:r>
            <a:endParaRPr lang="cs-CZ" sz="2400" dirty="0" smtClean="0"/>
          </a:p>
          <a:p>
            <a:pPr marL="514350" indent="-514350">
              <a:buFont typeface="+mj-lt"/>
              <a:buAutoNum type="arabicPeriod"/>
            </a:pPr>
            <a:r>
              <a:rPr lang="cs-CZ" sz="2400" dirty="0" smtClean="0">
                <a:hlinkClick r:id="rId6" action="ppaction://hlinksldjump"/>
              </a:rPr>
              <a:t>Jakým pokynem rozhodčího začíná hra?</a:t>
            </a:r>
            <a:endParaRPr lang="cs-CZ" sz="2400" dirty="0" smtClean="0"/>
          </a:p>
          <a:p>
            <a:pPr marL="514350" indent="-514350">
              <a:buFont typeface="+mj-lt"/>
              <a:buAutoNum type="arabicPeriod"/>
            </a:pPr>
            <a:r>
              <a:rPr lang="cs-CZ" sz="2400" dirty="0" smtClean="0">
                <a:hlinkClick r:id="rId7" action="ppaction://hlinksldjump"/>
              </a:rPr>
              <a:t>Může se změnit pořadí na pálce během hry?</a:t>
            </a:r>
            <a:endParaRPr lang="cs-CZ" sz="2400" dirty="0" smtClean="0"/>
          </a:p>
          <a:p>
            <a:pPr marL="514350" indent="-514350">
              <a:buFont typeface="+mj-lt"/>
              <a:buAutoNum type="arabicPeriod"/>
            </a:pPr>
            <a:r>
              <a:rPr lang="cs-CZ" sz="2400" dirty="0" smtClean="0">
                <a:hlinkClick r:id="rId8" action="ppaction://hlinksldjump"/>
              </a:rPr>
              <a:t>Co znamená „Double play“?</a:t>
            </a:r>
            <a:endParaRPr lang="cs-CZ" sz="2400" dirty="0" smtClean="0"/>
          </a:p>
          <a:p>
            <a:pPr marL="514350" indent="-514350">
              <a:buFont typeface="+mj-lt"/>
              <a:buAutoNum type="arabicPeriod"/>
            </a:pPr>
            <a:r>
              <a:rPr lang="cs-CZ" sz="2400" dirty="0" smtClean="0">
                <a:hlinkClick r:id="rId9" action="ppaction://hlinksldjump"/>
              </a:rPr>
              <a:t>Co znamená nucený postup?</a:t>
            </a:r>
            <a:endParaRPr lang="cs-CZ" sz="2400" dirty="0" smtClean="0"/>
          </a:p>
          <a:p>
            <a:endParaRPr lang="cs-CZ" dirty="0" smtClean="0"/>
          </a:p>
          <a:p>
            <a:endParaRPr lang="cs-CZ" dirty="0" smtClean="0"/>
          </a:p>
          <a:p>
            <a:endParaRPr lang="cs-CZ" dirty="0" smtClean="0"/>
          </a:p>
          <a:p>
            <a:endParaRPr lang="cs-CZ" dirty="0"/>
          </a:p>
        </p:txBody>
      </p:sp>
      <p:sp>
        <p:nvSpPr>
          <p:cNvPr id="2" name="Nadpis 1"/>
          <p:cNvSpPr>
            <a:spLocks noGrp="1"/>
          </p:cNvSpPr>
          <p:nvPr>
            <p:ph type="title"/>
          </p:nvPr>
        </p:nvSpPr>
        <p:spPr/>
        <p:txBody>
          <a:bodyPr/>
          <a:lstStyle/>
          <a:p>
            <a:r>
              <a:rPr lang="cs-CZ" dirty="0" smtClean="0"/>
              <a:t>Otázky k přezkoušení</a:t>
            </a:r>
            <a:endParaRPr lang="cs-CZ" dirty="0"/>
          </a:p>
        </p:txBody>
      </p:sp>
      <p:sp>
        <p:nvSpPr>
          <p:cNvPr id="4" name="Obdélník 3">
            <a:hlinkClick r:id="rId10"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linds(horizontal)">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dirty="0" smtClean="0"/>
              <a:t>Ze sedmi.</a:t>
            </a:r>
            <a:endParaRPr lang="cs-CZ" dirty="0"/>
          </a:p>
        </p:txBody>
      </p:sp>
      <p:sp>
        <p:nvSpPr>
          <p:cNvPr id="3" name="Nadpis 2"/>
          <p:cNvSpPr>
            <a:spLocks noGrp="1"/>
          </p:cNvSpPr>
          <p:nvPr>
            <p:ph type="title"/>
          </p:nvPr>
        </p:nvSpPr>
        <p:spPr/>
        <p:txBody>
          <a:bodyPr/>
          <a:lstStyle/>
          <a:p>
            <a:r>
              <a:rPr lang="cs-CZ" dirty="0" smtClean="0"/>
              <a:t>Otázka č.1</a:t>
            </a:r>
            <a:endParaRPr lang="cs-CZ" dirty="0"/>
          </a:p>
        </p:txBody>
      </p:sp>
      <p:sp>
        <p:nvSpPr>
          <p:cNvPr id="4" name="Obdélník 3">
            <a:hlinkClick r:id="rId2"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z="2800" dirty="0" smtClean="0"/>
              <a:t>Bránící družstvo hraje v poli a snaží se </a:t>
            </a:r>
            <a:r>
              <a:rPr lang="cs-CZ" sz="2800" dirty="0" err="1" smtClean="0"/>
              <a:t>vyautovat</a:t>
            </a:r>
            <a:r>
              <a:rPr lang="cs-CZ" sz="2800" dirty="0" smtClean="0"/>
              <a:t> soupeře.</a:t>
            </a:r>
          </a:p>
          <a:p>
            <a:r>
              <a:rPr lang="cs-CZ" sz="2800" dirty="0" smtClean="0"/>
              <a:t>Útočící družstvo hraje na pálce a snaží se získávat body probíháním met stanoveným způsobem.</a:t>
            </a:r>
          </a:p>
        </p:txBody>
      </p:sp>
      <p:sp>
        <p:nvSpPr>
          <p:cNvPr id="3" name="Nadpis 2"/>
          <p:cNvSpPr>
            <a:spLocks noGrp="1"/>
          </p:cNvSpPr>
          <p:nvPr>
            <p:ph type="title"/>
          </p:nvPr>
        </p:nvSpPr>
        <p:spPr/>
        <p:txBody>
          <a:bodyPr/>
          <a:lstStyle/>
          <a:p>
            <a:r>
              <a:rPr lang="cs-CZ" dirty="0" smtClean="0"/>
              <a:t>Otázka č.2</a:t>
            </a:r>
            <a:endParaRPr lang="cs-CZ" dirty="0"/>
          </a:p>
        </p:txBody>
      </p:sp>
      <p:sp>
        <p:nvSpPr>
          <p:cNvPr id="4" name="Obdélník 3">
            <a:hlinkClick r:id="rId2"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r>
              <a:rPr lang="cs-CZ" sz="2800" dirty="0" smtClean="0"/>
              <a:t>První meta.</a:t>
            </a:r>
          </a:p>
          <a:p>
            <a:pPr lvl="0"/>
            <a:r>
              <a:rPr lang="cs-CZ" sz="2800" dirty="0" smtClean="0"/>
              <a:t>Druhá meta.</a:t>
            </a:r>
          </a:p>
          <a:p>
            <a:pPr lvl="0"/>
            <a:r>
              <a:rPr lang="cs-CZ" sz="2800" dirty="0" smtClean="0"/>
              <a:t>Třetí meta.</a:t>
            </a:r>
          </a:p>
          <a:p>
            <a:pPr lvl="0"/>
            <a:r>
              <a:rPr lang="cs-CZ" sz="2800" dirty="0" smtClean="0"/>
              <a:t>Meta domácí.</a:t>
            </a:r>
          </a:p>
        </p:txBody>
      </p:sp>
      <p:sp>
        <p:nvSpPr>
          <p:cNvPr id="3" name="Nadpis 2"/>
          <p:cNvSpPr>
            <a:spLocks noGrp="1"/>
          </p:cNvSpPr>
          <p:nvPr>
            <p:ph type="title"/>
          </p:nvPr>
        </p:nvSpPr>
        <p:spPr/>
        <p:txBody>
          <a:bodyPr/>
          <a:lstStyle/>
          <a:p>
            <a:r>
              <a:rPr lang="cs-CZ" dirty="0" smtClean="0"/>
              <a:t>Otázka č.3</a:t>
            </a:r>
            <a:endParaRPr lang="cs-CZ" dirty="0"/>
          </a:p>
        </p:txBody>
      </p:sp>
      <p:sp>
        <p:nvSpPr>
          <p:cNvPr id="4" name="Obdélník 3">
            <a:hlinkClick r:id="rId2"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2800" dirty="0" smtClean="0"/>
              <a:t>Pálka a míč</a:t>
            </a:r>
          </a:p>
          <a:p>
            <a:r>
              <a:rPr lang="cs-CZ" sz="2800" dirty="0" smtClean="0"/>
              <a:t>Hráči mají speciální vybavení:</a:t>
            </a:r>
          </a:p>
          <a:p>
            <a:pPr lvl="1"/>
            <a:r>
              <a:rPr lang="cs-CZ" sz="2800" dirty="0" smtClean="0"/>
              <a:t>rukavice,</a:t>
            </a:r>
          </a:p>
          <a:p>
            <a:pPr lvl="1"/>
            <a:r>
              <a:rPr lang="cs-CZ" sz="2800" dirty="0" smtClean="0"/>
              <a:t>helma,</a:t>
            </a:r>
          </a:p>
          <a:p>
            <a:pPr lvl="1"/>
            <a:r>
              <a:rPr lang="cs-CZ" sz="2800" dirty="0" smtClean="0"/>
              <a:t>krycí maska,</a:t>
            </a:r>
          </a:p>
          <a:p>
            <a:pPr lvl="1"/>
            <a:r>
              <a:rPr lang="cs-CZ" sz="2800" dirty="0" smtClean="0"/>
              <a:t>chrániče pro chytače,</a:t>
            </a:r>
          </a:p>
          <a:p>
            <a:pPr lvl="1"/>
            <a:r>
              <a:rPr lang="cs-CZ" sz="2800" dirty="0" smtClean="0"/>
              <a:t>helma pro hráče na pálce.</a:t>
            </a:r>
          </a:p>
        </p:txBody>
      </p:sp>
      <p:sp>
        <p:nvSpPr>
          <p:cNvPr id="3" name="Nadpis 2"/>
          <p:cNvSpPr>
            <a:spLocks noGrp="1"/>
          </p:cNvSpPr>
          <p:nvPr>
            <p:ph type="title"/>
          </p:nvPr>
        </p:nvSpPr>
        <p:spPr/>
        <p:txBody>
          <a:bodyPr/>
          <a:lstStyle/>
          <a:p>
            <a:r>
              <a:rPr lang="cs-CZ" dirty="0" smtClean="0"/>
              <a:t>Otázka č.4</a:t>
            </a:r>
            <a:endParaRPr lang="cs-CZ" dirty="0"/>
          </a:p>
        </p:txBody>
      </p:sp>
      <p:sp>
        <p:nvSpPr>
          <p:cNvPr id="4" name="Obdélník 3">
            <a:hlinkClick r:id="rId2"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pPr lvl="0"/>
            <a:r>
              <a:rPr lang="cs-CZ" sz="2800" dirty="0" smtClean="0"/>
              <a:t>Play </a:t>
            </a:r>
            <a:r>
              <a:rPr lang="cs-CZ" sz="2800" dirty="0" err="1" smtClean="0"/>
              <a:t>Ball</a:t>
            </a:r>
            <a:r>
              <a:rPr lang="cs-CZ" sz="2800" dirty="0" smtClean="0"/>
              <a:t>.</a:t>
            </a:r>
          </a:p>
        </p:txBody>
      </p:sp>
      <p:sp>
        <p:nvSpPr>
          <p:cNvPr id="3" name="Nadpis 2"/>
          <p:cNvSpPr>
            <a:spLocks noGrp="1"/>
          </p:cNvSpPr>
          <p:nvPr>
            <p:ph type="title"/>
          </p:nvPr>
        </p:nvSpPr>
        <p:spPr/>
        <p:txBody>
          <a:bodyPr/>
          <a:lstStyle/>
          <a:p>
            <a:r>
              <a:rPr lang="cs-CZ" dirty="0" smtClean="0"/>
              <a:t>Otázka č.5</a:t>
            </a:r>
            <a:endParaRPr lang="cs-CZ" dirty="0"/>
          </a:p>
        </p:txBody>
      </p:sp>
      <p:sp>
        <p:nvSpPr>
          <p:cNvPr id="4" name="Obdélník 3">
            <a:hlinkClick r:id="rId2"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z="2800" dirty="0" smtClean="0"/>
              <a:t>Pořadí, v jakém hráči odpalují, musí zůstat stejné po celou hru.</a:t>
            </a:r>
          </a:p>
          <a:p>
            <a:endParaRPr lang="cs-CZ" sz="2800" dirty="0" smtClean="0"/>
          </a:p>
        </p:txBody>
      </p:sp>
      <p:sp>
        <p:nvSpPr>
          <p:cNvPr id="3" name="Nadpis 2"/>
          <p:cNvSpPr>
            <a:spLocks noGrp="1"/>
          </p:cNvSpPr>
          <p:nvPr>
            <p:ph type="title"/>
          </p:nvPr>
        </p:nvSpPr>
        <p:spPr/>
        <p:txBody>
          <a:bodyPr/>
          <a:lstStyle/>
          <a:p>
            <a:r>
              <a:rPr lang="cs-CZ" dirty="0" smtClean="0"/>
              <a:t>Otázka č.6</a:t>
            </a:r>
            <a:endParaRPr lang="cs-CZ" dirty="0"/>
          </a:p>
        </p:txBody>
      </p:sp>
      <p:sp>
        <p:nvSpPr>
          <p:cNvPr id="4" name="Obdélník 3">
            <a:hlinkClick r:id="rId2"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z="2800" dirty="0" smtClean="0"/>
              <a:t>Když jsou dva běžci </a:t>
            </a:r>
            <a:r>
              <a:rPr lang="cs-CZ" sz="2800" dirty="0" err="1" smtClean="0"/>
              <a:t>vyautováni</a:t>
            </a:r>
            <a:r>
              <a:rPr lang="cs-CZ" sz="2800" dirty="0" smtClean="0"/>
              <a:t> během        jediné rozehry.</a:t>
            </a:r>
            <a:endParaRPr lang="cs-CZ" dirty="0"/>
          </a:p>
        </p:txBody>
      </p:sp>
      <p:sp>
        <p:nvSpPr>
          <p:cNvPr id="3" name="Nadpis 2"/>
          <p:cNvSpPr>
            <a:spLocks noGrp="1"/>
          </p:cNvSpPr>
          <p:nvPr>
            <p:ph type="title"/>
          </p:nvPr>
        </p:nvSpPr>
        <p:spPr/>
        <p:txBody>
          <a:bodyPr/>
          <a:lstStyle/>
          <a:p>
            <a:r>
              <a:rPr lang="cs-CZ" dirty="0" smtClean="0"/>
              <a:t>Otázka č.7</a:t>
            </a:r>
            <a:endParaRPr lang="cs-CZ" dirty="0"/>
          </a:p>
        </p:txBody>
      </p:sp>
      <p:sp>
        <p:nvSpPr>
          <p:cNvPr id="4" name="Obdélník 3">
            <a:hlinkClick r:id="rId2"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sz="2800" dirty="0" smtClean="0"/>
              <a:t>Jestliže má běžec postupovat na metu, která je obsazená jiným běžcem, pak musí tento běžec běžet na metu následující.</a:t>
            </a:r>
          </a:p>
        </p:txBody>
      </p:sp>
      <p:sp>
        <p:nvSpPr>
          <p:cNvPr id="3" name="Nadpis 2"/>
          <p:cNvSpPr>
            <a:spLocks noGrp="1"/>
          </p:cNvSpPr>
          <p:nvPr>
            <p:ph type="title"/>
          </p:nvPr>
        </p:nvSpPr>
        <p:spPr/>
        <p:txBody>
          <a:bodyPr/>
          <a:lstStyle/>
          <a:p>
            <a:r>
              <a:rPr lang="cs-CZ" dirty="0" smtClean="0"/>
              <a:t>Otázka č.8</a:t>
            </a:r>
            <a:endParaRPr lang="cs-CZ" dirty="0"/>
          </a:p>
        </p:txBody>
      </p:sp>
      <p:sp>
        <p:nvSpPr>
          <p:cNvPr id="4" name="Obdélník 3">
            <a:hlinkClick r:id="rId2"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smtClean="0"/>
              <a:t>Pohled na hru</a:t>
            </a:r>
            <a:endParaRPr lang="cs-CZ" dirty="0"/>
          </a:p>
        </p:txBody>
      </p:sp>
      <p:pic>
        <p:nvPicPr>
          <p:cNvPr id="4" name="Obrázek 3" descr="Softballmatch.jpg"/>
          <p:cNvPicPr>
            <a:picLocks noChangeAspect="1"/>
          </p:cNvPicPr>
          <p:nvPr/>
        </p:nvPicPr>
        <p:blipFill>
          <a:blip r:embed="rId2" cstate="print"/>
          <a:stretch>
            <a:fillRect/>
          </a:stretch>
        </p:blipFill>
        <p:spPr>
          <a:xfrm>
            <a:off x="167058" y="1928802"/>
            <a:ext cx="4286280" cy="2591861"/>
          </a:xfrm>
          <a:prstGeom prst="rect">
            <a:avLst/>
          </a:prstGeom>
        </p:spPr>
      </p:pic>
      <p:pic>
        <p:nvPicPr>
          <p:cNvPr id="5" name="Obrázek 4" descr="Baseballpositions.png"/>
          <p:cNvPicPr>
            <a:picLocks noChangeAspect="1"/>
          </p:cNvPicPr>
          <p:nvPr/>
        </p:nvPicPr>
        <p:blipFill>
          <a:blip r:embed="rId3" cstate="print"/>
          <a:stretch>
            <a:fillRect/>
          </a:stretch>
        </p:blipFill>
        <p:spPr>
          <a:xfrm>
            <a:off x="4596214" y="1357298"/>
            <a:ext cx="4262066" cy="3869156"/>
          </a:xfrm>
          <a:prstGeom prst="rect">
            <a:avLst/>
          </a:prstGeom>
        </p:spPr>
      </p:pic>
      <p:sp>
        <p:nvSpPr>
          <p:cNvPr id="6" name="Obdélník 5">
            <a:hlinkClick r:id="rId4"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smtClean="0"/>
              <a:t>Hřiště na softball</a:t>
            </a:r>
            <a:endParaRPr lang="cs-CZ" dirty="0"/>
          </a:p>
        </p:txBody>
      </p:sp>
      <p:pic>
        <p:nvPicPr>
          <p:cNvPr id="4" name="Obrázek 3" descr="650px-Baseball_diamond.svg.png"/>
          <p:cNvPicPr>
            <a:picLocks noChangeAspect="1"/>
          </p:cNvPicPr>
          <p:nvPr/>
        </p:nvPicPr>
        <p:blipFill>
          <a:blip r:embed="rId2" cstate="print"/>
          <a:stretch>
            <a:fillRect/>
          </a:stretch>
        </p:blipFill>
        <p:spPr>
          <a:xfrm>
            <a:off x="1500166" y="1285860"/>
            <a:ext cx="6095239" cy="4685715"/>
          </a:xfrm>
          <a:prstGeom prst="rect">
            <a:avLst/>
          </a:prstGeom>
        </p:spPr>
      </p:pic>
      <p:sp>
        <p:nvSpPr>
          <p:cNvPr id="5" name="Obdélník 4">
            <a:hlinkClick r:id="rId3"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smtClean="0"/>
              <a:t>Výzbroj a výstroj</a:t>
            </a:r>
            <a:endParaRPr lang="cs-CZ" dirty="0"/>
          </a:p>
        </p:txBody>
      </p:sp>
      <p:pic>
        <p:nvPicPr>
          <p:cNvPr id="4" name="Obrázek 3" descr="Fourbats.jpg"/>
          <p:cNvPicPr>
            <a:picLocks noChangeAspect="1"/>
          </p:cNvPicPr>
          <p:nvPr/>
        </p:nvPicPr>
        <p:blipFill>
          <a:blip r:embed="rId2" cstate="print"/>
          <a:stretch>
            <a:fillRect/>
          </a:stretch>
        </p:blipFill>
        <p:spPr>
          <a:xfrm>
            <a:off x="428596" y="1428736"/>
            <a:ext cx="2348636" cy="3786214"/>
          </a:xfrm>
          <a:prstGeom prst="rect">
            <a:avLst/>
          </a:prstGeom>
        </p:spPr>
      </p:pic>
      <p:pic>
        <p:nvPicPr>
          <p:cNvPr id="5" name="Obrázek 4" descr="Rolin.jpg"/>
          <p:cNvPicPr>
            <a:picLocks noChangeAspect="1"/>
          </p:cNvPicPr>
          <p:nvPr/>
        </p:nvPicPr>
        <p:blipFill>
          <a:blip r:embed="rId3" cstate="print"/>
          <a:stretch>
            <a:fillRect/>
          </a:stretch>
        </p:blipFill>
        <p:spPr>
          <a:xfrm>
            <a:off x="2975050" y="1428736"/>
            <a:ext cx="2581276" cy="1859325"/>
          </a:xfrm>
          <a:prstGeom prst="rect">
            <a:avLst/>
          </a:prstGeom>
        </p:spPr>
      </p:pic>
      <p:pic>
        <p:nvPicPr>
          <p:cNvPr id="6" name="Obrázek 5" descr="Baseball_catcher.jpg"/>
          <p:cNvPicPr>
            <a:picLocks noChangeAspect="1"/>
          </p:cNvPicPr>
          <p:nvPr/>
        </p:nvPicPr>
        <p:blipFill>
          <a:blip r:embed="rId4" cstate="print"/>
          <a:stretch>
            <a:fillRect/>
          </a:stretch>
        </p:blipFill>
        <p:spPr>
          <a:xfrm>
            <a:off x="2975050" y="3500438"/>
            <a:ext cx="2594109" cy="2690810"/>
          </a:xfrm>
          <a:prstGeom prst="rect">
            <a:avLst/>
          </a:prstGeom>
        </p:spPr>
      </p:pic>
      <p:pic>
        <p:nvPicPr>
          <p:cNvPr id="7" name="Obrázek 6" descr="Stacey_Nelson_-_softball_pitcher.jpg"/>
          <p:cNvPicPr>
            <a:picLocks noChangeAspect="1"/>
          </p:cNvPicPr>
          <p:nvPr/>
        </p:nvPicPr>
        <p:blipFill>
          <a:blip r:embed="rId5" cstate="print"/>
          <a:stretch>
            <a:fillRect/>
          </a:stretch>
        </p:blipFill>
        <p:spPr>
          <a:xfrm>
            <a:off x="5761132" y="729746"/>
            <a:ext cx="2989234" cy="4643470"/>
          </a:xfrm>
          <a:prstGeom prst="rect">
            <a:avLst/>
          </a:prstGeom>
        </p:spPr>
      </p:pic>
      <p:sp>
        <p:nvSpPr>
          <p:cNvPr id="8" name="Obdélník 7">
            <a:hlinkClick r:id="rId6"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smtClean="0"/>
              <a:t>Nadhoz</a:t>
            </a:r>
            <a:endParaRPr lang="cs-CZ" dirty="0"/>
          </a:p>
        </p:txBody>
      </p:sp>
      <p:pic>
        <p:nvPicPr>
          <p:cNvPr id="4" name="Obrázek 3" descr="Pitching_3.jpg"/>
          <p:cNvPicPr>
            <a:picLocks noChangeAspect="1"/>
          </p:cNvPicPr>
          <p:nvPr/>
        </p:nvPicPr>
        <p:blipFill>
          <a:blip r:embed="rId2" cstate="print"/>
          <a:stretch>
            <a:fillRect/>
          </a:stretch>
        </p:blipFill>
        <p:spPr>
          <a:xfrm>
            <a:off x="642910" y="1428736"/>
            <a:ext cx="2786082" cy="4195512"/>
          </a:xfrm>
          <a:prstGeom prst="rect">
            <a:avLst/>
          </a:prstGeom>
        </p:spPr>
      </p:pic>
      <p:pic>
        <p:nvPicPr>
          <p:cNvPr id="5" name="Obrázek 4" descr="UT_softball_2007.jpg"/>
          <p:cNvPicPr>
            <a:picLocks noChangeAspect="1"/>
          </p:cNvPicPr>
          <p:nvPr/>
        </p:nvPicPr>
        <p:blipFill>
          <a:blip r:embed="rId3" cstate="print"/>
          <a:stretch>
            <a:fillRect/>
          </a:stretch>
        </p:blipFill>
        <p:spPr>
          <a:xfrm>
            <a:off x="3682239" y="1428736"/>
            <a:ext cx="4818851" cy="2928958"/>
          </a:xfrm>
          <a:prstGeom prst="rect">
            <a:avLst/>
          </a:prstGeom>
        </p:spPr>
      </p:pic>
      <p:sp>
        <p:nvSpPr>
          <p:cNvPr id="6" name="Obdélník 5">
            <a:hlinkClick r:id="rId4"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smtClean="0"/>
              <a:t>Odpal</a:t>
            </a:r>
            <a:endParaRPr lang="cs-CZ" dirty="0"/>
          </a:p>
        </p:txBody>
      </p:sp>
      <p:pic>
        <p:nvPicPr>
          <p:cNvPr id="4" name="Obrázek 3" descr="Softball_batter_vh.jpg"/>
          <p:cNvPicPr>
            <a:picLocks noChangeAspect="1"/>
          </p:cNvPicPr>
          <p:nvPr/>
        </p:nvPicPr>
        <p:blipFill>
          <a:blip r:embed="rId2" cstate="print"/>
          <a:stretch>
            <a:fillRect/>
          </a:stretch>
        </p:blipFill>
        <p:spPr>
          <a:xfrm>
            <a:off x="571472" y="1571612"/>
            <a:ext cx="3571900" cy="3477021"/>
          </a:xfrm>
          <a:prstGeom prst="rect">
            <a:avLst/>
          </a:prstGeom>
        </p:spPr>
      </p:pic>
      <p:pic>
        <p:nvPicPr>
          <p:cNvPr id="5" name="Obrázek 4" descr="Baseball_steal.jpg"/>
          <p:cNvPicPr>
            <a:picLocks noChangeAspect="1"/>
          </p:cNvPicPr>
          <p:nvPr/>
        </p:nvPicPr>
        <p:blipFill>
          <a:blip r:embed="rId3" cstate="print"/>
          <a:stretch>
            <a:fillRect/>
          </a:stretch>
        </p:blipFill>
        <p:spPr>
          <a:xfrm>
            <a:off x="4357686" y="1571612"/>
            <a:ext cx="4306987" cy="2786082"/>
          </a:xfrm>
          <a:prstGeom prst="rect">
            <a:avLst/>
          </a:prstGeom>
        </p:spPr>
      </p:pic>
      <p:sp>
        <p:nvSpPr>
          <p:cNvPr id="6" name="Obdélník 5">
            <a:hlinkClick r:id="rId4"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err="1" smtClean="0"/>
              <a:t>Vyautování</a:t>
            </a:r>
            <a:endParaRPr lang="cs-CZ" dirty="0"/>
          </a:p>
        </p:txBody>
      </p:sp>
      <p:pic>
        <p:nvPicPr>
          <p:cNvPr id="4" name="Obrázek 3" descr="Tagget_out.jpg"/>
          <p:cNvPicPr>
            <a:picLocks noChangeAspect="1"/>
          </p:cNvPicPr>
          <p:nvPr/>
        </p:nvPicPr>
        <p:blipFill>
          <a:blip r:embed="rId2" cstate="print"/>
          <a:stretch>
            <a:fillRect/>
          </a:stretch>
        </p:blipFill>
        <p:spPr>
          <a:xfrm>
            <a:off x="1071538" y="1500174"/>
            <a:ext cx="6935109" cy="3857652"/>
          </a:xfrm>
          <a:prstGeom prst="rect">
            <a:avLst/>
          </a:prstGeom>
        </p:spPr>
      </p:pic>
      <p:sp>
        <p:nvSpPr>
          <p:cNvPr id="5" name="Obdélník 4">
            <a:hlinkClick r:id="rId3"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r>
              <a:rPr lang="cs-CZ" dirty="0" smtClean="0"/>
              <a:t>Bodování</a:t>
            </a:r>
            <a:endParaRPr lang="cs-CZ" dirty="0"/>
          </a:p>
        </p:txBody>
      </p:sp>
      <p:pic>
        <p:nvPicPr>
          <p:cNvPr id="4" name="Obrázek 3" descr="Fenway_from_Legend's_Box.jpg"/>
          <p:cNvPicPr>
            <a:picLocks noChangeAspect="1"/>
          </p:cNvPicPr>
          <p:nvPr/>
        </p:nvPicPr>
        <p:blipFill>
          <a:blip r:embed="rId2" cstate="print"/>
          <a:stretch>
            <a:fillRect/>
          </a:stretch>
        </p:blipFill>
        <p:spPr>
          <a:xfrm>
            <a:off x="755576" y="1233232"/>
            <a:ext cx="6884942" cy="4572032"/>
          </a:xfrm>
          <a:prstGeom prst="rect">
            <a:avLst/>
          </a:prstGeom>
        </p:spPr>
      </p:pic>
      <p:sp>
        <p:nvSpPr>
          <p:cNvPr id="5" name="Obdélník 4">
            <a:hlinkClick r:id="rId3" action="ppaction://hlinksldjump" highlightClick="1"/>
          </p:cNvPr>
          <p:cNvSpPr/>
          <p:nvPr/>
        </p:nvSpPr>
        <p:spPr>
          <a:xfrm>
            <a:off x="7929586" y="5643578"/>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t>Zpět</a:t>
            </a:r>
            <a:endParaRPr lang="cs-CZ" sz="2000" b="1"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normAutofit/>
          </a:bodyPr>
          <a:lstStyle/>
          <a:p>
            <a:pPr lvl="0"/>
            <a:r>
              <a:rPr lang="cs-CZ" sz="1200" dirty="0" smtClean="0"/>
              <a:t>NEZNÁMÝ AUTOR. </a:t>
            </a:r>
            <a:r>
              <a:rPr lang="cs-CZ" sz="1200" i="1" dirty="0" smtClean="0"/>
              <a:t>Softball</a:t>
            </a:r>
            <a:r>
              <a:rPr lang="cs-CZ" sz="1200" dirty="0" smtClean="0"/>
              <a:t> [online]. [cit. 11.3.2014]. Dostupný na WWW: http://en.wikipedia.org/wiki/Softball </a:t>
            </a:r>
          </a:p>
          <a:p>
            <a:pPr lvl="0"/>
            <a:r>
              <a:rPr lang="cs-CZ" sz="1200" dirty="0" smtClean="0"/>
              <a:t>NEZNÁMÝ AUTOR. </a:t>
            </a:r>
            <a:r>
              <a:rPr lang="cs-CZ" sz="1200" i="1" dirty="0" smtClean="0"/>
              <a:t>Softball</a:t>
            </a:r>
            <a:r>
              <a:rPr lang="cs-CZ" sz="1200" dirty="0" smtClean="0"/>
              <a:t> [online]. [cit. 11.3.2014]. Dostupný na WWW: http://cs.wikipedia.org/wiki/Softball </a:t>
            </a:r>
          </a:p>
          <a:p>
            <a:r>
              <a:rPr lang="cs-CZ" sz="1200" dirty="0" smtClean="0"/>
              <a:t>Obrázek č.1 - ROB. </a:t>
            </a:r>
            <a:r>
              <a:rPr lang="cs-CZ" sz="1200" i="1" dirty="0" err="1" smtClean="0"/>
              <a:t>Wikipedia</a:t>
            </a:r>
            <a:r>
              <a:rPr lang="cs-CZ" sz="1200" dirty="0" smtClean="0"/>
              <a:t> [online]. [cit. 14.3.2014]. Dostupný na WWW: http://upload.wikimedia.org/wikipedia/commons/4/45/Softballmatch.jpg </a:t>
            </a:r>
          </a:p>
          <a:p>
            <a:pPr lvl="0"/>
            <a:r>
              <a:rPr lang="cs-CZ" sz="1200" dirty="0" smtClean="0"/>
              <a:t>Obrázek č.2 - PHOENIXV. </a:t>
            </a:r>
            <a:r>
              <a:rPr lang="cs-CZ" sz="1200" i="1" dirty="0" err="1" smtClean="0"/>
              <a:t>Wikipedia</a:t>
            </a:r>
            <a:r>
              <a:rPr lang="cs-CZ" sz="1200" dirty="0" smtClean="0"/>
              <a:t> [online]. [cit. 14.3.2014]. Dostupný na WWW: http://upload.wikimedia.org/wikipedia/commons/a/a1/Baseballpositions.png</a:t>
            </a:r>
          </a:p>
          <a:p>
            <a:pPr lvl="0"/>
            <a:r>
              <a:rPr lang="cs-CZ" sz="1200" dirty="0" smtClean="0"/>
              <a:t>Obrázek č.3 – CBURNETT. </a:t>
            </a:r>
            <a:r>
              <a:rPr lang="cs-CZ" sz="1200" i="1" dirty="0" err="1" smtClean="0"/>
              <a:t>Wikipedia</a:t>
            </a:r>
            <a:r>
              <a:rPr lang="cs-CZ" sz="1200" dirty="0" smtClean="0"/>
              <a:t> [online]. [cit. 14.3.2014]. Dostupný na WWW: http://upload.wikimedia.org/wikipedia/commons/e/ec/Baseball_diamond.svg</a:t>
            </a:r>
          </a:p>
          <a:p>
            <a:pPr lvl="0"/>
            <a:r>
              <a:rPr lang="cs-CZ" sz="1200" dirty="0" smtClean="0"/>
              <a:t>Obrázek č.4 - STANMAR. </a:t>
            </a:r>
            <a:r>
              <a:rPr lang="cs-CZ" sz="1200" i="1" dirty="0" err="1" smtClean="0"/>
              <a:t>Wikipedia</a:t>
            </a:r>
            <a:r>
              <a:rPr lang="cs-CZ" sz="1200" dirty="0" smtClean="0"/>
              <a:t> [online]. [cit. 14.3.2014]. Dostupný na WWW: http://upload.wikimedia.org/wikipedia/commons/3/30/Fourbats.jpg</a:t>
            </a:r>
          </a:p>
          <a:p>
            <a:pPr lvl="0"/>
            <a:r>
              <a:rPr lang="cs-CZ" sz="1200" dirty="0" smtClean="0"/>
              <a:t>Obrázek č.5 - WYK. </a:t>
            </a:r>
            <a:r>
              <a:rPr lang="cs-CZ" sz="1200" i="1" dirty="0" err="1" smtClean="0"/>
              <a:t>Wikipedia</a:t>
            </a:r>
            <a:r>
              <a:rPr lang="cs-CZ" sz="1200" dirty="0" smtClean="0"/>
              <a:t> [online]. [cit. 14.3.2014]. Dostupný na WWW: http://upload.wikimedia.org/wikipedia/commons/b/b1/Rolin.jpg</a:t>
            </a:r>
          </a:p>
          <a:p>
            <a:pPr lvl="0"/>
            <a:r>
              <a:rPr lang="cs-CZ" sz="1200" dirty="0" smtClean="0"/>
              <a:t>Obrázek č.6 - YELM. </a:t>
            </a:r>
            <a:r>
              <a:rPr lang="cs-CZ" sz="1200" i="1" dirty="0" err="1" smtClean="0"/>
              <a:t>Wikipedia</a:t>
            </a:r>
            <a:r>
              <a:rPr lang="cs-CZ" sz="1200" dirty="0" smtClean="0"/>
              <a:t> [online]. [cit. 14.3.2014]. Dostupný na WWW: http://upload.wikimedia.org/wikipedia/commons/7/7f/Baseball_catcher.jpg</a:t>
            </a:r>
          </a:p>
          <a:p>
            <a:pPr lvl="0"/>
            <a:r>
              <a:rPr lang="cs-CZ" sz="1200" dirty="0" smtClean="0"/>
              <a:t>Obrázek č.7 - UFGATORSSPORTS. </a:t>
            </a:r>
            <a:r>
              <a:rPr lang="cs-CZ" sz="1200" i="1" dirty="0" err="1" smtClean="0"/>
              <a:t>Wikipedia</a:t>
            </a:r>
            <a:r>
              <a:rPr lang="cs-CZ" sz="1200" dirty="0" smtClean="0"/>
              <a:t> [online]. [cit. 14.3.2014]. Dostupný na WWW: http://upload.wikimedia.org/wikipedia/commons/e/ea/Stacey_Nelson_-_softball_pitcher.jpg</a:t>
            </a:r>
          </a:p>
          <a:p>
            <a:pPr lvl="0"/>
            <a:r>
              <a:rPr lang="cs-CZ" sz="1200" dirty="0" smtClean="0"/>
              <a:t>Obrázek č.8 - SEEGER, </a:t>
            </a:r>
            <a:r>
              <a:rPr lang="cs-CZ" sz="1200" dirty="0" err="1" smtClean="0"/>
              <a:t>Stuart</a:t>
            </a:r>
            <a:r>
              <a:rPr lang="cs-CZ" sz="1200" dirty="0" smtClean="0"/>
              <a:t>. </a:t>
            </a:r>
            <a:r>
              <a:rPr lang="cs-CZ" sz="1200" i="1" dirty="0" err="1" smtClean="0"/>
              <a:t>Wikipedia</a:t>
            </a:r>
            <a:r>
              <a:rPr lang="cs-CZ" sz="1200" dirty="0" smtClean="0"/>
              <a:t> [online]. [cit. 11.3.2014]. Dostupný na WWW: http://upload.wikimedia.org/wikipedia/commons/7/76/Pitching_3.jpg </a:t>
            </a:r>
          </a:p>
        </p:txBody>
      </p:sp>
      <p:sp>
        <p:nvSpPr>
          <p:cNvPr id="2" name="Nadpis 1"/>
          <p:cNvSpPr>
            <a:spLocks noGrp="1"/>
          </p:cNvSpPr>
          <p:nvPr>
            <p:ph type="title"/>
          </p:nvPr>
        </p:nvSpPr>
        <p:spPr/>
        <p:txBody>
          <a:bodyPr/>
          <a:lstStyle/>
          <a:p>
            <a:r>
              <a:rPr lang="cs-CZ" dirty="0" smtClean="0"/>
              <a:t>Zdrojové materiály</a:t>
            </a:r>
            <a:endParaRPr lang="cs-CZ"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normAutofit/>
          </a:bodyPr>
          <a:lstStyle/>
          <a:p>
            <a:r>
              <a:rPr lang="cs-CZ" sz="1200" dirty="0" smtClean="0"/>
              <a:t>Obrázek č.9 - JOHNTEX. </a:t>
            </a:r>
            <a:r>
              <a:rPr lang="cs-CZ" sz="1200" i="1" dirty="0" err="1" smtClean="0"/>
              <a:t>Wikipedia</a:t>
            </a:r>
            <a:r>
              <a:rPr lang="cs-CZ" sz="1200" dirty="0" smtClean="0"/>
              <a:t> [online]. [cit. 11.3.2014]. Dostupný na WWW: http://upload.wikimedia.org/wikipedia/commons/2/21/UT_softball_2007.jpg</a:t>
            </a:r>
          </a:p>
          <a:p>
            <a:r>
              <a:rPr lang="cs-CZ" sz="1200" dirty="0" smtClean="0"/>
              <a:t>Obrázek č.10 - MGA73BOT. </a:t>
            </a:r>
            <a:r>
              <a:rPr lang="cs-CZ" sz="1200" i="1" dirty="0" err="1" smtClean="0"/>
              <a:t>Wikipedia</a:t>
            </a:r>
            <a:r>
              <a:rPr lang="cs-CZ" sz="1200" dirty="0" smtClean="0"/>
              <a:t> [online]. [cit. 11.3.2014]. Dostupný na WWW: http://upload.wikimedia.org/wikipedia/commons/f/f3/Softball_batter_vh.jpg</a:t>
            </a:r>
          </a:p>
          <a:p>
            <a:r>
              <a:rPr lang="cs-CZ" sz="1200" dirty="0" smtClean="0"/>
              <a:t>Obrázek č.11 – SHIZHAO. </a:t>
            </a:r>
            <a:r>
              <a:rPr lang="cs-CZ" sz="1200" i="1" dirty="0" err="1" smtClean="0"/>
              <a:t>Wikipedia</a:t>
            </a:r>
            <a:r>
              <a:rPr lang="cs-CZ" sz="1200" dirty="0" smtClean="0"/>
              <a:t> [online]. [cit. 14.3.2014]. Dostupný na WWW: http://upload.wikimedia.org/wikipedia/commons/8/81/Baseball_steal.jpg</a:t>
            </a:r>
          </a:p>
          <a:p>
            <a:r>
              <a:rPr lang="cs-CZ" sz="1200" dirty="0" smtClean="0"/>
              <a:t>Obrázek č.12 - MGA73BOT. </a:t>
            </a:r>
            <a:r>
              <a:rPr lang="cs-CZ" sz="1200" i="1" dirty="0" err="1" smtClean="0"/>
              <a:t>Wikipedia</a:t>
            </a:r>
            <a:r>
              <a:rPr lang="cs-CZ" sz="1200" dirty="0" smtClean="0"/>
              <a:t> [online]. [cit. 11.3.2014]. Dostupný na WWW: http://upload.wikimedia.org/wikipedia/commons/a/ab/Tagget_out.jpg</a:t>
            </a:r>
          </a:p>
          <a:p>
            <a:r>
              <a:rPr lang="cs-CZ" sz="1200" dirty="0" smtClean="0"/>
              <a:t>Obrázek č.13 - UCINTERNATIONAL. </a:t>
            </a:r>
            <a:r>
              <a:rPr lang="cs-CZ" sz="1200" i="1" dirty="0" err="1" smtClean="0"/>
              <a:t>Wikipedia</a:t>
            </a:r>
            <a:r>
              <a:rPr lang="cs-CZ" sz="1200" dirty="0" smtClean="0"/>
              <a:t> [online]. [cit. 14.3.2014]. Dostupný na WWW: http://upload.wikimedia.org/wikipedia/commons/0/01/Fenway_from_Legend%27s_Box.jpg</a:t>
            </a:r>
          </a:p>
        </p:txBody>
      </p:sp>
      <p:sp>
        <p:nvSpPr>
          <p:cNvPr id="3" name="Nadpis 2"/>
          <p:cNvSpPr>
            <a:spLocks noGrp="1"/>
          </p:cNvSpPr>
          <p:nvPr>
            <p:ph type="title"/>
          </p:nvPr>
        </p:nvSpPr>
        <p:spPr/>
        <p:txBody>
          <a:bodyPr/>
          <a:lstStyle/>
          <a:p>
            <a:r>
              <a:rPr lang="cs-CZ" dirty="0" smtClean="0"/>
              <a:t>Zdrojové materiály</a:t>
            </a:r>
            <a:endParaRPr lang="cs-CZ"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hluk">
  <a:themeElements>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Shluk">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Shluk">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1166</TotalTime>
  <Words>1840</Words>
  <Application>Microsoft Office PowerPoint</Application>
  <PresentationFormat>Předvádění na obrazovce (4:3)</PresentationFormat>
  <Paragraphs>181</Paragraphs>
  <Slides>32</Slides>
  <Notes>0</Notes>
  <HiddenSlides>2</HiddenSlides>
  <MMClips>0</MMClips>
  <ScaleCrop>false</ScaleCrop>
  <HeadingPairs>
    <vt:vector size="4" baseType="variant">
      <vt:variant>
        <vt:lpstr>Motiv</vt:lpstr>
      </vt:variant>
      <vt:variant>
        <vt:i4>1</vt:i4>
      </vt:variant>
      <vt:variant>
        <vt:lpstr>Nadpisy snímků</vt:lpstr>
      </vt:variant>
      <vt:variant>
        <vt:i4>32</vt:i4>
      </vt:variant>
    </vt:vector>
  </HeadingPairs>
  <TitlesOfParts>
    <vt:vector size="33" baseType="lpstr">
      <vt:lpstr>Shluk</vt:lpstr>
      <vt:lpstr>Snímek 1</vt:lpstr>
      <vt:lpstr>Anotace</vt:lpstr>
      <vt:lpstr>Snímek 3</vt:lpstr>
      <vt:lpstr>Hlavní nabídka</vt:lpstr>
      <vt:lpstr>Jak se softball hraje?</vt:lpstr>
      <vt:lpstr>Popis hřiště</vt:lpstr>
      <vt:lpstr>Výzbroj a výstroj</vt:lpstr>
      <vt:lpstr>Nadhazování</vt:lpstr>
      <vt:lpstr>Nadhazování</vt:lpstr>
      <vt:lpstr>Odpal</vt:lpstr>
      <vt:lpstr>Odpal</vt:lpstr>
      <vt:lpstr>Aut</vt:lpstr>
      <vt:lpstr>Pohyb po metách</vt:lpstr>
      <vt:lpstr>Bodování</vt:lpstr>
      <vt:lpstr>Otázky k přezkoušení</vt:lpstr>
      <vt:lpstr>Otázka č.1</vt:lpstr>
      <vt:lpstr>Otázka č.2</vt:lpstr>
      <vt:lpstr>Otázka č.3</vt:lpstr>
      <vt:lpstr>Otázka č.4</vt:lpstr>
      <vt:lpstr>Otázka č.5</vt:lpstr>
      <vt:lpstr>Otázka č.6</vt:lpstr>
      <vt:lpstr>Otázka č.7</vt:lpstr>
      <vt:lpstr>Otázka č.8</vt:lpstr>
      <vt:lpstr>Pohled na hru</vt:lpstr>
      <vt:lpstr>Hřiště na softball</vt:lpstr>
      <vt:lpstr>Výzbroj a výstroj</vt:lpstr>
      <vt:lpstr>Nadhoz</vt:lpstr>
      <vt:lpstr>Odpal</vt:lpstr>
      <vt:lpstr>Vyautování</vt:lpstr>
      <vt:lpstr>Bodování</vt:lpstr>
      <vt:lpstr>Zdrojové materiály</vt:lpstr>
      <vt:lpstr>Zdrojové materiály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Uzivatel</dc:creator>
  <cp:lastModifiedBy>Dum</cp:lastModifiedBy>
  <cp:revision>149</cp:revision>
  <dcterms:created xsi:type="dcterms:W3CDTF">2013-08-12T10:35:42Z</dcterms:created>
  <dcterms:modified xsi:type="dcterms:W3CDTF">2014-03-24T10:55:32Z</dcterms:modified>
</cp:coreProperties>
</file>