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67" r:id="rId2"/>
    <p:sldId id="256" r:id="rId3"/>
    <p:sldId id="257" r:id="rId4"/>
    <p:sldId id="259" r:id="rId5"/>
    <p:sldId id="260" r:id="rId6"/>
    <p:sldId id="261" r:id="rId7"/>
    <p:sldId id="258" r:id="rId8"/>
    <p:sldId id="268" r:id="rId9"/>
    <p:sldId id="262" r:id="rId10"/>
    <p:sldId id="263" r:id="rId11"/>
    <p:sldId id="264" r:id="rId12"/>
    <p:sldId id="266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64AAC0BD-2B97-4CBB-9835-DEB302B8ED25}">
          <p14:sldIdLst>
            <p14:sldId id="267"/>
            <p14:sldId id="256"/>
            <p14:sldId id="257"/>
            <p14:sldId id="259"/>
            <p14:sldId id="260"/>
          </p14:sldIdLst>
        </p14:section>
        <p14:section name="Oddíl bez názvu" id="{84EB7D86-0908-47EF-8525-2DA4699C9087}">
          <p14:sldIdLst>
            <p14:sldId id="261"/>
            <p14:sldId id="258"/>
            <p14:sldId id="268"/>
            <p14:sldId id="262"/>
            <p14:sldId id="263"/>
            <p14:sldId id="264"/>
            <p14:sldId id="266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69" autoAdjust="0"/>
    <p:restoredTop sz="94727" autoAdjust="0"/>
  </p:normalViewPr>
  <p:slideViewPr>
    <p:cSldViewPr>
      <p:cViewPr>
        <p:scale>
          <a:sx n="70" d="100"/>
          <a:sy n="70" d="100"/>
        </p:scale>
        <p:origin x="-708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83664BE-ACDA-4422-9444-00CA3FEF6D92}" type="datetimeFigureOut">
              <a:rPr lang="cs-CZ" smtClean="0"/>
              <a:t>5. 2. 2014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FDB5077-CDC0-4E95-AAB8-EBBD1271FE7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77417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81DF5E-039E-4E3C-960C-0BC578AEA987}" type="datetimeFigureOut">
              <a:rPr lang="cs-CZ" smtClean="0"/>
              <a:t>5. 2. 2014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B8BDA3-3A05-4DC5-AA46-184E760BE57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83215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81DF5E-039E-4E3C-960C-0BC578AEA987}" type="datetimeFigureOut">
              <a:rPr lang="cs-CZ" smtClean="0"/>
              <a:t>5. 2. 2014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B8BDA3-3A05-4DC5-AA46-184E760BE57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22015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81DF5E-039E-4E3C-960C-0BC578AEA987}" type="datetimeFigureOut">
              <a:rPr lang="cs-CZ" smtClean="0"/>
              <a:t>5. 2. 2014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B8BDA3-3A05-4DC5-AA46-184E760BE57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8640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81DF5E-039E-4E3C-960C-0BC578AEA987}" type="datetimeFigureOut">
              <a:rPr lang="cs-CZ" smtClean="0"/>
              <a:t>5. 2. 2014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B8BDA3-3A05-4DC5-AA46-184E760BE57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28925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81DF5E-039E-4E3C-960C-0BC578AEA987}" type="datetimeFigureOut">
              <a:rPr lang="cs-CZ" smtClean="0"/>
              <a:t>5. 2. 2014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B8BDA3-3A05-4DC5-AA46-184E760BE57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33235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81DF5E-039E-4E3C-960C-0BC578AEA987}" type="datetimeFigureOut">
              <a:rPr lang="cs-CZ" smtClean="0"/>
              <a:t>5. 2. 2014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B8BDA3-3A05-4DC5-AA46-184E760BE57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24706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81DF5E-039E-4E3C-960C-0BC578AEA987}" type="datetimeFigureOut">
              <a:rPr lang="cs-CZ" smtClean="0"/>
              <a:t>5. 2. 2014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B8BDA3-3A05-4DC5-AA46-184E760BE57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81648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81DF5E-039E-4E3C-960C-0BC578AEA987}" type="datetimeFigureOut">
              <a:rPr lang="cs-CZ" smtClean="0"/>
              <a:t>5. 2. 2014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B8BDA3-3A05-4DC5-AA46-184E760BE57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93040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81DF5E-039E-4E3C-960C-0BC578AEA987}" type="datetimeFigureOut">
              <a:rPr lang="cs-CZ" smtClean="0"/>
              <a:t>5. 2. 2014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B8BDA3-3A05-4DC5-AA46-184E760BE57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16721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81DF5E-039E-4E3C-960C-0BC578AEA987}" type="datetimeFigureOut">
              <a:rPr lang="cs-CZ" smtClean="0"/>
              <a:t>5. 2. 2014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B8BDA3-3A05-4DC5-AA46-184E760BE57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28164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81DF5E-039E-4E3C-960C-0BC578AEA987}" type="datetimeFigureOut">
              <a:rPr lang="cs-CZ" smtClean="0"/>
              <a:t>5. 2. 2014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B8BDA3-3A05-4DC5-AA46-184E760BE57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3116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81DF5E-039E-4E3C-960C-0BC578AEA987}" type="datetimeFigureOut">
              <a:rPr lang="cs-CZ" smtClean="0"/>
              <a:t>5. 2. 2014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B8BDA3-3A05-4DC5-AA46-184E760BE57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05661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1.emf"/><Relationship Id="rId4" Type="http://schemas.openxmlformats.org/officeDocument/2006/relationships/package" Target="../embeddings/Microsoft_Word_Document1.docx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wmf"/><Relationship Id="rId7" Type="http://schemas.openxmlformats.org/officeDocument/2006/relationships/image" Target="../media/image7.gi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wmf"/><Relationship Id="rId11" Type="http://schemas.openxmlformats.org/officeDocument/2006/relationships/image" Target="../media/image11.jpeg"/><Relationship Id="rId5" Type="http://schemas.openxmlformats.org/officeDocument/2006/relationships/image" Target="../media/image5.wmf"/><Relationship Id="rId10" Type="http://schemas.openxmlformats.org/officeDocument/2006/relationships/image" Target="../media/image10.jpeg"/><Relationship Id="rId4" Type="http://schemas.openxmlformats.org/officeDocument/2006/relationships/image" Target="../media/image4.wmf"/><Relationship Id="rId9" Type="http://schemas.openxmlformats.org/officeDocument/2006/relationships/image" Target="../media/image9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wmf"/><Relationship Id="rId7" Type="http://schemas.openxmlformats.org/officeDocument/2006/relationships/image" Target="../media/image7.gi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wmf"/><Relationship Id="rId11" Type="http://schemas.openxmlformats.org/officeDocument/2006/relationships/image" Target="../media/image11.jpeg"/><Relationship Id="rId5" Type="http://schemas.openxmlformats.org/officeDocument/2006/relationships/image" Target="../media/image5.wmf"/><Relationship Id="rId10" Type="http://schemas.openxmlformats.org/officeDocument/2006/relationships/image" Target="../media/image10.jpeg"/><Relationship Id="rId4" Type="http://schemas.openxmlformats.org/officeDocument/2006/relationships/image" Target="../media/image4.wmf"/><Relationship Id="rId9" Type="http://schemas.openxmlformats.org/officeDocument/2006/relationships/image" Target="../media/image9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emf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913629206"/>
              </p:ext>
            </p:extLst>
          </p:nvPr>
        </p:nvGraphicFramePr>
        <p:xfrm>
          <a:off x="1568450" y="38100"/>
          <a:ext cx="6007100" cy="67833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7" name="Dokument" r:id="rId4" imgW="6007732" imgH="6794299" progId="Word.Document.12">
                  <p:embed/>
                </p:oleObj>
              </mc:Choice>
              <mc:Fallback>
                <p:oleObj name="Dokument" r:id="rId4" imgW="6007732" imgH="6794299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1568450" y="38100"/>
                        <a:ext cx="6007100" cy="678338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36624663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>
            <a:noAutofit/>
          </a:bodyPr>
          <a:lstStyle/>
          <a:p>
            <a:r>
              <a:rPr lang="cs-CZ" sz="6600" smtClean="0"/>
              <a:t>PROCVIČOVÁNÍ SKUPIN</a:t>
            </a:r>
            <a:endParaRPr lang="cs-CZ" sz="660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5400" smtClean="0">
                <a:solidFill>
                  <a:srgbClr val="0070C0"/>
                </a:solidFill>
              </a:rPr>
              <a:t>BĚ/BJE  VJE/VĚ  PĚ</a:t>
            </a:r>
            <a:endParaRPr lang="cs-CZ" sz="540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388267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smtClean="0">
                <a:solidFill>
                  <a:srgbClr val="FF0000"/>
                </a:solidFill>
              </a:rPr>
              <a:t>K OBRÁZKŮM UTVOŘ SLOVA                 SE SKUPINOU   BJE/BĚ     VJE/VĚ    PĚ</a:t>
            </a:r>
            <a:endParaRPr lang="cs-CZ">
              <a:solidFill>
                <a:srgbClr val="FF0000"/>
              </a:solidFill>
            </a:endParaRPr>
          </a:p>
        </p:txBody>
      </p:sp>
      <p:pic>
        <p:nvPicPr>
          <p:cNvPr id="1026" name="Picture 2" descr="C:\Users\blanka.halikova\AppData\Local\Microsoft\Windows\Temporary Internet Files\Content.IE5\MX1QMGKE\MC90043780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9711" y="1459407"/>
            <a:ext cx="1757288" cy="11445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blanka.halikova\AppData\Local\Microsoft\Windows\Temporary Internet Files\Content.IE5\WEGCW1LG\MC90043243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1700808"/>
            <a:ext cx="1352798" cy="9866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blanka.halikova\AppData\Local\Microsoft\Windows\Temporary Internet Files\Content.IE5\WEGCW1LG\MC90027962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18600" y="4342942"/>
            <a:ext cx="1078071" cy="15251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blanka.halikova\AppData\Local\Microsoft\Windows\Temporary Internet Files\Content.IE5\WEGCW1LG\MC90018614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1632902"/>
            <a:ext cx="1068470" cy="15328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blanka.halikova\AppData\Local\Microsoft\Windows\Temporary Internet Files\Content.IE5\B5YDZTI1\MC90041126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1459407"/>
            <a:ext cx="1323234" cy="12467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blanka.halikova\AppData\Local\Microsoft\Windows\Temporary Internet Files\Content.IE5\MX1QMGKE\MM900283008[1].gif"/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2969963"/>
            <a:ext cx="1549494" cy="15494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blanka.halikova\AppData\Local\Microsoft\Windows\Temporary Internet Files\Content.IE5\WEGCW1LG\MP900439244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16027" y="2969963"/>
            <a:ext cx="1712746" cy="11418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blanka.halikova\AppData\Local\Microsoft\Windows\Temporary Internet Files\Content.IE5\MX1QMGKE\MC900233490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5331" y="5249556"/>
            <a:ext cx="1443723" cy="11099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blanka.halikova\AppData\Local\Microsoft\Windows\Temporary Internet Files\Content.IE5\B5YDZTI1\MP900385339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3625707"/>
            <a:ext cx="1093182" cy="15304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blanka.halikova\AppData\Local\Microsoft\Windows\Temporary Internet Files\Content.IE5\MX1QMGKE\MP900321152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3633823"/>
            <a:ext cx="1239004" cy="17369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941757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smtClean="0">
                <a:solidFill>
                  <a:srgbClr val="FF0000"/>
                </a:solidFill>
              </a:rPr>
              <a:t>ŘEŠENÍ   -  K </a:t>
            </a:r>
            <a:r>
              <a:rPr lang="cs-CZ" smtClean="0">
                <a:solidFill>
                  <a:srgbClr val="FF0000"/>
                </a:solidFill>
              </a:rPr>
              <a:t>OBRÁZKŮM UTVOŘ SLOVA                 SE SKUPINOU   BJE/BĚ     VJE/VĚ    PĚ</a:t>
            </a:r>
            <a:endParaRPr lang="cs-CZ">
              <a:solidFill>
                <a:srgbClr val="FF0000"/>
              </a:solidFill>
            </a:endParaRPr>
          </a:p>
        </p:txBody>
      </p:sp>
      <p:pic>
        <p:nvPicPr>
          <p:cNvPr id="1026" name="Picture 2" descr="C:\Users\blanka.halikova\AppData\Local\Microsoft\Windows\Temporary Internet Files\Content.IE5\MX1QMGKE\MC90043780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9711" y="1459407"/>
            <a:ext cx="1757288" cy="11445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blanka.halikova\AppData\Local\Microsoft\Windows\Temporary Internet Files\Content.IE5\WEGCW1LG\MC90043243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1700808"/>
            <a:ext cx="1352798" cy="9866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blanka.halikova\AppData\Local\Microsoft\Windows\Temporary Internet Files\Content.IE5\WEGCW1LG\MC90027962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18600" y="4342942"/>
            <a:ext cx="1078071" cy="15251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blanka.halikova\AppData\Local\Microsoft\Windows\Temporary Internet Files\Content.IE5\WEGCW1LG\MC90018614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1632902"/>
            <a:ext cx="1068470" cy="15328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blanka.halikova\AppData\Local\Microsoft\Windows\Temporary Internet Files\Content.IE5\B5YDZTI1\MC90041126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1459407"/>
            <a:ext cx="1323234" cy="12467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blanka.halikova\AppData\Local\Microsoft\Windows\Temporary Internet Files\Content.IE5\MX1QMGKE\MM900283008[1].gif"/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2969963"/>
            <a:ext cx="1549494" cy="15494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blanka.halikova\AppData\Local\Microsoft\Windows\Temporary Internet Files\Content.IE5\WEGCW1LG\MP900439244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16027" y="2969963"/>
            <a:ext cx="1712746" cy="11418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blanka.halikova\AppData\Local\Microsoft\Windows\Temporary Internet Files\Content.IE5\MX1QMGKE\MC900233490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5331" y="5249556"/>
            <a:ext cx="1443723" cy="11099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blanka.halikova\AppData\Local\Microsoft\Windows\Temporary Internet Files\Content.IE5\B5YDZTI1\MP900385339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3625707"/>
            <a:ext cx="1093182" cy="15304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blanka.halikova\AppData\Local\Microsoft\Windows\Temporary Internet Files\Content.IE5\MX1QMGKE\MP900321152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3633823"/>
            <a:ext cx="1239004" cy="17369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71551" y="2467479"/>
            <a:ext cx="7441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mtClean="0"/>
              <a:t>OBĚTÍ</a:t>
            </a:r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3635896" y="2836811"/>
            <a:ext cx="7419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mtClean="0"/>
              <a:t>VJEZD</a:t>
            </a:r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5414367" y="3171546"/>
            <a:ext cx="7798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mtClean="0"/>
              <a:t>PĚVEC</a:t>
            </a:r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8190596" y="2234624"/>
            <a:ext cx="8968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mtClean="0"/>
              <a:t>OBJEZD</a:t>
            </a:r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8028384" y="3540878"/>
            <a:ext cx="8675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mtClean="0"/>
              <a:t>NAPĚTÍ</a:t>
            </a:r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1043608" y="4519457"/>
            <a:ext cx="14474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mtClean="0"/>
              <a:t>OBJEDNÁVKA</a:t>
            </a:r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3347864" y="5370744"/>
            <a:ext cx="10188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mtClean="0"/>
              <a:t>OBĚŽIVO</a:t>
            </a:r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5364088" y="5555410"/>
            <a:ext cx="7184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mtClean="0"/>
              <a:t>OBĚH</a:t>
            </a:r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6916027" y="6165304"/>
            <a:ext cx="6864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mtClean="0"/>
              <a:t>OBĚŤ</a:t>
            </a:r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1043608" y="6534636"/>
            <a:ext cx="7168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mtClean="0"/>
              <a:t>OBĚD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65062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mtClean="0"/>
              <a:t>NAPIŠ 5 SLOV S TĚMITO SKUPINAMI: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/>
              <a:t>b</a:t>
            </a:r>
            <a:r>
              <a:rPr lang="cs-CZ" smtClean="0"/>
              <a:t>ě …………………………………………………………….</a:t>
            </a:r>
          </a:p>
          <a:p>
            <a:r>
              <a:rPr lang="cs-CZ"/>
              <a:t>b</a:t>
            </a:r>
            <a:r>
              <a:rPr lang="cs-CZ" smtClean="0"/>
              <a:t>je…………………………………………………………….</a:t>
            </a:r>
          </a:p>
          <a:p>
            <a:r>
              <a:rPr lang="cs-CZ"/>
              <a:t>v</a:t>
            </a:r>
            <a:r>
              <a:rPr lang="cs-CZ" smtClean="0"/>
              <a:t>ě …………………………………………………………….</a:t>
            </a:r>
          </a:p>
          <a:p>
            <a:r>
              <a:rPr lang="cs-CZ"/>
              <a:t>v</a:t>
            </a:r>
            <a:r>
              <a:rPr lang="cs-CZ" smtClean="0"/>
              <a:t>je  ………………………………………………………….</a:t>
            </a:r>
          </a:p>
          <a:p>
            <a:r>
              <a:rPr lang="cs-CZ"/>
              <a:t>p</a:t>
            </a:r>
            <a:r>
              <a:rPr lang="cs-CZ" smtClean="0"/>
              <a:t>ě  …………………………………………………………..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738411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mtClean="0">
                <a:solidFill>
                  <a:srgbClr val="FF0000"/>
                </a:solidFill>
              </a:rPr>
              <a:t>ŘEŠENÍ - </a:t>
            </a:r>
            <a:r>
              <a:rPr lang="cs-CZ" smtClean="0"/>
              <a:t>NAPIŠ </a:t>
            </a:r>
            <a:r>
              <a:rPr lang="cs-CZ" smtClean="0"/>
              <a:t>5 SLOV S TĚMITO SKUPINAMI: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/>
              <a:t>b</a:t>
            </a:r>
            <a:r>
              <a:rPr lang="cs-CZ" smtClean="0"/>
              <a:t>ě   -- oběd, oběh, oběť, oběživo, obětavě</a:t>
            </a:r>
          </a:p>
          <a:p>
            <a:r>
              <a:rPr lang="cs-CZ"/>
              <a:t>b</a:t>
            </a:r>
            <a:r>
              <a:rPr lang="cs-CZ" smtClean="0"/>
              <a:t>je --  objemný, objet, objetí, objevit, objednat</a:t>
            </a:r>
          </a:p>
          <a:p>
            <a:r>
              <a:rPr lang="cs-CZ"/>
              <a:t>v</a:t>
            </a:r>
            <a:r>
              <a:rPr lang="cs-CZ" smtClean="0"/>
              <a:t>ě  --  pověst, věda, věžní, větší, nevěsta </a:t>
            </a:r>
          </a:p>
          <a:p>
            <a:r>
              <a:rPr lang="cs-CZ"/>
              <a:t>v</a:t>
            </a:r>
            <a:r>
              <a:rPr lang="cs-CZ" smtClean="0"/>
              <a:t>je  -- vjem, vjezd, vjetí, vjedno, vjezdový</a:t>
            </a:r>
          </a:p>
          <a:p>
            <a:r>
              <a:rPr lang="cs-CZ" smtClean="0"/>
              <a:t>pě  --  sepětí, vypětí, pěst, pěvec, pěna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17987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907704" y="476671"/>
            <a:ext cx="5322291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smtClean="0">
                <a:solidFill>
                  <a:srgbClr val="FF0000"/>
                </a:solidFill>
              </a:rPr>
              <a:t>ŠKRTNI, CO JE ŠPATNĚ</a:t>
            </a:r>
            <a:endParaRPr lang="cs-CZ" sz="440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3094" y="1844824"/>
            <a:ext cx="8928992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/>
              <a:t>o</a:t>
            </a:r>
            <a:r>
              <a:rPr lang="cs-CZ" sz="2800" smtClean="0"/>
              <a:t>běvil, objevil, oběť, obět, oběd, objet, objed, vjet, vět</a:t>
            </a:r>
          </a:p>
          <a:p>
            <a:endParaRPr lang="cs-CZ" sz="2800" smtClean="0"/>
          </a:p>
          <a:p>
            <a:r>
              <a:rPr lang="cs-CZ" sz="2800"/>
              <a:t>o</a:t>
            </a:r>
            <a:r>
              <a:rPr lang="cs-CZ" sz="2800" smtClean="0"/>
              <a:t>bjetavý, obětavý, obětí, oběti, objetí, objevitel, oběvitel</a:t>
            </a:r>
          </a:p>
          <a:p>
            <a:endParaRPr lang="cs-CZ" sz="2800" smtClean="0"/>
          </a:p>
          <a:p>
            <a:r>
              <a:rPr lang="cs-CZ" sz="2800"/>
              <a:t>n</a:t>
            </a:r>
            <a:r>
              <a:rPr lang="cs-CZ" sz="2800" smtClean="0"/>
              <a:t>apjetí, napětí, objednávka, obědnávka, vjem, věm,</a:t>
            </a:r>
          </a:p>
          <a:p>
            <a:endParaRPr lang="cs-CZ" sz="2800" smtClean="0"/>
          </a:p>
          <a:p>
            <a:r>
              <a:rPr lang="cs-CZ" sz="2800" smtClean="0"/>
              <a:t>nevěsta, úpěnlivě</a:t>
            </a:r>
          </a:p>
          <a:p>
            <a:endParaRPr lang="cs-CZ" sz="2800" smtClean="0"/>
          </a:p>
          <a:p>
            <a:endParaRPr lang="cs-CZ" sz="2800" smtClean="0"/>
          </a:p>
          <a:p>
            <a:endParaRPr lang="cs-CZ" sz="2800"/>
          </a:p>
        </p:txBody>
      </p:sp>
    </p:spTree>
    <p:extLst>
      <p:ext uri="{BB962C8B-B14F-4D97-AF65-F5344CB8AC3E}">
        <p14:creationId xmlns:p14="http://schemas.microsoft.com/office/powerpoint/2010/main" val="31909645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692696"/>
            <a:ext cx="7227556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smtClean="0">
                <a:solidFill>
                  <a:srgbClr val="FF0000"/>
                </a:solidFill>
              </a:rPr>
              <a:t>ŘEŠENÍ - ŠKRTNI</a:t>
            </a:r>
            <a:r>
              <a:rPr lang="cs-CZ" sz="4400" smtClean="0">
                <a:solidFill>
                  <a:srgbClr val="FF0000"/>
                </a:solidFill>
              </a:rPr>
              <a:t>, CO JE ŠPATNĚ</a:t>
            </a:r>
            <a:endParaRPr lang="cs-CZ" sz="440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3094" y="1844824"/>
            <a:ext cx="8928992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/>
              <a:t>o</a:t>
            </a:r>
            <a:r>
              <a:rPr lang="cs-CZ" sz="2800" smtClean="0"/>
              <a:t>běvil, objevil, oběť, obět, oběd, objet, objed, vjet, vět</a:t>
            </a:r>
          </a:p>
          <a:p>
            <a:endParaRPr lang="cs-CZ" sz="2800" smtClean="0"/>
          </a:p>
          <a:p>
            <a:r>
              <a:rPr lang="cs-CZ" sz="2800"/>
              <a:t>o</a:t>
            </a:r>
            <a:r>
              <a:rPr lang="cs-CZ" sz="2800" smtClean="0"/>
              <a:t>bjetavý, obětavý, obětí, oběti, objetí, objevitel, oběvitel</a:t>
            </a:r>
          </a:p>
          <a:p>
            <a:endParaRPr lang="cs-CZ" sz="2800" smtClean="0"/>
          </a:p>
          <a:p>
            <a:r>
              <a:rPr lang="cs-CZ" sz="2800"/>
              <a:t>n</a:t>
            </a:r>
            <a:r>
              <a:rPr lang="cs-CZ" sz="2800" smtClean="0"/>
              <a:t>apjetí, napětí, objednávka, obědnávka, vjem, věm,</a:t>
            </a:r>
          </a:p>
          <a:p>
            <a:endParaRPr lang="cs-CZ" sz="2800" smtClean="0"/>
          </a:p>
          <a:p>
            <a:r>
              <a:rPr lang="cs-CZ" sz="2800" smtClean="0"/>
              <a:t>nevěsta, úpěnlivě</a:t>
            </a:r>
          </a:p>
          <a:p>
            <a:endParaRPr lang="cs-CZ" sz="2800" smtClean="0"/>
          </a:p>
          <a:p>
            <a:endParaRPr lang="cs-CZ" sz="2800" smtClean="0"/>
          </a:p>
          <a:p>
            <a:endParaRPr lang="cs-CZ" sz="2800"/>
          </a:p>
        </p:txBody>
      </p:sp>
      <p:cxnSp>
        <p:nvCxnSpPr>
          <p:cNvPr id="5" name="Přímá spojnice 4"/>
          <p:cNvCxnSpPr/>
          <p:nvPr/>
        </p:nvCxnSpPr>
        <p:spPr>
          <a:xfrm flipV="1">
            <a:off x="179512" y="2060848"/>
            <a:ext cx="720080" cy="720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 flipV="1">
            <a:off x="3203848" y="2096852"/>
            <a:ext cx="576064" cy="360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5868144" y="2132856"/>
            <a:ext cx="72008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 flipV="1">
            <a:off x="179512" y="2996952"/>
            <a:ext cx="1080120" cy="720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 flipV="1">
            <a:off x="7092280" y="2996952"/>
            <a:ext cx="1008112" cy="720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 flipV="1">
            <a:off x="179512" y="3789040"/>
            <a:ext cx="864096" cy="720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 flipV="1">
            <a:off x="4283968" y="3825044"/>
            <a:ext cx="1368152" cy="360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 flipV="1">
            <a:off x="6876256" y="3789040"/>
            <a:ext cx="648072" cy="720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023147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620688"/>
            <a:ext cx="205947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smtClean="0">
                <a:solidFill>
                  <a:srgbClr val="FF0000"/>
                </a:solidFill>
              </a:rPr>
              <a:t>ŘEŠENÍ  </a:t>
            </a:r>
            <a:endParaRPr lang="cs-CZ" sz="440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3094" y="1844824"/>
            <a:ext cx="8928992" cy="5447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smtClean="0"/>
              <a:t>objevil, oběť, oběd, objet, vjet, vět</a:t>
            </a:r>
          </a:p>
          <a:p>
            <a:endParaRPr lang="cs-CZ" sz="4400" smtClean="0"/>
          </a:p>
          <a:p>
            <a:r>
              <a:rPr lang="cs-CZ" sz="4400" smtClean="0"/>
              <a:t>obětavý, obětí, oběti, objetí, objevitel</a:t>
            </a:r>
          </a:p>
          <a:p>
            <a:r>
              <a:rPr lang="cs-CZ" sz="4400" smtClean="0"/>
              <a:t>napětí, objednávka, vjem, </a:t>
            </a:r>
          </a:p>
          <a:p>
            <a:endParaRPr lang="cs-CZ" sz="4400" smtClean="0"/>
          </a:p>
          <a:p>
            <a:r>
              <a:rPr lang="cs-CZ" sz="4400" smtClean="0"/>
              <a:t>nevěsta, úpěnlivě</a:t>
            </a:r>
          </a:p>
          <a:p>
            <a:endParaRPr lang="cs-CZ" sz="2800" smtClean="0"/>
          </a:p>
          <a:p>
            <a:endParaRPr lang="cs-CZ" sz="2800" smtClean="0"/>
          </a:p>
          <a:p>
            <a:endParaRPr lang="cs-CZ" sz="2800"/>
          </a:p>
        </p:txBody>
      </p:sp>
    </p:spTree>
    <p:extLst>
      <p:ext uri="{BB962C8B-B14F-4D97-AF65-F5344CB8AC3E}">
        <p14:creationId xmlns:p14="http://schemas.microsoft.com/office/powerpoint/2010/main" val="5056992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S UVEDENÝMI SLOVY UTVOŘ VĚTY</a:t>
            </a:r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smtClean="0">
                <a:solidFill>
                  <a:srgbClr val="00B050"/>
                </a:solidFill>
              </a:rPr>
              <a:t>VĚT</a:t>
            </a:r>
          </a:p>
          <a:p>
            <a:r>
              <a:rPr lang="cs-CZ" sz="2800" smtClean="0">
                <a:solidFill>
                  <a:srgbClr val="00B050"/>
                </a:solidFill>
              </a:rPr>
              <a:t>VJET</a:t>
            </a:r>
          </a:p>
          <a:p>
            <a:r>
              <a:rPr lang="cs-CZ" sz="2800" smtClean="0">
                <a:solidFill>
                  <a:srgbClr val="00B050"/>
                </a:solidFill>
              </a:rPr>
              <a:t>OBJETÍ</a:t>
            </a:r>
          </a:p>
          <a:p>
            <a:r>
              <a:rPr lang="cs-CZ" sz="2800" smtClean="0">
                <a:solidFill>
                  <a:srgbClr val="00B050"/>
                </a:solidFill>
              </a:rPr>
              <a:t>OBĚTÍ</a:t>
            </a:r>
          </a:p>
          <a:p>
            <a:r>
              <a:rPr lang="cs-CZ" sz="2800" smtClean="0">
                <a:solidFill>
                  <a:srgbClr val="00B050"/>
                </a:solidFill>
              </a:rPr>
              <a:t>OBĚTI</a:t>
            </a:r>
          </a:p>
          <a:p>
            <a:r>
              <a:rPr lang="cs-CZ" sz="2800" smtClean="0">
                <a:solidFill>
                  <a:srgbClr val="00B050"/>
                </a:solidFill>
              </a:rPr>
              <a:t>OBĚT</a:t>
            </a:r>
          </a:p>
          <a:p>
            <a:r>
              <a:rPr lang="cs-CZ" sz="2800" smtClean="0">
                <a:solidFill>
                  <a:srgbClr val="00B050"/>
                </a:solidFill>
              </a:rPr>
              <a:t>OBĚD</a:t>
            </a:r>
          </a:p>
          <a:p>
            <a:r>
              <a:rPr lang="cs-CZ" sz="2800" smtClean="0">
                <a:solidFill>
                  <a:srgbClr val="00B050"/>
                </a:solidFill>
              </a:rPr>
              <a:t>OBĚŤ</a:t>
            </a:r>
            <a:endParaRPr lang="cs-CZ" sz="280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81481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S UVEDENÝMI SLOVY UTVOŘ VĚTY</a:t>
            </a:r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800" smtClean="0">
                <a:solidFill>
                  <a:srgbClr val="00B050"/>
                </a:solidFill>
              </a:rPr>
              <a:t>VĚT  </a:t>
            </a:r>
            <a:r>
              <a:rPr lang="cs-CZ" sz="2800" smtClean="0">
                <a:solidFill>
                  <a:srgbClr val="0070C0"/>
                </a:solidFill>
              </a:rPr>
              <a:t>Napiš několik vět.</a:t>
            </a:r>
            <a:endParaRPr lang="cs-CZ" sz="2800" smtClean="0">
              <a:solidFill>
                <a:srgbClr val="00B050"/>
              </a:solidFill>
            </a:endParaRPr>
          </a:p>
          <a:p>
            <a:r>
              <a:rPr lang="cs-CZ" sz="2800" smtClean="0">
                <a:solidFill>
                  <a:srgbClr val="00B050"/>
                </a:solidFill>
              </a:rPr>
              <a:t>VJET </a:t>
            </a:r>
            <a:r>
              <a:rPr lang="cs-CZ" sz="2800" smtClean="0">
                <a:solidFill>
                  <a:srgbClr val="0070C0"/>
                </a:solidFill>
              </a:rPr>
              <a:t>Musíš vjet do dvora.</a:t>
            </a:r>
          </a:p>
          <a:p>
            <a:r>
              <a:rPr lang="cs-CZ" sz="2800" smtClean="0">
                <a:solidFill>
                  <a:srgbClr val="00B050"/>
                </a:solidFill>
              </a:rPr>
              <a:t>OBJETÍ  </a:t>
            </a:r>
            <a:r>
              <a:rPr lang="cs-CZ" sz="2800" smtClean="0">
                <a:solidFill>
                  <a:srgbClr val="0070C0"/>
                </a:solidFill>
              </a:rPr>
              <a:t>Čekal na vřelé objetí. Objetí překážky trvalo déle.</a:t>
            </a:r>
            <a:endParaRPr lang="cs-CZ" sz="2800" smtClean="0">
              <a:solidFill>
                <a:srgbClr val="00B050"/>
              </a:solidFill>
            </a:endParaRPr>
          </a:p>
          <a:p>
            <a:r>
              <a:rPr lang="cs-CZ" sz="2800" smtClean="0">
                <a:solidFill>
                  <a:srgbClr val="00B050"/>
                </a:solidFill>
              </a:rPr>
              <a:t>OBĚTÍ   </a:t>
            </a:r>
            <a:r>
              <a:rPr lang="cs-CZ" sz="2800" smtClean="0">
                <a:solidFill>
                  <a:srgbClr val="0070C0"/>
                </a:solidFill>
              </a:rPr>
              <a:t>Při nehodě bylo několik obětí.</a:t>
            </a:r>
            <a:endParaRPr lang="cs-CZ" sz="2800" smtClean="0">
              <a:solidFill>
                <a:srgbClr val="00B050"/>
              </a:solidFill>
            </a:endParaRPr>
          </a:p>
          <a:p>
            <a:r>
              <a:rPr lang="cs-CZ" sz="2800" smtClean="0">
                <a:solidFill>
                  <a:srgbClr val="00B050"/>
                </a:solidFill>
              </a:rPr>
              <a:t>OBĚTI   </a:t>
            </a:r>
            <a:r>
              <a:rPr lang="cs-CZ" sz="2800" smtClean="0">
                <a:solidFill>
                  <a:srgbClr val="0070C0"/>
                </a:solidFill>
              </a:rPr>
              <a:t>Uctili oběti války.</a:t>
            </a:r>
            <a:endParaRPr lang="cs-CZ" sz="2800" smtClean="0">
              <a:solidFill>
                <a:srgbClr val="00B050"/>
              </a:solidFill>
            </a:endParaRPr>
          </a:p>
          <a:p>
            <a:r>
              <a:rPr lang="cs-CZ" sz="2800" smtClean="0">
                <a:solidFill>
                  <a:srgbClr val="00B050"/>
                </a:solidFill>
              </a:rPr>
              <a:t>OBJET   </a:t>
            </a:r>
            <a:r>
              <a:rPr lang="cs-CZ" sz="2800" smtClean="0">
                <a:solidFill>
                  <a:srgbClr val="0070C0"/>
                </a:solidFill>
              </a:rPr>
              <a:t>Chci tu překážku objet.</a:t>
            </a:r>
            <a:endParaRPr lang="cs-CZ" sz="2800" smtClean="0">
              <a:solidFill>
                <a:srgbClr val="00B050"/>
              </a:solidFill>
            </a:endParaRPr>
          </a:p>
          <a:p>
            <a:r>
              <a:rPr lang="cs-CZ" sz="2800" smtClean="0">
                <a:solidFill>
                  <a:srgbClr val="00B050"/>
                </a:solidFill>
              </a:rPr>
              <a:t>OBĚD    </a:t>
            </a:r>
            <a:r>
              <a:rPr lang="cs-CZ" sz="2800" smtClean="0">
                <a:solidFill>
                  <a:srgbClr val="0070C0"/>
                </a:solidFill>
              </a:rPr>
              <a:t>Pozval mě na oběd.</a:t>
            </a:r>
            <a:endParaRPr lang="cs-CZ" sz="2800" smtClean="0">
              <a:solidFill>
                <a:srgbClr val="00B050"/>
              </a:solidFill>
            </a:endParaRPr>
          </a:p>
          <a:p>
            <a:r>
              <a:rPr lang="cs-CZ" sz="2800" smtClean="0">
                <a:solidFill>
                  <a:srgbClr val="00B050"/>
                </a:solidFill>
              </a:rPr>
              <a:t>OBĚŤ     </a:t>
            </a:r>
            <a:r>
              <a:rPr lang="cs-CZ" sz="2800" smtClean="0">
                <a:solidFill>
                  <a:srgbClr val="0070C0"/>
                </a:solidFill>
              </a:rPr>
              <a:t>Byla to velká oběť.</a:t>
            </a:r>
            <a:endParaRPr lang="cs-CZ" sz="280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618962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620687"/>
            <a:ext cx="5746750" cy="912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78910177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124</TotalTime>
  <Words>318</Words>
  <Application>Microsoft Office PowerPoint</Application>
  <PresentationFormat>Předvádění na obrazovce (4:3)</PresentationFormat>
  <Paragraphs>70</Paragraphs>
  <Slides>12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4" baseType="lpstr">
      <vt:lpstr>Motiv systému Office</vt:lpstr>
      <vt:lpstr>Dokument</vt:lpstr>
      <vt:lpstr>Prezentace aplikace PowerPoint</vt:lpstr>
      <vt:lpstr>PROCVIČOVÁNÍ SKUPIN</vt:lpstr>
      <vt:lpstr>K OBRÁZKŮM UTVOŘ SLOVA                 SE SKUPINOU   BJE/BĚ     VJE/VĚ    PĚ</vt:lpstr>
      <vt:lpstr>ŘEŠENÍ   -  K OBRÁZKŮM UTVOŘ SLOVA                 SE SKUPINOU   BJE/BĚ     VJE/VĚ    PĚ</vt:lpstr>
      <vt:lpstr>NAPIŠ 5 SLOV S TĚMITO SKUPINAMI:</vt:lpstr>
      <vt:lpstr>ŘEŠENÍ - NAPIŠ 5 SLOV S TĚMITO SKUPINAMI:</vt:lpstr>
      <vt:lpstr>Prezentace aplikace PowerPoint</vt:lpstr>
      <vt:lpstr>Prezentace aplikace PowerPoint</vt:lpstr>
      <vt:lpstr>Prezentace aplikace PowerPoint</vt:lpstr>
      <vt:lpstr>S UVEDENÝMI SLOVY UTVOŘ VĚTY</vt:lpstr>
      <vt:lpstr>S UVEDENÝMI SLOVY UTVOŘ VĚTY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Blanka Halíková</dc:creator>
  <cp:lastModifiedBy>Blanka Halíková</cp:lastModifiedBy>
  <cp:revision>14</cp:revision>
  <dcterms:created xsi:type="dcterms:W3CDTF">2013-11-27T16:56:51Z</dcterms:created>
  <dcterms:modified xsi:type="dcterms:W3CDTF">2014-02-05T08:27:12Z</dcterms:modified>
</cp:coreProperties>
</file>