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90" r:id="rId2"/>
    <p:sldId id="262" r:id="rId3"/>
    <p:sldId id="281" r:id="rId4"/>
    <p:sldId id="282" r:id="rId5"/>
    <p:sldId id="283" r:id="rId6"/>
    <p:sldId id="286" r:id="rId7"/>
    <p:sldId id="287" r:id="rId8"/>
    <p:sldId id="288" r:id="rId9"/>
    <p:sldId id="284" r:id="rId10"/>
    <p:sldId id="285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 autoAdjust="0"/>
  </p:normalViewPr>
  <p:slideViewPr>
    <p:cSldViewPr>
      <p:cViewPr>
        <p:scale>
          <a:sx n="70" d="100"/>
          <a:sy n="70" d="100"/>
        </p:scale>
        <p:origin x="-70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ED6D2-014F-4504-A0FD-3E00BAF0A959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6C3C8-2605-4165-9019-BA6D0ACC9F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3692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6D868-03C0-414A-9186-3D549A3AAD23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F4CCD-6EDF-487A-8A97-CFCD1C2C3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734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A7BAB94-2919-49AF-9EE1-E09064380468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8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19.png"/><Relationship Id="rId4" Type="http://schemas.openxmlformats.org/officeDocument/2006/relationships/image" Target="../media/image14.png"/><Relationship Id="rId9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lektroeden.cz/rc-model-hobby-engine-bagr-112-rtr+dp77226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/>
          <a:lstStyle/>
          <a:p>
            <a:r>
              <a:rPr lang="cs-CZ" dirty="0" smtClean="0"/>
              <a:t>Výkon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3748901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Výkon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255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690896" y="1067265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Dělník naloží lopatou písek na nákladní automobil za 2 h. Bagr to dokáže za 15 minut.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Co si představíte pod slovem výkon ?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17260" y="4165624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Bagr vykoná stejnou práci rychleji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5756" y="4854228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Bagr vykoná  za stejnou dobu více práce.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713472" y="5589240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Bagr má větší výkon.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872" y="2400448"/>
            <a:ext cx="1934467" cy="1660249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78752"/>
            <a:ext cx="771525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534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3472" y="3881266"/>
            <a:ext cx="1482264" cy="915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679818" y="1340768"/>
                <a:ext cx="8356678" cy="1470025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:r>
                  <a:rPr lang="cs-CZ" sz="3600" dirty="0" smtClean="0">
                    <a:effectLst>
                      <a:glow rad="101600">
                        <a:schemeClr val="tx2"/>
                      </a:glow>
                    </a:effectLst>
                    <a:latin typeface="Times New Roman" pitchFamily="18" charset="0"/>
                    <a:cs typeface="Times New Roman" pitchFamily="18" charset="0"/>
                  </a:rPr>
                  <a:t>Výkon </a:t>
                </a:r>
                <a14:m>
                  <m:oMath xmlns:m="http://schemas.openxmlformats.org/officeDocument/2006/math">
                    <m:r>
                      <a:rPr lang="cs-CZ" sz="3600" b="0" i="1" smtClean="0">
                        <a:effectLst>
                          <a:glow rad="101600">
                            <a:schemeClr val="tx2"/>
                          </a:glow>
                        </a:effectLst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𝑝𝑟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á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𝑐𝑒</m:t>
                        </m:r>
                      </m:num>
                      <m:den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𝑑𝑜𝑏𝑎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 ,   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𝑧𝑎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𝑘𝑡𝑒𝑟𝑜𝑢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𝑏𝑦𝑙𝑎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𝑝𝑟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á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𝑐𝑒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𝑣𝑦𝑘𝑜𝑛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á</m:t>
                        </m:r>
                        <m:r>
                          <a:rPr lang="cs-CZ" sz="3600" b="0" i="1" smtClean="0">
                            <a:effectLst>
                              <a:glow rad="101600">
                                <a:schemeClr val="tx2"/>
                              </a:glow>
                            </a:effectLst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𝑛𝑎</m:t>
                        </m:r>
                      </m:den>
                    </m:f>
                  </m:oMath>
                </a14:m>
                <a:endParaRPr lang="cs-CZ" sz="3600" dirty="0" smtClean="0">
                  <a:effectLst>
                    <a:glow rad="101600">
                      <a:schemeClr val="tx2"/>
                    </a:glow>
                  </a:effectLst>
                  <a:latin typeface="Times New Roman" pitchFamily="18" charset="0"/>
                  <a:cs typeface="Times New Roman" pitchFamily="18" charset="0"/>
                </a:endParaRPr>
              </a:p>
              <a:p>
                <a:pPr algn="l"/>
                <a:endParaRPr lang="cs-CZ" dirty="0" smtClean="0">
                  <a:effectLst>
                    <a:glow rad="101600">
                      <a:schemeClr val="tx2"/>
                    </a:glow>
                  </a:effectLst>
                </a:endParaRPr>
              </a:p>
              <a:p>
                <a:pPr algn="l"/>
                <a:r>
                  <a:rPr lang="cs-CZ" dirty="0" smtClean="0"/>
                  <a:t/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818" y="1340768"/>
                <a:ext cx="8356678" cy="1470025"/>
              </a:xfrm>
              <a:prstGeom prst="rect">
                <a:avLst/>
              </a:prstGeom>
              <a:blipFill rotWithShape="1">
                <a:blip r:embed="rId3"/>
                <a:stretch>
                  <a:fillRect l="-3139" t="-29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Jak určíme výkon ?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13472" y="2924944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Výkon . . . . . . . . P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713472" y="3881266"/>
                <a:ext cx="1482264" cy="915886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14:m>
                  <m:oMath xmlns:m="http://schemas.openxmlformats.org/officeDocument/2006/math"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472" y="3881266"/>
                <a:ext cx="1482264" cy="915886"/>
              </a:xfrm>
              <a:prstGeom prst="rect">
                <a:avLst/>
              </a:prstGeom>
              <a:blipFill rotWithShape="1">
                <a:blip r:embed="rId4"/>
                <a:stretch>
                  <a:fillRect l="-17284" t="-6667" b="-14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adpis 1"/>
          <p:cNvSpPr txBox="1">
            <a:spLocks/>
          </p:cNvSpPr>
          <p:nvPr/>
        </p:nvSpPr>
        <p:spPr>
          <a:xfrm>
            <a:off x="713472" y="5195440"/>
            <a:ext cx="7924800" cy="11858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Základní jednotka výkonu je watt. Jeho značka je W.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1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/>
      <p:bldP spid="5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9000" dirty="0" smtClean="0">
                <a:latin typeface="Times New Roman" pitchFamily="18" charset="0"/>
                <a:cs typeface="Times New Roman" pitchFamily="18" charset="0"/>
              </a:rPr>
              <a:t>Kdy je výkon 1 watt ?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3131840" y="1227383"/>
                <a:ext cx="2592288" cy="915886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1 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𝑊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1 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𝐽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1 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1227383"/>
                <a:ext cx="2592288" cy="9158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adpis 1"/>
          <p:cNvSpPr txBox="1">
            <a:spLocks/>
          </p:cNvSpPr>
          <p:nvPr/>
        </p:nvSpPr>
        <p:spPr>
          <a:xfrm>
            <a:off x="305862" y="2348880"/>
            <a:ext cx="7924800" cy="11858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Převody jednotek výkonu :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307422" y="3150489"/>
                <a:ext cx="7924800" cy="1185888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:r>
                  <a:rPr lang="cs-CZ" sz="3600" dirty="0" smtClean="0">
                    <a:latin typeface="Calisto MT" pitchFamily="18" charset="0"/>
                    <a:cs typeface="Times New Roman" pitchFamily="18" charset="0"/>
                  </a:rPr>
                  <a:t>1 kW </a:t>
                </a:r>
                <a14:m>
                  <m:oMath xmlns:m="http://schemas.openxmlformats.org/officeDocument/2006/math"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sz="3600" dirty="0" smtClean="0">
                    <a:latin typeface="Calisto MT" pitchFamily="18" charset="0"/>
                    <a:cs typeface="Times New Roman" pitchFamily="18" charset="0"/>
                  </a:rPr>
                  <a:t> 1 000 W</a:t>
                </a:r>
                <a14:m>
                  <m:oMath xmlns:m="http://schemas.openxmlformats.org/officeDocument/2006/math"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10</m:t>
                    </m:r>
                  </m:oMath>
                </a14:m>
                <a:r>
                  <a:rPr lang="cs-CZ" sz="3600" baseline="30000" dirty="0" smtClean="0">
                    <a:latin typeface="Calisto MT" pitchFamily="18" charset="0"/>
                    <a:cs typeface="Times New Roman" pitchFamily="18" charset="0"/>
                  </a:rPr>
                  <a:t> 3</a:t>
                </a:r>
                <a:r>
                  <a:rPr lang="cs-CZ" sz="3600" dirty="0" smtClean="0">
                    <a:latin typeface="Calisto MT" pitchFamily="18" charset="0"/>
                    <a:cs typeface="Times New Roman" pitchFamily="18" charset="0"/>
                  </a:rPr>
                  <a:t>W</a:t>
                </a:r>
              </a:p>
              <a:p>
                <a:pPr algn="l"/>
                <a:r>
                  <a:rPr lang="cs-CZ" sz="3600" dirty="0" smtClean="0">
                    <a:latin typeface="Calisto MT" pitchFamily="18" charset="0"/>
                    <a:cs typeface="Times New Roman" pitchFamily="18" charset="0"/>
                  </a:rPr>
                  <a:t>1 MW </a:t>
                </a:r>
                <a14:m>
                  <m:oMath xmlns:m="http://schemas.openxmlformats.org/officeDocument/2006/math"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1 000 000 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𝑊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=10</m:t>
                    </m:r>
                  </m:oMath>
                </a14:m>
                <a:r>
                  <a:rPr lang="cs-CZ" sz="3600" baseline="30000" dirty="0">
                    <a:latin typeface="Calisto MT" pitchFamily="18" charset="0"/>
                    <a:cs typeface="Times New Roman" pitchFamily="18" charset="0"/>
                  </a:rPr>
                  <a:t> </a:t>
                </a:r>
                <a:r>
                  <a:rPr lang="cs-CZ" sz="3600" baseline="30000" dirty="0" smtClean="0">
                    <a:latin typeface="Calisto MT" pitchFamily="18" charset="0"/>
                    <a:cs typeface="Times New Roman" pitchFamily="18" charset="0"/>
                  </a:rPr>
                  <a:t>6</a:t>
                </a:r>
                <a:r>
                  <a:rPr lang="cs-CZ" sz="3600" dirty="0" smtClean="0">
                    <a:latin typeface="Calisto MT" pitchFamily="18" charset="0"/>
                    <a:cs typeface="Times New Roman" pitchFamily="18" charset="0"/>
                  </a:rPr>
                  <a:t> W</a:t>
                </a:r>
              </a:p>
              <a:p>
                <a:pPr algn="l"/>
                <a:r>
                  <a:rPr lang="cs-CZ" sz="3600" baseline="30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algn="l"/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422" y="3150489"/>
                <a:ext cx="7924800" cy="1185888"/>
              </a:xfrm>
              <a:prstGeom prst="rect">
                <a:avLst/>
              </a:prstGeom>
              <a:blipFill rotWithShape="1">
                <a:blip r:embed="rId4"/>
                <a:stretch>
                  <a:fillRect l="-3077" t="-12887" b="-252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539552" y="1227383"/>
                <a:ext cx="2592288" cy="915886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𝑃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227383"/>
                <a:ext cx="2592288" cy="9158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0456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6" grpId="0"/>
      <p:bldP spid="8" grpId="0"/>
      <p:bldP spid="9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9101" y="2373486"/>
            <a:ext cx="2109622" cy="893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3707904" y="362266"/>
                <a:ext cx="2592288" cy="915886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𝑊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F . s</a:t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362266"/>
                <a:ext cx="2592288" cy="915886"/>
              </a:xfrm>
              <a:prstGeom prst="rect">
                <a:avLst/>
              </a:prstGeom>
              <a:blipFill rotWithShape="1">
                <a:blip r:embed="rId3"/>
                <a:stretch>
                  <a:fillRect t="-17219" b="-13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adpis 1"/>
          <p:cNvSpPr txBox="1">
            <a:spLocks/>
          </p:cNvSpPr>
          <p:nvPr/>
        </p:nvSpPr>
        <p:spPr>
          <a:xfrm>
            <a:off x="179512" y="3536539"/>
            <a:ext cx="7924800" cy="11858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Při rovnoměrném pohybu tělesa, lze výkon určit jako součin síly a rychlosti.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539552" y="328432"/>
                <a:ext cx="2592288" cy="915886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𝑃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28432"/>
                <a:ext cx="2592288" cy="9158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539552" y="1396718"/>
                <a:ext cx="2592288" cy="915886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𝑃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𝐹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 .  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𝑠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396718"/>
                <a:ext cx="2592288" cy="9158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3105357" y="1278152"/>
                <a:ext cx="2592288" cy="915886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𝑣</m:t>
                      </m:r>
                      <m:r>
                        <a:rPr lang="cs-CZ" sz="360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</m:t>
                      </m:r>
                      <m:f>
                        <m:fPr>
                          <m:ctrlPr>
                            <a:rPr lang="cs-CZ" sz="36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𝑠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5357" y="1278152"/>
                <a:ext cx="2592288" cy="915886"/>
              </a:xfrm>
              <a:prstGeom prst="rect">
                <a:avLst/>
              </a:prstGeom>
              <a:blipFill rotWithShape="1">
                <a:blip r:embed="rId7"/>
                <a:stretch>
                  <a:fillRect b="-18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439101" y="2492896"/>
                <a:ext cx="2702401" cy="915886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𝑃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𝐹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.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𝑣</m:t>
                      </m:r>
                    </m:oMath>
                  </m:oMathPara>
                </a14:m>
                <a:r>
                  <a:rPr lang="cs-CZ" sz="3600" i="1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3600" i="1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i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101" y="2492896"/>
                <a:ext cx="2702401" cy="91588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9777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8" grpId="0"/>
      <p:bldP spid="13" grpId="0"/>
      <p:bldP spid="7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93280" y="188640"/>
            <a:ext cx="4034808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Otázky a úlohy </a:t>
            </a:r>
          </a:p>
          <a:p>
            <a:pPr algn="l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88771" y="1109812"/>
            <a:ext cx="7791088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Zapiš vztah pro výpočet výkonu.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18321" y="1844824"/>
            <a:ext cx="7791088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Jak se nazývá jednotka výkonu a jakou  </a:t>
            </a:r>
          </a:p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má značku.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118321" y="3068960"/>
            <a:ext cx="7791088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Jak předvedeš výkon 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1 W.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118321" y="3720407"/>
            <a:ext cx="7791088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Jak se změní výkon, když se za stejnou   </a:t>
            </a:r>
          </a:p>
          <a:p>
            <a:pPr algn="l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dobu dvakrát zvětší práce.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070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93280" y="188640"/>
            <a:ext cx="4034808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Převeď : </a:t>
            </a:r>
          </a:p>
          <a:p>
            <a:pPr algn="l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88771" y="1109812"/>
            <a:ext cx="7791088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0, 003 MW =                 W</a:t>
            </a:r>
          </a:p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15       kW   =                 W</a:t>
            </a:r>
          </a:p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3266   W     =                 kW</a:t>
            </a:r>
          </a:p>
          <a:p>
            <a:pPr algn="l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12       MW =                  kW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939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93280" y="188640"/>
            <a:ext cx="4034808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Převeď : </a:t>
            </a:r>
          </a:p>
          <a:p>
            <a:pPr algn="l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88771" y="1109812"/>
            <a:ext cx="7791088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0, 003 MW  =  3 000      W</a:t>
            </a:r>
          </a:p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15       kW    =  15 000    W</a:t>
            </a:r>
          </a:p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3266   W      =  3, 266      kW</a:t>
            </a:r>
          </a:p>
          <a:p>
            <a:pPr algn="l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12       MW  =  12 000      kW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838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7387" y="-61855"/>
            <a:ext cx="5258288" cy="576424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-13335" y="5214268"/>
            <a:ext cx="5367701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Jaký výkon má Eva ?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97497" y="5949280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Jaký výkon má Jana ?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18241" y="185641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Jana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45 kg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173142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Eva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45 kg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64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29285" y="1268760"/>
            <a:ext cx="3791187" cy="35767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67544" y="1268760"/>
            <a:ext cx="3818384" cy="35767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404664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Porovnej výkon Evy a Jany.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467544" y="1268760"/>
                <a:ext cx="3600400" cy="735012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Eva :   m</a:t>
                </a:r>
                <a14:m>
                  <m:oMath xmlns:m="http://schemas.openxmlformats.org/officeDocument/2006/math">
                    <m:r>
                      <a:rPr lang="cs-CZ" sz="3600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45 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𝑘𝑔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268760"/>
                <a:ext cx="3600400" cy="735012"/>
              </a:xfrm>
              <a:prstGeom prst="rect">
                <a:avLst/>
              </a:prstGeom>
              <a:blipFill rotWithShape="1">
                <a:blip r:embed="rId3"/>
                <a:stretch>
                  <a:fillRect l="-6949" t="-21488" b="-256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459691" y="2003772"/>
                <a:ext cx="2096085" cy="993180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600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P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𝐹</m:t>
                        </m:r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 .  </m:t>
                        </m:r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num>
                      <m:den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691" y="2003772"/>
                <a:ext cx="2096085" cy="9931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451838" y="2996952"/>
                <a:ext cx="2968034" cy="993180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600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P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450 .  4</m:t>
                        </m:r>
                      </m:num>
                      <m:den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16</m:t>
                        </m:r>
                      </m:den>
                    </m:f>
                    <m:r>
                      <a:rPr lang="cs-CZ" sz="3600" b="0" i="1" dirty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sz="3600" b="0" i="1" dirty="0" smtClean="0">
                        <a:latin typeface="Cambria Math"/>
                        <a:cs typeface="Times New Roman" pitchFamily="18" charset="0"/>
                      </a:rPr>
                      <m:t>𝑊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38" y="2996952"/>
                <a:ext cx="2968034" cy="99318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451838" y="4012318"/>
                <a:ext cx="2968034" cy="993180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600" b="0" i="0" smtClean="0">
                        <a:latin typeface="Cambria Math" pitchFamily="18" charset="0"/>
                        <a:ea typeface="Cambria Math" pitchFamily="18" charset="0"/>
                        <a:cs typeface="Times New Roman" pitchFamily="18" charset="0"/>
                      </a:rPr>
                      <m:t>P</m:t>
                    </m:r>
                    <m:r>
                      <a:rPr lang="cs-CZ" sz="3600" i="1" smtClean="0">
                        <a:latin typeface="Cambria Math" pitchFamily="18" charset="0"/>
                        <a:ea typeface="Cambria Math" pitchFamily="18" charset="0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sz="3600" dirty="0" smtClean="0">
                    <a:latin typeface="Cambria" pitchFamily="18" charset="0"/>
                    <a:ea typeface="Cambria Math" pitchFamily="18" charset="0"/>
                    <a:cs typeface="Times New Roman" pitchFamily="18" charset="0"/>
                  </a:rPr>
                  <a:t> 112, 5 W</a:t>
                </a:r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38" y="4012318"/>
                <a:ext cx="2968034" cy="993180"/>
              </a:xfrm>
              <a:prstGeom prst="rect">
                <a:avLst/>
              </a:prstGeom>
              <a:blipFill rotWithShape="1">
                <a:blip r:embed="rId6"/>
                <a:stretch>
                  <a:fillRect t="-15337" r="-6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5004048" y="1268760"/>
                <a:ext cx="3672408" cy="735012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Jana :   m</a:t>
                </a:r>
                <a14:m>
                  <m:oMath xmlns:m="http://schemas.openxmlformats.org/officeDocument/2006/math">
                    <m:r>
                      <a:rPr lang="cs-CZ" sz="3600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45 </m:t>
                    </m:r>
                    <m:r>
                      <a:rPr lang="cs-CZ" sz="36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𝑘𝑔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1268760"/>
                <a:ext cx="3672408" cy="735012"/>
              </a:xfrm>
              <a:prstGeom prst="rect">
                <a:avLst/>
              </a:prstGeom>
              <a:blipFill rotWithShape="1">
                <a:blip r:embed="rId7"/>
                <a:stretch>
                  <a:fillRect l="-6811" t="-21488" b="-256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5029285" y="1987820"/>
                <a:ext cx="2096085" cy="993180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600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P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𝐹</m:t>
                        </m:r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 .  </m:t>
                        </m:r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num>
                      <m:den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9285" y="1987820"/>
                <a:ext cx="2096085" cy="99318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5004048" y="2947684"/>
                <a:ext cx="2968034" cy="993180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600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P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450 .  4</m:t>
                        </m:r>
                      </m:num>
                      <m:den>
                        <m:r>
                          <a:rPr lang="cs-CZ" sz="3600" b="0" i="1" dirty="0" smtClean="0">
                            <a:latin typeface="Cambria Math"/>
                            <a:cs typeface="Times New Roman" pitchFamily="18" charset="0"/>
                          </a:rPr>
                          <m:t>8</m:t>
                        </m:r>
                      </m:den>
                    </m:f>
                    <m:r>
                      <a:rPr lang="cs-CZ" sz="3600" b="0" i="1" dirty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sz="3600" b="0" i="1" dirty="0" smtClean="0">
                        <a:latin typeface="Cambria Math"/>
                        <a:cs typeface="Times New Roman" pitchFamily="18" charset="0"/>
                      </a:rPr>
                      <m:t>𝑊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947684"/>
                <a:ext cx="2968034" cy="99318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4970767" y="3852357"/>
                <a:ext cx="2968034" cy="993180"/>
              </a:xfrm>
              <a:prstGeom prst="rect">
                <a:avLst/>
              </a:prstGeom>
            </p:spPr>
            <p:txBody>
              <a:bodyPr vert="horz" lIns="91440" tIns="45720" rIns="91440" bIns="45720" rtlCol="0" anchor="t">
                <a:no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ln>
                      <a:noFill/>
                    </a:ln>
                    <a:solidFill>
                      <a:srgbClr val="FFFFFF"/>
                    </a:solidFill>
                    <a:effectLst>
                      <a:glow rad="101600">
                        <a:schemeClr val="tx2"/>
                      </a:glow>
                    </a:effectLst>
                    <a:latin typeface="+mj-lt"/>
                    <a:ea typeface="+mj-ea"/>
                    <a:cs typeface="+mj-cs"/>
                  </a:defRPr>
                </a:lvl1pPr>
                <a:lvl2pPr eaLnBrk="1" hangingPunct="1">
                  <a:defRPr>
                    <a:solidFill>
                      <a:schemeClr val="tx2"/>
                    </a:solidFill>
                  </a:defRPr>
                </a:lvl2pPr>
                <a:lvl3pPr eaLnBrk="1" hangingPunct="1">
                  <a:defRPr>
                    <a:solidFill>
                      <a:schemeClr val="tx2"/>
                    </a:solidFill>
                  </a:defRPr>
                </a:lvl3pPr>
                <a:lvl4pPr eaLnBrk="1" hangingPunct="1">
                  <a:defRPr>
                    <a:solidFill>
                      <a:schemeClr val="tx2"/>
                    </a:solidFill>
                  </a:defRPr>
                </a:lvl4pPr>
                <a:lvl5pPr eaLnBrk="1" hangingPunct="1">
                  <a:defRPr>
                    <a:solidFill>
                      <a:schemeClr val="tx2"/>
                    </a:solidFill>
                  </a:defRPr>
                </a:lvl5pPr>
                <a:lvl6pPr eaLnBrk="1" hangingPunct="1">
                  <a:defRPr>
                    <a:solidFill>
                      <a:schemeClr val="tx2"/>
                    </a:solidFill>
                  </a:defRPr>
                </a:lvl6pPr>
                <a:lvl7pPr eaLnBrk="1" hangingPunct="1">
                  <a:defRPr>
                    <a:solidFill>
                      <a:schemeClr val="tx2"/>
                    </a:solidFill>
                  </a:defRPr>
                </a:lvl7pPr>
                <a:lvl8pPr eaLnBrk="1" hangingPunct="1">
                  <a:defRPr>
                    <a:solidFill>
                      <a:schemeClr val="tx2"/>
                    </a:solidFill>
                  </a:defRPr>
                </a:lvl8pPr>
                <a:lvl9pPr eaLnBrk="1" hangingPunct="1">
                  <a:defRPr>
                    <a:solidFill>
                      <a:schemeClr val="tx2"/>
                    </a:solidFill>
                  </a:defRPr>
                </a:lvl9pPr>
              </a:lstStyle>
              <a:p>
                <a:pPr algn="l"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600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P</m:t>
                    </m:r>
                    <m:r>
                      <a:rPr lang="cs-CZ" sz="36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225 </a:t>
                </a:r>
                <a14:m>
                  <m:oMath xmlns:m="http://schemas.openxmlformats.org/officeDocument/2006/math">
                    <m:r>
                      <a:rPr lang="cs-CZ" sz="3600" b="0" i="1" dirty="0" smtClean="0">
                        <a:latin typeface="Cambria Math"/>
                        <a:cs typeface="Times New Roman" pitchFamily="18" charset="0"/>
                      </a:rPr>
                      <m:t>𝑊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0767" y="3852357"/>
                <a:ext cx="2968034" cy="993180"/>
              </a:xfrm>
              <a:prstGeom prst="rect">
                <a:avLst/>
              </a:prstGeom>
              <a:blipFill rotWithShape="1">
                <a:blip r:embed="rId10"/>
                <a:stretch>
                  <a:fillRect t="-15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Nadpis 1"/>
          <p:cNvSpPr txBox="1">
            <a:spLocks/>
          </p:cNvSpPr>
          <p:nvPr/>
        </p:nvSpPr>
        <p:spPr>
          <a:xfrm>
            <a:off x="420524" y="5157192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Eva má výkon 112, 5 W. Jana má výkon   </a:t>
            </a:r>
          </a:p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225 W. Jana má 2 x větší výkon než Eva.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148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6" grpId="0"/>
      <p:bldP spid="8" grpId="0"/>
      <p:bldP spid="7" grpId="0"/>
      <p:bldP spid="14" grpId="0"/>
      <p:bldP spid="15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692150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  <a:defRPr/>
            </a:pPr>
            <a:endParaRPr lang="cs-CZ" sz="2600" u="sng" dirty="0" smtClean="0"/>
          </a:p>
          <a:p>
            <a:pPr>
              <a:defRPr/>
            </a:pPr>
            <a:r>
              <a:rPr lang="cs-CZ" sz="2000" dirty="0" smtClean="0"/>
              <a:t>Fyzika pro </a:t>
            </a:r>
            <a:r>
              <a:rPr lang="cs-CZ" sz="2000" dirty="0"/>
              <a:t>8</a:t>
            </a:r>
            <a:r>
              <a:rPr lang="cs-CZ" sz="2000" dirty="0" smtClean="0"/>
              <a:t> ročník ZŠ, PROMETHEUS 2001, doc. RNDr. Růžena Kolářová, CSc., PaedDr.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.</a:t>
            </a:r>
          </a:p>
          <a:p>
            <a:pPr>
              <a:defRPr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office.microsoft.com/cs-cz/images/results.aspx?qu=d%C4%9Bln%C3%ADk&amp;ex=1&amp;origin=EC010141330#ai:MC900338218</a:t>
            </a:r>
            <a:r>
              <a:rPr lang="cs-CZ" sz="2000" dirty="0">
                <a:hlinkClick r:id="rId2"/>
              </a:rPr>
              <a:t>|</a:t>
            </a:r>
          </a:p>
          <a:p>
            <a:pPr>
              <a:defRPr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://www.elektroeden.cz/rc-model-hobby-engine-bagr-112-rtr+dp77226/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87485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994</TotalTime>
  <Words>492</Words>
  <Application>Microsoft Office PowerPoint</Application>
  <PresentationFormat>Předvádění na obrazovce (4:3)</PresentationFormat>
  <Paragraphs>103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Mountain</vt:lpstr>
      <vt:lpstr>Výkon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comp</cp:lastModifiedBy>
  <cp:revision>88</cp:revision>
  <dcterms:created xsi:type="dcterms:W3CDTF">2011-09-09T15:02:45Z</dcterms:created>
  <dcterms:modified xsi:type="dcterms:W3CDTF">2014-03-18T17:47:57Z</dcterms:modified>
</cp:coreProperties>
</file>