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5"/>
  </p:notesMasterIdLst>
  <p:handoutMasterIdLst>
    <p:handoutMasterId r:id="rId16"/>
  </p:handoutMasterIdLst>
  <p:sldIdLst>
    <p:sldId id="280" r:id="rId2"/>
    <p:sldId id="256" r:id="rId3"/>
    <p:sldId id="266" r:id="rId4"/>
    <p:sldId id="271" r:id="rId5"/>
    <p:sldId id="272" r:id="rId6"/>
    <p:sldId id="273" r:id="rId7"/>
    <p:sldId id="270" r:id="rId8"/>
    <p:sldId id="274" r:id="rId9"/>
    <p:sldId id="275" r:id="rId10"/>
    <p:sldId id="276" r:id="rId11"/>
    <p:sldId id="277" r:id="rId12"/>
    <p:sldId id="278" r:id="rId13"/>
    <p:sldId id="279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3296810-A885-4BE3-A3E7-6D5BEEA58F35}" styleName="Střední styl 2 – zvýraznění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73A0DAA-6AF3-43AB-8588-CEC1D06C72B9}" styleName="Styl Středně sytá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103" autoAdjust="0"/>
    <p:restoredTop sz="94660" autoAdjust="0"/>
  </p:normalViewPr>
  <p:slideViewPr>
    <p:cSldViewPr>
      <p:cViewPr>
        <p:scale>
          <a:sx n="70" d="100"/>
          <a:sy n="70" d="100"/>
        </p:scale>
        <p:origin x="-136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6" d="100"/>
          <a:sy n="56" d="100"/>
        </p:scale>
        <p:origin x="-2886" y="-84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9FED6D2-014F-4504-A0FD-3E00BAF0A959}" type="datetimeFigureOut">
              <a:rPr lang="cs-CZ" smtClean="0"/>
              <a:t>18.3.2014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E6C3C8-2605-4165-9019-BA6D0ACC9F2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043692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616D868-03C0-414A-9186-3D549A3AAD23}" type="datetimeFigureOut">
              <a:rPr lang="cs-CZ" smtClean="0"/>
              <a:t>18.3.2014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88F4CCD-6EDF-487A-8A97-CFCD1C2C38E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667341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8F4CCD-6EDF-487A-8A97-CFCD1C2C38E6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951804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8F4CCD-6EDF-487A-8A97-CFCD1C2C38E6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951804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8F4CCD-6EDF-487A-8A97-CFCD1C2C38E6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95180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8F4CCD-6EDF-487A-8A97-CFCD1C2C38E6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951804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8F4CCD-6EDF-487A-8A97-CFCD1C2C38E6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951804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8F4CCD-6EDF-487A-8A97-CFCD1C2C38E6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951804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8F4CCD-6EDF-487A-8A97-CFCD1C2C38E6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951804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8F4CCD-6EDF-487A-8A97-CFCD1C2C38E6}" type="slidenum">
              <a:rPr lang="cs-CZ" smtClean="0"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951804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8F4CCD-6EDF-487A-8A97-CFCD1C2C38E6}" type="slidenum">
              <a:rPr lang="cs-CZ" smtClean="0"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951804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8F4CCD-6EDF-487A-8A97-CFCD1C2C38E6}" type="slidenum">
              <a:rPr lang="cs-CZ" smtClean="0"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951804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8F4CCD-6EDF-487A-8A97-CFCD1C2C38E6}" type="slidenum">
              <a:rPr lang="cs-CZ" smtClean="0"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95180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6"/>
          <p:cNvGrpSpPr/>
          <p:nvPr/>
        </p:nvGrpSpPr>
        <p:grpSpPr>
          <a:xfrm>
            <a:off x="0" y="3268345"/>
            <a:ext cx="9144000" cy="146304"/>
            <a:chOff x="0" y="3268345"/>
            <a:chExt cx="9144000" cy="146304"/>
          </a:xfrm>
        </p:grpSpPr>
        <p:sp>
          <p:nvSpPr>
            <p:cNvPr id="13" name="Rectangle 12"/>
            <p:cNvSpPr/>
            <p:nvPr userDrawn="1"/>
          </p:nvSpPr>
          <p:spPr>
            <a:xfrm>
              <a:off x="0" y="3268345"/>
              <a:ext cx="9144000" cy="14630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/>
            <p:cNvSpPr/>
            <p:nvPr userDrawn="1"/>
          </p:nvSpPr>
          <p:spPr>
            <a:xfrm>
              <a:off x="5181600" y="3268345"/>
              <a:ext cx="1097280" cy="146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 14"/>
            <p:cNvSpPr/>
            <p:nvPr userDrawn="1"/>
          </p:nvSpPr>
          <p:spPr>
            <a:xfrm>
              <a:off x="6278880" y="3268345"/>
              <a:ext cx="1097280" cy="1463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Rectangle 15"/>
            <p:cNvSpPr/>
            <p:nvPr userDrawn="1"/>
          </p:nvSpPr>
          <p:spPr>
            <a:xfrm>
              <a:off x="7376160" y="3268345"/>
              <a:ext cx="1097280" cy="1463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9600" y="1752600"/>
            <a:ext cx="7924800" cy="1470025"/>
          </a:xfrm>
          <a:prstGeom prst="rect">
            <a:avLst/>
          </a:prstGeom>
        </p:spPr>
        <p:txBody>
          <a:bodyPr anchor="b"/>
          <a:lstStyle>
            <a:lvl1pPr algn="ctr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05200"/>
            <a:ext cx="6400800" cy="1752600"/>
          </a:xfrm>
        </p:spPr>
        <p:txBody>
          <a:bodyPr>
            <a:normAutofit/>
          </a:bodyPr>
          <a:lstStyle>
            <a:lvl1pPr marL="0" indent="0" algn="ctr">
              <a:buNone/>
              <a:defRPr sz="28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BAB94-2919-49AF-9EE1-E09064380468}" type="datetimeFigureOut">
              <a:rPr lang="cs-CZ" smtClean="0"/>
              <a:t>18.3.2014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654AB-8E59-4696-81CA-E6865B687C4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99616"/>
            <a:ext cx="8229600" cy="462654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BAB94-2919-49AF-9EE1-E09064380468}" type="datetimeFigureOut">
              <a:rPr lang="cs-CZ" smtClean="0"/>
              <a:t>18.3.2014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654AB-8E59-4696-81CA-E6865B687C43}" type="slidenum">
              <a:rPr lang="cs-CZ" smtClean="0"/>
              <a:t>‹#›</a:t>
            </a:fld>
            <a:endParaRPr lang="cs-CZ"/>
          </a:p>
        </p:txBody>
      </p:sp>
      <p:grpSp>
        <p:nvGrpSpPr>
          <p:cNvPr id="2" name="Group 13"/>
          <p:cNvGrpSpPr/>
          <p:nvPr/>
        </p:nvGrpSpPr>
        <p:grpSpPr>
          <a:xfrm>
            <a:off x="0" y="1371600"/>
            <a:ext cx="9144000" cy="73152"/>
            <a:chOff x="0" y="3268345"/>
            <a:chExt cx="9144000" cy="146304"/>
          </a:xfrm>
        </p:grpSpPr>
        <p:sp>
          <p:nvSpPr>
            <p:cNvPr id="15" name="Rectangle 14"/>
            <p:cNvSpPr/>
            <p:nvPr userDrawn="1"/>
          </p:nvSpPr>
          <p:spPr>
            <a:xfrm>
              <a:off x="0" y="3268345"/>
              <a:ext cx="9144000" cy="14630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Rectangle 15"/>
            <p:cNvSpPr/>
            <p:nvPr userDrawn="1"/>
          </p:nvSpPr>
          <p:spPr>
            <a:xfrm>
              <a:off x="5181600" y="3268345"/>
              <a:ext cx="1097280" cy="146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Rectangle 16"/>
            <p:cNvSpPr/>
            <p:nvPr userDrawn="1"/>
          </p:nvSpPr>
          <p:spPr>
            <a:xfrm>
              <a:off x="6278880" y="3268345"/>
              <a:ext cx="1097280" cy="1463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ectangle 17"/>
            <p:cNvSpPr/>
            <p:nvPr userDrawn="1"/>
          </p:nvSpPr>
          <p:spPr>
            <a:xfrm>
              <a:off x="7376160" y="3268345"/>
              <a:ext cx="1097280" cy="1463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9" name="Title 1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7512" y="4406900"/>
            <a:ext cx="7827201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7512" y="2667000"/>
            <a:ext cx="7827201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BAB94-2919-49AF-9EE1-E09064380468}" type="datetimeFigureOut">
              <a:rPr lang="cs-CZ" smtClean="0"/>
              <a:t>18.3.2014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654AB-8E59-4696-81CA-E6865B687C43}" type="slidenum">
              <a:rPr lang="cs-CZ" smtClean="0"/>
              <a:t>‹#›</a:t>
            </a:fld>
            <a:endParaRPr lang="cs-CZ"/>
          </a:p>
        </p:txBody>
      </p:sp>
      <p:grpSp>
        <p:nvGrpSpPr>
          <p:cNvPr id="7" name="Group 12"/>
          <p:cNvGrpSpPr/>
          <p:nvPr/>
        </p:nvGrpSpPr>
        <p:grpSpPr>
          <a:xfrm flipH="1">
            <a:off x="0" y="4228465"/>
            <a:ext cx="9144000" cy="146304"/>
            <a:chOff x="0" y="3268345"/>
            <a:chExt cx="9144000" cy="146304"/>
          </a:xfrm>
        </p:grpSpPr>
        <p:sp>
          <p:nvSpPr>
            <p:cNvPr id="14" name="Rectangle 13"/>
            <p:cNvSpPr/>
            <p:nvPr userDrawn="1"/>
          </p:nvSpPr>
          <p:spPr>
            <a:xfrm>
              <a:off x="0" y="3268345"/>
              <a:ext cx="9144000" cy="14630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 14"/>
            <p:cNvSpPr/>
            <p:nvPr userDrawn="1"/>
          </p:nvSpPr>
          <p:spPr>
            <a:xfrm>
              <a:off x="5181600" y="3268345"/>
              <a:ext cx="1097280" cy="146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Rectangle 15"/>
            <p:cNvSpPr/>
            <p:nvPr userDrawn="1"/>
          </p:nvSpPr>
          <p:spPr>
            <a:xfrm>
              <a:off x="6278880" y="3268345"/>
              <a:ext cx="1097280" cy="1463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Rectangle 16"/>
            <p:cNvSpPr/>
            <p:nvPr userDrawn="1"/>
          </p:nvSpPr>
          <p:spPr>
            <a:xfrm>
              <a:off x="7376160" y="3268345"/>
              <a:ext cx="1097280" cy="1463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BAB94-2919-49AF-9EE1-E09064380468}" type="datetimeFigureOut">
              <a:rPr lang="cs-CZ" smtClean="0"/>
              <a:t>18.3.2014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654AB-8E59-4696-81CA-E6865B687C43}" type="slidenum">
              <a:rPr lang="cs-CZ" smtClean="0"/>
              <a:t>‹#›</a:t>
            </a:fld>
            <a:endParaRPr lang="cs-CZ"/>
          </a:p>
        </p:txBody>
      </p:sp>
      <p:sp>
        <p:nvSpPr>
          <p:cNvPr id="14" name="Title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grpSp>
        <p:nvGrpSpPr>
          <p:cNvPr id="2" name="Group 14"/>
          <p:cNvGrpSpPr/>
          <p:nvPr/>
        </p:nvGrpSpPr>
        <p:grpSpPr>
          <a:xfrm>
            <a:off x="0" y="1371600"/>
            <a:ext cx="9144000" cy="73152"/>
            <a:chOff x="0" y="3268345"/>
            <a:chExt cx="9144000" cy="146304"/>
          </a:xfrm>
        </p:grpSpPr>
        <p:sp>
          <p:nvSpPr>
            <p:cNvPr id="16" name="Rectangle 15"/>
            <p:cNvSpPr/>
            <p:nvPr userDrawn="1"/>
          </p:nvSpPr>
          <p:spPr>
            <a:xfrm>
              <a:off x="0" y="3268345"/>
              <a:ext cx="9144000" cy="14630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Rectangle 16"/>
            <p:cNvSpPr/>
            <p:nvPr userDrawn="1"/>
          </p:nvSpPr>
          <p:spPr>
            <a:xfrm>
              <a:off x="5181600" y="3268345"/>
              <a:ext cx="1097280" cy="146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ectangle 17"/>
            <p:cNvSpPr/>
            <p:nvPr userDrawn="1"/>
          </p:nvSpPr>
          <p:spPr>
            <a:xfrm>
              <a:off x="6278880" y="3268345"/>
              <a:ext cx="1097280" cy="1463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Rectangle 18"/>
            <p:cNvSpPr/>
            <p:nvPr userDrawn="1"/>
          </p:nvSpPr>
          <p:spPr>
            <a:xfrm>
              <a:off x="7376160" y="3268345"/>
              <a:ext cx="1097280" cy="1463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2971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600200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2971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BAB94-2919-49AF-9EE1-E09064380468}" type="datetimeFigureOut">
              <a:rPr lang="cs-CZ" smtClean="0"/>
              <a:t>18.3.2014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654AB-8E59-4696-81CA-E6865B687C43}" type="slidenum">
              <a:rPr lang="cs-CZ" smtClean="0"/>
              <a:t>‹#›</a:t>
            </a:fld>
            <a:endParaRPr lang="cs-CZ"/>
          </a:p>
        </p:txBody>
      </p:sp>
      <p:sp>
        <p:nvSpPr>
          <p:cNvPr id="16" name="Title 1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grpSp>
        <p:nvGrpSpPr>
          <p:cNvPr id="2" name="Group 16"/>
          <p:cNvGrpSpPr/>
          <p:nvPr/>
        </p:nvGrpSpPr>
        <p:grpSpPr>
          <a:xfrm>
            <a:off x="0" y="1371600"/>
            <a:ext cx="9144000" cy="73152"/>
            <a:chOff x="0" y="3268345"/>
            <a:chExt cx="9144000" cy="146304"/>
          </a:xfrm>
        </p:grpSpPr>
        <p:sp>
          <p:nvSpPr>
            <p:cNvPr id="18" name="Rectangle 17"/>
            <p:cNvSpPr/>
            <p:nvPr userDrawn="1"/>
          </p:nvSpPr>
          <p:spPr>
            <a:xfrm>
              <a:off x="0" y="3268345"/>
              <a:ext cx="9144000" cy="14630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Rectangle 18"/>
            <p:cNvSpPr/>
            <p:nvPr userDrawn="1"/>
          </p:nvSpPr>
          <p:spPr>
            <a:xfrm>
              <a:off x="5181600" y="3268345"/>
              <a:ext cx="1097280" cy="146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Rectangle 19"/>
            <p:cNvSpPr/>
            <p:nvPr userDrawn="1"/>
          </p:nvSpPr>
          <p:spPr>
            <a:xfrm>
              <a:off x="6278880" y="3268345"/>
              <a:ext cx="1097280" cy="1463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Rectangle 20"/>
            <p:cNvSpPr/>
            <p:nvPr userDrawn="1"/>
          </p:nvSpPr>
          <p:spPr>
            <a:xfrm>
              <a:off x="7376160" y="3268345"/>
              <a:ext cx="1097280" cy="1463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BAB94-2919-49AF-9EE1-E09064380468}" type="datetimeFigureOut">
              <a:rPr lang="cs-CZ" smtClean="0"/>
              <a:t>18.3.2014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654AB-8E59-4696-81CA-E6865B687C43}" type="slidenum">
              <a:rPr lang="cs-CZ" smtClean="0"/>
              <a:t>‹#›</a:t>
            </a:fld>
            <a:endParaRPr lang="cs-CZ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grpSp>
        <p:nvGrpSpPr>
          <p:cNvPr id="2" name="Group 12"/>
          <p:cNvGrpSpPr/>
          <p:nvPr/>
        </p:nvGrpSpPr>
        <p:grpSpPr>
          <a:xfrm flipH="1">
            <a:off x="0" y="1371600"/>
            <a:ext cx="9144000" cy="73152"/>
            <a:chOff x="0" y="3268345"/>
            <a:chExt cx="9144000" cy="146304"/>
          </a:xfrm>
        </p:grpSpPr>
        <p:sp>
          <p:nvSpPr>
            <p:cNvPr id="14" name="Rectangle 13"/>
            <p:cNvSpPr/>
            <p:nvPr userDrawn="1"/>
          </p:nvSpPr>
          <p:spPr>
            <a:xfrm>
              <a:off x="0" y="3268345"/>
              <a:ext cx="9144000" cy="14630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 14"/>
            <p:cNvSpPr/>
            <p:nvPr userDrawn="1"/>
          </p:nvSpPr>
          <p:spPr>
            <a:xfrm>
              <a:off x="5181600" y="3268345"/>
              <a:ext cx="1097280" cy="146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Rectangle 15"/>
            <p:cNvSpPr/>
            <p:nvPr userDrawn="1"/>
          </p:nvSpPr>
          <p:spPr>
            <a:xfrm>
              <a:off x="6278880" y="3268345"/>
              <a:ext cx="1097280" cy="1463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Rectangle 16"/>
            <p:cNvSpPr/>
            <p:nvPr userDrawn="1"/>
          </p:nvSpPr>
          <p:spPr>
            <a:xfrm>
              <a:off x="7376160" y="3268345"/>
              <a:ext cx="1097280" cy="1463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BAB94-2919-49AF-9EE1-E09064380468}" type="datetimeFigureOut">
              <a:rPr lang="cs-CZ" smtClean="0"/>
              <a:t>18.3.2014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654AB-8E59-4696-81CA-E6865B687C43}" type="slidenum">
              <a:rPr lang="cs-CZ" smtClean="0"/>
              <a:t>‹#›</a:t>
            </a:fld>
            <a:endParaRPr lang="cs-CZ"/>
          </a:p>
        </p:txBody>
      </p:sp>
      <p:grpSp>
        <p:nvGrpSpPr>
          <p:cNvPr id="5" name="Group 10"/>
          <p:cNvGrpSpPr/>
          <p:nvPr/>
        </p:nvGrpSpPr>
        <p:grpSpPr>
          <a:xfrm>
            <a:off x="-9144" y="-18288"/>
            <a:ext cx="9144000" cy="146304"/>
            <a:chOff x="0" y="3268345"/>
            <a:chExt cx="9144000" cy="146304"/>
          </a:xfrm>
        </p:grpSpPr>
        <p:sp>
          <p:nvSpPr>
            <p:cNvPr id="12" name="Rectangle 11"/>
            <p:cNvSpPr/>
            <p:nvPr userDrawn="1"/>
          </p:nvSpPr>
          <p:spPr>
            <a:xfrm>
              <a:off x="0" y="3268345"/>
              <a:ext cx="9144000" cy="14630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/>
            <p:cNvSpPr/>
            <p:nvPr userDrawn="1"/>
          </p:nvSpPr>
          <p:spPr>
            <a:xfrm>
              <a:off x="5495544" y="3268345"/>
              <a:ext cx="1097280" cy="146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/>
            <p:cNvSpPr/>
            <p:nvPr userDrawn="1"/>
          </p:nvSpPr>
          <p:spPr>
            <a:xfrm>
              <a:off x="6592824" y="3268345"/>
              <a:ext cx="1097280" cy="1463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 14"/>
            <p:cNvSpPr/>
            <p:nvPr userDrawn="1"/>
          </p:nvSpPr>
          <p:spPr>
            <a:xfrm>
              <a:off x="7690104" y="3268345"/>
              <a:ext cx="1097280" cy="1463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793750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2800" b="1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371600"/>
            <a:ext cx="5111750" cy="4754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371600"/>
            <a:ext cx="3008313" cy="47545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BAB94-2919-49AF-9EE1-E09064380468}" type="datetimeFigureOut">
              <a:rPr lang="cs-CZ" smtClean="0"/>
              <a:t>18.3.2014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654AB-8E59-4696-81CA-E6865B687C43}" type="slidenum">
              <a:rPr lang="cs-CZ" smtClean="0"/>
              <a:t>‹#›</a:t>
            </a:fld>
            <a:endParaRPr lang="cs-CZ"/>
          </a:p>
        </p:txBody>
      </p:sp>
      <p:grpSp>
        <p:nvGrpSpPr>
          <p:cNvPr id="8" name="Group 13"/>
          <p:cNvGrpSpPr/>
          <p:nvPr/>
        </p:nvGrpSpPr>
        <p:grpSpPr>
          <a:xfrm flipH="1">
            <a:off x="0" y="1143000"/>
            <a:ext cx="9144000" cy="73152"/>
            <a:chOff x="0" y="3268345"/>
            <a:chExt cx="9144000" cy="146304"/>
          </a:xfrm>
        </p:grpSpPr>
        <p:sp>
          <p:nvSpPr>
            <p:cNvPr id="15" name="Rectangle 14"/>
            <p:cNvSpPr/>
            <p:nvPr userDrawn="1"/>
          </p:nvSpPr>
          <p:spPr>
            <a:xfrm>
              <a:off x="0" y="3268345"/>
              <a:ext cx="9144000" cy="14630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Rectangle 15"/>
            <p:cNvSpPr/>
            <p:nvPr userDrawn="1"/>
          </p:nvSpPr>
          <p:spPr>
            <a:xfrm>
              <a:off x="5181600" y="3268345"/>
              <a:ext cx="1097280" cy="146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Rectangle 16"/>
            <p:cNvSpPr/>
            <p:nvPr userDrawn="1"/>
          </p:nvSpPr>
          <p:spPr>
            <a:xfrm>
              <a:off x="6278880" y="3268345"/>
              <a:ext cx="1097280" cy="1463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ectangle 17"/>
            <p:cNvSpPr/>
            <p:nvPr userDrawn="1"/>
          </p:nvSpPr>
          <p:spPr>
            <a:xfrm>
              <a:off x="7376160" y="3268345"/>
              <a:ext cx="1097280" cy="1463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1801368" y="685800"/>
            <a:ext cx="5495544" cy="3886200"/>
          </a:xfrm>
          <a:solidFill>
            <a:schemeClr val="accent1"/>
          </a:solidFill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contrasting" dir="t"/>
          </a:scene3d>
          <a:sp3d contourW="12700" prstMaterial="softEdge">
            <a:bevelT prst="cross"/>
            <a:contourClr>
              <a:srgbClr val="FFFFFF"/>
            </a:contourClr>
          </a:sp3d>
        </p:spPr>
        <p:txBody>
          <a:bodyPr/>
          <a:lstStyle/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BAB94-2919-49AF-9EE1-E09064380468}" type="datetimeFigureOut">
              <a:rPr lang="cs-CZ" smtClean="0"/>
              <a:t>18.3.2014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654AB-8E59-4696-81CA-E6865B687C43}" type="slidenum">
              <a:rPr lang="cs-CZ" smtClean="0"/>
              <a:t>‹#›</a:t>
            </a:fld>
            <a:endParaRPr lang="cs-CZ"/>
          </a:p>
        </p:txBody>
      </p:sp>
      <p:grpSp>
        <p:nvGrpSpPr>
          <p:cNvPr id="3" name="Group 15"/>
          <p:cNvGrpSpPr/>
          <p:nvPr/>
        </p:nvGrpSpPr>
        <p:grpSpPr>
          <a:xfrm>
            <a:off x="-9144" y="-18288"/>
            <a:ext cx="9144000" cy="146304"/>
            <a:chOff x="0" y="3268345"/>
            <a:chExt cx="9144000" cy="146304"/>
          </a:xfrm>
        </p:grpSpPr>
        <p:sp>
          <p:nvSpPr>
            <p:cNvPr id="17" name="Rectangle 16"/>
            <p:cNvSpPr/>
            <p:nvPr userDrawn="1"/>
          </p:nvSpPr>
          <p:spPr>
            <a:xfrm>
              <a:off x="0" y="3268345"/>
              <a:ext cx="9144000" cy="14630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ectangle 17"/>
            <p:cNvSpPr/>
            <p:nvPr userDrawn="1"/>
          </p:nvSpPr>
          <p:spPr>
            <a:xfrm>
              <a:off x="5495544" y="3268345"/>
              <a:ext cx="1097280" cy="146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Rectangle 18"/>
            <p:cNvSpPr/>
            <p:nvPr userDrawn="1"/>
          </p:nvSpPr>
          <p:spPr>
            <a:xfrm>
              <a:off x="6592824" y="3268345"/>
              <a:ext cx="1097280" cy="1463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Rectangle 19"/>
            <p:cNvSpPr/>
            <p:nvPr userDrawn="1"/>
          </p:nvSpPr>
          <p:spPr>
            <a:xfrm>
              <a:off x="7690104" y="3268345"/>
              <a:ext cx="1097280" cy="1463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BAB94-2919-49AF-9EE1-E09064380468}" type="datetimeFigureOut">
              <a:rPr lang="cs-CZ" smtClean="0"/>
              <a:t>18.3.2014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654AB-8E59-4696-81CA-E6865B687C43}" type="slidenum">
              <a:rPr lang="cs-CZ" smtClean="0"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grpSp>
        <p:nvGrpSpPr>
          <p:cNvPr id="2" name="Group 7"/>
          <p:cNvGrpSpPr/>
          <p:nvPr/>
        </p:nvGrpSpPr>
        <p:grpSpPr>
          <a:xfrm flipH="1">
            <a:off x="0" y="1371600"/>
            <a:ext cx="9144000" cy="73152"/>
            <a:chOff x="0" y="3268345"/>
            <a:chExt cx="9144000" cy="146304"/>
          </a:xfrm>
        </p:grpSpPr>
        <p:sp>
          <p:nvSpPr>
            <p:cNvPr id="9" name="Rectangle 8"/>
            <p:cNvSpPr/>
            <p:nvPr userDrawn="1"/>
          </p:nvSpPr>
          <p:spPr>
            <a:xfrm>
              <a:off x="0" y="3268345"/>
              <a:ext cx="9144000" cy="14630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 userDrawn="1"/>
          </p:nvSpPr>
          <p:spPr>
            <a:xfrm>
              <a:off x="5181600" y="3268345"/>
              <a:ext cx="1097280" cy="146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/>
            <p:cNvSpPr/>
            <p:nvPr userDrawn="1"/>
          </p:nvSpPr>
          <p:spPr>
            <a:xfrm>
              <a:off x="6278880" y="3268345"/>
              <a:ext cx="1097280" cy="1463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/>
            <p:cNvSpPr/>
            <p:nvPr userDrawn="1"/>
          </p:nvSpPr>
          <p:spPr>
            <a:xfrm>
              <a:off x="7376160" y="3268345"/>
              <a:ext cx="1097280" cy="1463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8"/>
            <a:ext cx="1828800" cy="5851525"/>
          </a:xfrm>
          <a:prstGeom prst="rect">
            <a:avLst/>
          </a:prstGeo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1722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839712" y="6356350"/>
            <a:ext cx="1868424" cy="365125"/>
          </a:xfrm>
        </p:spPr>
        <p:txBody>
          <a:bodyPr/>
          <a:lstStyle/>
          <a:p>
            <a:fld id="{0A7BAB94-2919-49AF-9EE1-E09064380468}" type="datetimeFigureOut">
              <a:rPr lang="cs-CZ" smtClean="0"/>
              <a:t>18.3.2014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654AB-8E59-4696-81CA-E6865B687C43}" type="slidenum">
              <a:rPr lang="cs-CZ" smtClean="0"/>
              <a:t>‹#›</a:t>
            </a:fld>
            <a:endParaRPr lang="cs-CZ"/>
          </a:p>
        </p:txBody>
      </p:sp>
      <p:grpSp>
        <p:nvGrpSpPr>
          <p:cNvPr id="7" name="Group 6"/>
          <p:cNvGrpSpPr/>
          <p:nvPr/>
        </p:nvGrpSpPr>
        <p:grpSpPr>
          <a:xfrm rot="5400000" flipH="1">
            <a:off x="3332988" y="3384804"/>
            <a:ext cx="6867144" cy="73152"/>
            <a:chOff x="0" y="3268345"/>
            <a:chExt cx="9144000" cy="146304"/>
          </a:xfrm>
        </p:grpSpPr>
        <p:sp>
          <p:nvSpPr>
            <p:cNvPr id="8" name="Rectangle 7"/>
            <p:cNvSpPr/>
            <p:nvPr userDrawn="1"/>
          </p:nvSpPr>
          <p:spPr>
            <a:xfrm>
              <a:off x="0" y="3268345"/>
              <a:ext cx="9144000" cy="14630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 userDrawn="1"/>
          </p:nvSpPr>
          <p:spPr>
            <a:xfrm>
              <a:off x="5181600" y="3268345"/>
              <a:ext cx="1097280" cy="146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 userDrawn="1"/>
          </p:nvSpPr>
          <p:spPr>
            <a:xfrm>
              <a:off x="6278880" y="3268345"/>
              <a:ext cx="1097280" cy="1463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/>
            <p:cNvSpPr/>
            <p:nvPr userDrawn="1"/>
          </p:nvSpPr>
          <p:spPr>
            <a:xfrm>
              <a:off x="7376160" y="3268345"/>
              <a:ext cx="1097280" cy="1463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6826" y="0"/>
            <a:ext cx="9144000" cy="6286520"/>
          </a:xfrm>
          <a:prstGeom prst="rect">
            <a:avLst/>
          </a:prstGeom>
          <a:gradFill flip="none" rotWithShape="1">
            <a:gsLst>
              <a:gs pos="1000">
                <a:schemeClr val="bg2">
                  <a:alpha val="0"/>
                </a:schemeClr>
              </a:gs>
              <a:gs pos="100000">
                <a:schemeClr val="bg1">
                  <a:alpha val="92000"/>
                </a:schemeClr>
              </a:gs>
            </a:gsLst>
            <a:lin ang="16200000" scaled="1"/>
            <a:tileRect/>
          </a:gradFill>
          <a:ln w="28575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574536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ysClr val="windowText" lastClr="000000"/>
                </a:solidFill>
              </a:defRPr>
            </a:lvl1pPr>
          </a:lstStyle>
          <a:p>
            <a:fld id="{0A7BAB94-2919-49AF-9EE1-E09064380468}" type="datetimeFigureOut">
              <a:rPr lang="cs-CZ" smtClean="0"/>
              <a:t>18.3.2014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ysClr val="windowText" lastClr="000000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0248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ysClr val="windowText" lastClr="000000"/>
                </a:solidFill>
              </a:defRPr>
            </a:lvl1pPr>
          </a:lstStyle>
          <a:p>
            <a:fld id="{BE7654AB-8E59-4696-81CA-E6865B687C43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Placeholder 7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spcBef>
          <a:spcPct val="0"/>
        </a:spcBef>
        <a:buNone/>
        <a:defRPr sz="4400" kern="1200">
          <a:ln>
            <a:noFill/>
          </a:ln>
          <a:solidFill>
            <a:srgbClr val="FFFFFF"/>
          </a:solidFill>
          <a:effectLst>
            <a:glow rad="101600">
              <a:schemeClr val="tx2"/>
            </a:glow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0" hangingPunct="1">
        <a:spcBef>
          <a:spcPct val="20000"/>
        </a:spcBef>
        <a:buClr>
          <a:schemeClr val="tx2"/>
        </a:buClr>
        <a:buSzPct val="70000"/>
        <a:buFont typeface="Wingdings 2" pitchFamily="18" charset="2"/>
        <a:buChar char="¥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Clr>
          <a:schemeClr val="accent4"/>
        </a:buClr>
        <a:buSzPct val="60000"/>
        <a:buFont typeface="Wingdings 2" pitchFamily="18" charset="2"/>
        <a:buChar char="¥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Clr>
          <a:schemeClr val="accent5"/>
        </a:buClr>
        <a:buSzPct val="57000"/>
        <a:buFont typeface="Wingdings 2" pitchFamily="18" charset="2"/>
        <a:buChar char="¥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Clr>
          <a:schemeClr val="accent6"/>
        </a:buClr>
        <a:buSzPct val="55000"/>
        <a:buFont typeface="Wingdings 2" pitchFamily="18" charset="2"/>
        <a:buChar char="¥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Clr>
          <a:schemeClr val="accent2"/>
        </a:buClr>
        <a:buSzPct val="50000"/>
        <a:buFont typeface="Wingdings 2" pitchFamily="18" charset="2"/>
        <a:buChar char="¥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all-water.org/H2O_Images/800px-DryIceSublimation.JPG" TargetMode="External"/><Relationship Id="rId2" Type="http://schemas.openxmlformats.org/officeDocument/2006/relationships/hyperlink" Target="http://viskumy-fyzika.blog.cz/0910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partner4office.cz/3in1-ochranna-podlozka-k-notebooku-mikrovlakno-kostky-ledu" TargetMode="External"/><Relationship Id="rId4" Type="http://schemas.openxmlformats.org/officeDocument/2006/relationships/hyperlink" Target="http://www.psdtop.com/blog/drawing/burning-candle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11560" y="3933056"/>
            <a:ext cx="7772400" cy="1152525"/>
          </a:xfrm>
          <a:ln>
            <a:solidFill>
              <a:schemeClr val="bg1"/>
            </a:solidFill>
          </a:ln>
        </p:spPr>
        <p:txBody>
          <a:bodyPr/>
          <a:lstStyle/>
          <a:p>
            <a:r>
              <a:rPr lang="cs-CZ" dirty="0" smtClean="0">
                <a:latin typeface="Calibri" pitchFamily="34" charset="0"/>
                <a:cs typeface="Calibri" pitchFamily="34" charset="0"/>
              </a:rPr>
              <a:t>Skupenství látek</a:t>
            </a:r>
            <a:endParaRPr lang="cs-CZ" dirty="0"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20485" name="Obrázek 1" descr="imagesCAC265G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716463" cy="103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6" name="Text Box 6"/>
          <p:cNvSpPr txBox="1">
            <a:spLocks noChangeArrowheads="1"/>
          </p:cNvSpPr>
          <p:nvPr/>
        </p:nvSpPr>
        <p:spPr bwMode="auto">
          <a:xfrm>
            <a:off x="1835150" y="1557338"/>
            <a:ext cx="63373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cs-CZ"/>
          </a:p>
        </p:txBody>
      </p:sp>
      <p:graphicFrame>
        <p:nvGraphicFramePr>
          <p:cNvPr id="20487" name="Group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63857900"/>
              </p:ext>
            </p:extLst>
          </p:nvPr>
        </p:nvGraphicFramePr>
        <p:xfrm>
          <a:off x="1042988" y="1484313"/>
          <a:ext cx="7129462" cy="1960505"/>
        </p:xfrm>
        <a:graphic>
          <a:graphicData uri="http://schemas.openxmlformats.org/drawingml/2006/table">
            <a:tbl>
              <a:tblPr/>
              <a:tblGrid>
                <a:gridCol w="1657350"/>
                <a:gridCol w="5472112"/>
              </a:tblGrid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NÁZEV ŠKOLY </a:t>
                      </a:r>
                    </a:p>
                  </a:txBody>
                  <a:tcPr marL="90000" marR="90000" marT="46800" marB="468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2. ZŠ J. A. Komenského Milevsko, J. A. Komenského 1023, okres Písek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1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ČÍSLO PROJEKTU</a:t>
                      </a:r>
                    </a:p>
                  </a:txBody>
                  <a:tcPr marL="90000" marR="90000" marT="46800" marB="468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CZ.1.07/1.4.00/21.1611 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01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ČÍSLO ŠABLONY </a:t>
                      </a:r>
                    </a:p>
                  </a:txBody>
                  <a:tcPr marL="90000" marR="90000" marT="46800" marB="468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III/2  Inovace a zkvalitnění výuky prostřednictvím ICT 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01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NÁZEV MATERIÁLU </a:t>
                      </a:r>
                    </a:p>
                  </a:txBody>
                  <a:tcPr marL="90000" marR="90000" marT="46800" marB="468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Skupenství látek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28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ČÍSLO SADY </a:t>
                      </a:r>
                    </a:p>
                  </a:txBody>
                  <a:tcPr marL="90000" marR="90000" marT="46800" marB="468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 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9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ČÍSLO MATERIÁLU </a:t>
                      </a:r>
                    </a:p>
                  </a:txBody>
                  <a:tcPr marL="90000" marR="90000" marT="46800" marB="468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VY_32_INOVACE_01 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24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AUTOR MATERIÁLU </a:t>
                      </a:r>
                    </a:p>
                  </a:txBody>
                  <a:tcPr marL="90000" marR="90000" marT="46800" marB="468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Mgr. Jan Hrubec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39564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Zaoblený obdélník 25"/>
          <p:cNvSpPr/>
          <p:nvPr/>
        </p:nvSpPr>
        <p:spPr>
          <a:xfrm>
            <a:off x="6084168" y="2924943"/>
            <a:ext cx="2088232" cy="73501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Zaoblený obdélník 24"/>
          <p:cNvSpPr/>
          <p:nvPr/>
        </p:nvSpPr>
        <p:spPr>
          <a:xfrm>
            <a:off x="3239852" y="2924944"/>
            <a:ext cx="2088232" cy="73501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Zaoblený obdélník 23"/>
          <p:cNvSpPr/>
          <p:nvPr/>
        </p:nvSpPr>
        <p:spPr>
          <a:xfrm>
            <a:off x="713079" y="2924943"/>
            <a:ext cx="1834785" cy="6480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Zaoblený obdélník 22"/>
          <p:cNvSpPr/>
          <p:nvPr/>
        </p:nvSpPr>
        <p:spPr>
          <a:xfrm>
            <a:off x="2699792" y="332656"/>
            <a:ext cx="3960440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260648"/>
            <a:ext cx="7924800" cy="1470025"/>
          </a:xfrm>
        </p:spPr>
        <p:txBody>
          <a:bodyPr anchor="t"/>
          <a:lstStyle/>
          <a:p>
            <a:r>
              <a:rPr lang="cs-CZ" dirty="0" smtClean="0"/>
              <a:t>Skupenství látek</a:t>
            </a:r>
            <a:endParaRPr lang="cs-CZ" dirty="0"/>
          </a:p>
        </p:txBody>
      </p:sp>
      <p:cxnSp>
        <p:nvCxnSpPr>
          <p:cNvPr id="9" name="Přímá spojnice se šipkou 8"/>
          <p:cNvCxnSpPr/>
          <p:nvPr/>
        </p:nvCxnSpPr>
        <p:spPr>
          <a:xfrm flipH="1">
            <a:off x="1979712" y="1052736"/>
            <a:ext cx="2304256" cy="187220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11" name="Přímá spojnice se šipkou 10"/>
          <p:cNvCxnSpPr>
            <a:endCxn id="25" idx="0"/>
          </p:cNvCxnSpPr>
          <p:nvPr/>
        </p:nvCxnSpPr>
        <p:spPr>
          <a:xfrm>
            <a:off x="4283968" y="1052736"/>
            <a:ext cx="0" cy="187220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13" name="Přímá spojnice se šipkou 12"/>
          <p:cNvCxnSpPr/>
          <p:nvPr/>
        </p:nvCxnSpPr>
        <p:spPr>
          <a:xfrm>
            <a:off x="4283968" y="1052736"/>
            <a:ext cx="3024336" cy="187220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sp>
        <p:nvSpPr>
          <p:cNvPr id="14" name="Nadpis 1"/>
          <p:cNvSpPr txBox="1">
            <a:spLocks/>
          </p:cNvSpPr>
          <p:nvPr/>
        </p:nvSpPr>
        <p:spPr>
          <a:xfrm>
            <a:off x="430121" y="2924944"/>
            <a:ext cx="2088232" cy="735013"/>
          </a:xfrm>
          <a:prstGeom prst="rect">
            <a:avLst/>
          </a:prstGeom>
        </p:spPr>
        <p:txBody>
          <a:bodyPr vert="horz" lIns="91440" tIns="45720" rIns="91440" bIns="45720" rtlCol="0" anchor="t">
            <a:normAutofit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ln>
                  <a:noFill/>
                </a:ln>
                <a:solidFill>
                  <a:srgbClr val="FFFFFF"/>
                </a:solidFill>
                <a:effectLst>
                  <a:glow rad="101600">
                    <a:schemeClr val="tx2"/>
                  </a:glo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cs-CZ" dirty="0" smtClean="0"/>
              <a:t>  Pevné</a:t>
            </a:r>
            <a:endParaRPr lang="cs-CZ" dirty="0"/>
          </a:p>
        </p:txBody>
      </p:sp>
      <p:sp>
        <p:nvSpPr>
          <p:cNvPr id="16" name="Nadpis 1"/>
          <p:cNvSpPr txBox="1">
            <a:spLocks/>
          </p:cNvSpPr>
          <p:nvPr/>
        </p:nvSpPr>
        <p:spPr>
          <a:xfrm>
            <a:off x="3239852" y="2924944"/>
            <a:ext cx="2088232" cy="735013"/>
          </a:xfrm>
          <a:prstGeom prst="rect">
            <a:avLst/>
          </a:prstGeom>
        </p:spPr>
        <p:txBody>
          <a:bodyPr vert="horz" lIns="91440" tIns="45720" rIns="91440" bIns="45720" rtlCol="0" anchor="t">
            <a:normAutofit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ln>
                  <a:noFill/>
                </a:ln>
                <a:solidFill>
                  <a:srgbClr val="FFFFFF"/>
                </a:solidFill>
                <a:effectLst>
                  <a:glow rad="101600">
                    <a:schemeClr val="tx2"/>
                  </a:glo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cs-CZ" dirty="0" smtClean="0"/>
              <a:t>Kapalné</a:t>
            </a:r>
            <a:endParaRPr lang="cs-CZ" dirty="0"/>
          </a:p>
        </p:txBody>
      </p:sp>
      <p:sp>
        <p:nvSpPr>
          <p:cNvPr id="19" name="Nadpis 1"/>
          <p:cNvSpPr txBox="1">
            <a:spLocks/>
          </p:cNvSpPr>
          <p:nvPr/>
        </p:nvSpPr>
        <p:spPr>
          <a:xfrm>
            <a:off x="6084168" y="2924943"/>
            <a:ext cx="2088232" cy="735013"/>
          </a:xfrm>
          <a:prstGeom prst="rect">
            <a:avLst/>
          </a:prstGeom>
        </p:spPr>
        <p:txBody>
          <a:bodyPr vert="horz" lIns="91440" tIns="45720" rIns="91440" bIns="45720" rtlCol="0" anchor="t">
            <a:normAutofit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ln>
                  <a:noFill/>
                </a:ln>
                <a:solidFill>
                  <a:srgbClr val="FFFFFF"/>
                </a:solidFill>
                <a:effectLst>
                  <a:glow rad="101600">
                    <a:schemeClr val="tx2"/>
                  </a:glo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cs-CZ" dirty="0" smtClean="0"/>
              <a:t>Plynné</a:t>
            </a:r>
            <a:endParaRPr lang="cs-CZ" dirty="0"/>
          </a:p>
        </p:txBody>
      </p:sp>
      <p:sp>
        <p:nvSpPr>
          <p:cNvPr id="20" name="Nadpis 1"/>
          <p:cNvSpPr txBox="1">
            <a:spLocks/>
          </p:cNvSpPr>
          <p:nvPr/>
        </p:nvSpPr>
        <p:spPr>
          <a:xfrm>
            <a:off x="430121" y="3573016"/>
            <a:ext cx="2088232" cy="28083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ln>
                  <a:noFill/>
                </a:ln>
                <a:solidFill>
                  <a:srgbClr val="FFFFFF"/>
                </a:solidFill>
                <a:effectLst>
                  <a:glow rad="101600">
                    <a:schemeClr val="tx2"/>
                  </a:glo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cs-CZ" sz="4000" dirty="0" smtClean="0"/>
              <a:t>Dřevo</a:t>
            </a:r>
          </a:p>
          <a:p>
            <a:r>
              <a:rPr lang="cs-CZ" sz="4000" dirty="0" smtClean="0"/>
              <a:t>Sklo</a:t>
            </a:r>
          </a:p>
          <a:p>
            <a:r>
              <a:rPr lang="cs-CZ" sz="4000" dirty="0" smtClean="0"/>
              <a:t>Železo</a:t>
            </a:r>
          </a:p>
          <a:p>
            <a:r>
              <a:rPr lang="cs-CZ" sz="4000" dirty="0" smtClean="0"/>
              <a:t>Papír</a:t>
            </a:r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21" name="Nadpis 1"/>
          <p:cNvSpPr txBox="1">
            <a:spLocks/>
          </p:cNvSpPr>
          <p:nvPr/>
        </p:nvSpPr>
        <p:spPr>
          <a:xfrm>
            <a:off x="3239852" y="3659956"/>
            <a:ext cx="2088232" cy="286490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ln>
                  <a:noFill/>
                </a:ln>
                <a:solidFill>
                  <a:srgbClr val="FFFFFF"/>
                </a:solidFill>
                <a:effectLst>
                  <a:glow rad="101600">
                    <a:schemeClr val="tx2"/>
                  </a:glo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cs-CZ" sz="4000" dirty="0" smtClean="0"/>
              <a:t>Mléko</a:t>
            </a:r>
          </a:p>
          <a:p>
            <a:r>
              <a:rPr lang="cs-CZ" sz="4000" dirty="0" smtClean="0"/>
              <a:t>Olej</a:t>
            </a:r>
          </a:p>
          <a:p>
            <a:r>
              <a:rPr lang="cs-CZ" sz="4000" dirty="0" smtClean="0"/>
              <a:t>Voda</a:t>
            </a:r>
          </a:p>
          <a:p>
            <a:r>
              <a:rPr lang="cs-CZ" sz="4000" dirty="0" smtClean="0"/>
              <a:t>benzin</a:t>
            </a:r>
            <a:endParaRPr lang="cs-CZ" sz="4000" dirty="0"/>
          </a:p>
        </p:txBody>
      </p:sp>
      <p:sp>
        <p:nvSpPr>
          <p:cNvPr id="22" name="Nadpis 1"/>
          <p:cNvSpPr txBox="1">
            <a:spLocks/>
          </p:cNvSpPr>
          <p:nvPr/>
        </p:nvSpPr>
        <p:spPr>
          <a:xfrm>
            <a:off x="5652120" y="3659956"/>
            <a:ext cx="3491880" cy="285956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ln>
                  <a:noFill/>
                </a:ln>
                <a:solidFill>
                  <a:srgbClr val="FFFFFF"/>
                </a:solidFill>
                <a:effectLst>
                  <a:glow rad="101600">
                    <a:schemeClr val="tx2"/>
                  </a:glo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cs-CZ" sz="4000" dirty="0" smtClean="0"/>
              <a:t>Vzduch</a:t>
            </a:r>
          </a:p>
          <a:p>
            <a:r>
              <a:rPr lang="cs-CZ" sz="4000" dirty="0" smtClean="0"/>
              <a:t>Zemní plyn</a:t>
            </a:r>
          </a:p>
          <a:p>
            <a:r>
              <a:rPr lang="cs-CZ" sz="4000" dirty="0" smtClean="0"/>
              <a:t>Oxid uhličitý</a:t>
            </a:r>
          </a:p>
          <a:p>
            <a:r>
              <a:rPr lang="cs-CZ" sz="4000" dirty="0" smtClean="0"/>
              <a:t>Propan - butan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37572553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5" grpId="0" animBg="1"/>
      <p:bldP spid="24" grpId="0" animBg="1"/>
      <p:bldP spid="23" grpId="0" animBg="1"/>
      <p:bldP spid="2" grpId="0"/>
      <p:bldP spid="14" grpId="0"/>
      <p:bldP spid="16" grpId="0"/>
      <p:bldP spid="20" grpId="0"/>
      <p:bldP spid="21" grpId="0"/>
      <p:bldP spid="2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57536" y="1916832"/>
            <a:ext cx="8208912" cy="1008112"/>
          </a:xfrm>
        </p:spPr>
        <p:txBody>
          <a:bodyPr anchor="t">
            <a:normAutofit fontScale="90000"/>
          </a:bodyPr>
          <a:lstStyle/>
          <a:p>
            <a:pPr algn="l"/>
            <a:r>
              <a:rPr lang="cs-CZ" dirty="0" smtClean="0"/>
              <a:t>Jaká jsou tři skupenství vody  ?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9" name="Nadpis 1"/>
          <p:cNvSpPr txBox="1">
            <a:spLocks/>
          </p:cNvSpPr>
          <p:nvPr/>
        </p:nvSpPr>
        <p:spPr>
          <a:xfrm>
            <a:off x="611560" y="188640"/>
            <a:ext cx="8208912" cy="1470025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ln>
                  <a:noFill/>
                </a:ln>
                <a:solidFill>
                  <a:srgbClr val="FFFFFF"/>
                </a:solidFill>
                <a:effectLst>
                  <a:glow rad="101600">
                    <a:schemeClr val="tx2"/>
                  </a:glo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cs-CZ" dirty="0" smtClean="0"/>
              <a:t>Jedna látka může existovat za různých okolností ve třech skupenstvích.</a:t>
            </a:r>
            <a:endParaRPr lang="cs-CZ" dirty="0"/>
          </a:p>
        </p:txBody>
      </p:sp>
      <p:sp>
        <p:nvSpPr>
          <p:cNvPr id="10" name="Nadpis 1"/>
          <p:cNvSpPr txBox="1">
            <a:spLocks/>
          </p:cNvSpPr>
          <p:nvPr/>
        </p:nvSpPr>
        <p:spPr>
          <a:xfrm>
            <a:off x="757536" y="3140968"/>
            <a:ext cx="8208912" cy="3600400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ln>
                  <a:noFill/>
                </a:ln>
                <a:solidFill>
                  <a:srgbClr val="FFFFFF"/>
                </a:solidFill>
                <a:effectLst>
                  <a:glow rad="101600">
                    <a:schemeClr val="tx2"/>
                  </a:glo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cs-CZ" dirty="0" smtClean="0"/>
              <a:t>Voda - led  - </a:t>
            </a:r>
            <a:r>
              <a:rPr lang="cs-CZ" dirty="0" smtClean="0">
                <a:solidFill>
                  <a:srgbClr val="FF0000"/>
                </a:solidFill>
              </a:rPr>
              <a:t>pevné skupenství</a:t>
            </a:r>
          </a:p>
          <a:p>
            <a:pPr algn="l"/>
            <a:endParaRPr lang="cs-CZ" dirty="0" smtClean="0">
              <a:solidFill>
                <a:srgbClr val="FF0000"/>
              </a:solidFill>
            </a:endParaRPr>
          </a:p>
          <a:p>
            <a:pPr algn="l"/>
            <a:r>
              <a:rPr lang="cs-CZ" dirty="0" smtClean="0"/>
              <a:t>        - voda - </a:t>
            </a:r>
            <a:r>
              <a:rPr lang="cs-CZ" dirty="0" smtClean="0">
                <a:solidFill>
                  <a:srgbClr val="FF0000"/>
                </a:solidFill>
              </a:rPr>
              <a:t>kapalné skupenství</a:t>
            </a:r>
          </a:p>
          <a:p>
            <a:pPr algn="l"/>
            <a:endParaRPr lang="cs-CZ" dirty="0" smtClean="0">
              <a:solidFill>
                <a:srgbClr val="FF0000"/>
              </a:solidFill>
            </a:endParaRPr>
          </a:p>
          <a:p>
            <a:pPr algn="l"/>
            <a:r>
              <a:rPr lang="cs-CZ" dirty="0" smtClean="0"/>
              <a:t>        - vodní pára - </a:t>
            </a:r>
            <a:r>
              <a:rPr lang="cs-CZ" dirty="0" smtClean="0">
                <a:solidFill>
                  <a:srgbClr val="FF0000"/>
                </a:solidFill>
              </a:rPr>
              <a:t>plynné skupenství  </a:t>
            </a:r>
            <a:endParaRPr lang="cs-CZ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23123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Nadpis 1"/>
          <p:cNvSpPr txBox="1">
            <a:spLocks/>
          </p:cNvSpPr>
          <p:nvPr/>
        </p:nvSpPr>
        <p:spPr>
          <a:xfrm>
            <a:off x="683568" y="634195"/>
            <a:ext cx="8208912" cy="864096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ln>
                  <a:noFill/>
                </a:ln>
                <a:solidFill>
                  <a:srgbClr val="FFFFFF"/>
                </a:solidFill>
                <a:effectLst>
                  <a:glow rad="101600">
                    <a:schemeClr val="tx2"/>
                  </a:glo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cs-CZ" sz="17600" dirty="0" smtClean="0"/>
              <a:t>Voda - led  -  </a:t>
            </a:r>
            <a:r>
              <a:rPr lang="cs-CZ" sz="17600" dirty="0" smtClean="0">
                <a:solidFill>
                  <a:srgbClr val="FF0000"/>
                </a:solidFill>
              </a:rPr>
              <a:t>pevné skupenství</a:t>
            </a:r>
          </a:p>
          <a:p>
            <a:pPr algn="l"/>
            <a:endParaRPr lang="cs-CZ" sz="17600" dirty="0" smtClean="0">
              <a:solidFill>
                <a:srgbClr val="FF0000"/>
              </a:solidFill>
            </a:endParaRPr>
          </a:p>
          <a:p>
            <a:pPr algn="l"/>
            <a:r>
              <a:rPr lang="cs-CZ" dirty="0" smtClean="0"/>
              <a:t>        </a:t>
            </a:r>
            <a:endParaRPr lang="cs-CZ" dirty="0" smtClean="0">
              <a:solidFill>
                <a:srgbClr val="FF0000"/>
              </a:solidFill>
            </a:endParaRPr>
          </a:p>
          <a:p>
            <a:pPr algn="l"/>
            <a:endParaRPr lang="cs-CZ" dirty="0" smtClean="0">
              <a:solidFill>
                <a:srgbClr val="FF0000"/>
              </a:solidFill>
            </a:endParaRPr>
          </a:p>
          <a:p>
            <a:pPr algn="l"/>
            <a:r>
              <a:rPr lang="cs-CZ" dirty="0" smtClean="0"/>
              <a:t>        </a:t>
            </a:r>
            <a:endParaRPr lang="cs-CZ" dirty="0">
              <a:solidFill>
                <a:srgbClr val="FF0000"/>
              </a:solidFill>
            </a:endParaRPr>
          </a:p>
        </p:txBody>
      </p:sp>
      <p:pic>
        <p:nvPicPr>
          <p:cNvPr id="1026" name="Picture 2" descr="C:\Users\comp\Desktop\kostky_ledu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033588"/>
            <a:ext cx="7285796" cy="44197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771177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Nadpis 1"/>
          <p:cNvSpPr txBox="1">
            <a:spLocks/>
          </p:cNvSpPr>
          <p:nvPr/>
        </p:nvSpPr>
        <p:spPr>
          <a:xfrm>
            <a:off x="683568" y="634195"/>
            <a:ext cx="8208912" cy="864096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ln>
                  <a:noFill/>
                </a:ln>
                <a:solidFill>
                  <a:srgbClr val="FFFFFF"/>
                </a:solidFill>
                <a:effectLst>
                  <a:glow rad="101600">
                    <a:schemeClr val="tx2"/>
                  </a:glo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cs-CZ" sz="17600" dirty="0" smtClean="0"/>
              <a:t>Voda -  </a:t>
            </a:r>
            <a:r>
              <a:rPr lang="cs-CZ" sz="17600" dirty="0" smtClean="0">
                <a:solidFill>
                  <a:srgbClr val="FF0000"/>
                </a:solidFill>
              </a:rPr>
              <a:t>kapalné skupenství</a:t>
            </a:r>
          </a:p>
          <a:p>
            <a:pPr algn="l"/>
            <a:endParaRPr lang="cs-CZ" sz="17600" dirty="0" smtClean="0">
              <a:solidFill>
                <a:srgbClr val="FF0000"/>
              </a:solidFill>
            </a:endParaRPr>
          </a:p>
          <a:p>
            <a:pPr algn="l"/>
            <a:r>
              <a:rPr lang="cs-CZ" dirty="0" smtClean="0"/>
              <a:t>        </a:t>
            </a:r>
            <a:endParaRPr lang="cs-CZ" dirty="0" smtClean="0">
              <a:solidFill>
                <a:srgbClr val="FF0000"/>
              </a:solidFill>
            </a:endParaRPr>
          </a:p>
          <a:p>
            <a:pPr algn="l"/>
            <a:endParaRPr lang="cs-CZ" dirty="0" smtClean="0">
              <a:solidFill>
                <a:srgbClr val="FF0000"/>
              </a:solidFill>
            </a:endParaRPr>
          </a:p>
          <a:p>
            <a:pPr algn="l"/>
            <a:r>
              <a:rPr lang="cs-CZ" dirty="0" smtClean="0"/>
              <a:t>        </a:t>
            </a:r>
            <a:endParaRPr lang="cs-CZ" dirty="0">
              <a:solidFill>
                <a:srgbClr val="FF0000"/>
              </a:solidFill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2200" y="1844824"/>
            <a:ext cx="4419600" cy="4419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638733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Nadpis 1"/>
          <p:cNvSpPr txBox="1">
            <a:spLocks/>
          </p:cNvSpPr>
          <p:nvPr/>
        </p:nvSpPr>
        <p:spPr>
          <a:xfrm>
            <a:off x="179512" y="634195"/>
            <a:ext cx="8964488" cy="864096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ln>
                  <a:noFill/>
                </a:ln>
                <a:solidFill>
                  <a:srgbClr val="FFFFFF"/>
                </a:solidFill>
                <a:effectLst>
                  <a:glow rad="101600">
                    <a:schemeClr val="tx2"/>
                  </a:glo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cs-CZ" sz="17600" dirty="0" smtClean="0"/>
              <a:t>Voda - vodní pára - </a:t>
            </a:r>
            <a:r>
              <a:rPr lang="cs-CZ" sz="17600" dirty="0" smtClean="0">
                <a:solidFill>
                  <a:srgbClr val="FF0000"/>
                </a:solidFill>
              </a:rPr>
              <a:t>plynné</a:t>
            </a:r>
            <a:r>
              <a:rPr lang="cs-CZ" sz="17600" dirty="0" smtClean="0"/>
              <a:t> </a:t>
            </a:r>
            <a:r>
              <a:rPr lang="cs-CZ" sz="17600" dirty="0" smtClean="0">
                <a:solidFill>
                  <a:srgbClr val="FF0000"/>
                </a:solidFill>
              </a:rPr>
              <a:t> skupenství</a:t>
            </a:r>
          </a:p>
          <a:p>
            <a:pPr algn="l"/>
            <a:endParaRPr lang="cs-CZ" sz="17600" dirty="0" smtClean="0">
              <a:solidFill>
                <a:srgbClr val="FF0000"/>
              </a:solidFill>
            </a:endParaRPr>
          </a:p>
          <a:p>
            <a:pPr algn="l"/>
            <a:r>
              <a:rPr lang="cs-CZ" dirty="0" smtClean="0"/>
              <a:t>        </a:t>
            </a:r>
            <a:endParaRPr lang="cs-CZ" dirty="0" smtClean="0">
              <a:solidFill>
                <a:srgbClr val="FF0000"/>
              </a:solidFill>
            </a:endParaRPr>
          </a:p>
          <a:p>
            <a:pPr algn="l"/>
            <a:endParaRPr lang="cs-CZ" dirty="0" smtClean="0">
              <a:solidFill>
                <a:srgbClr val="FF0000"/>
              </a:solidFill>
            </a:endParaRPr>
          </a:p>
          <a:p>
            <a:pPr algn="l"/>
            <a:r>
              <a:rPr lang="cs-CZ" dirty="0" smtClean="0"/>
              <a:t>        </a:t>
            </a:r>
            <a:endParaRPr lang="cs-CZ" dirty="0">
              <a:solidFill>
                <a:srgbClr val="FF0000"/>
              </a:solidFill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1844824"/>
            <a:ext cx="5724128" cy="42930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3781517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98479" y="332656"/>
            <a:ext cx="8208912" cy="1008112"/>
          </a:xfrm>
        </p:spPr>
        <p:txBody>
          <a:bodyPr anchor="t">
            <a:normAutofit fontScale="90000"/>
          </a:bodyPr>
          <a:lstStyle/>
          <a:p>
            <a:pPr algn="l"/>
            <a:r>
              <a:rPr lang="cs-CZ" dirty="0" smtClean="0"/>
              <a:t>Jaká jsou tři skupenství vosku  ?</a:t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10" name="Nadpis 1"/>
          <p:cNvSpPr txBox="1">
            <a:spLocks/>
          </p:cNvSpPr>
          <p:nvPr/>
        </p:nvSpPr>
        <p:spPr>
          <a:xfrm>
            <a:off x="107504" y="1844824"/>
            <a:ext cx="9036496" cy="3672408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ln>
                  <a:noFill/>
                </a:ln>
                <a:solidFill>
                  <a:srgbClr val="FFFFFF"/>
                </a:solidFill>
                <a:effectLst>
                  <a:glow rad="101600">
                    <a:schemeClr val="tx2"/>
                  </a:glo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cs-CZ" dirty="0" smtClean="0"/>
              <a:t>  Vosk - svíčka  - </a:t>
            </a:r>
            <a:r>
              <a:rPr lang="cs-CZ" dirty="0" smtClean="0">
                <a:solidFill>
                  <a:srgbClr val="FF0000"/>
                </a:solidFill>
              </a:rPr>
              <a:t>pevné skupenství</a:t>
            </a:r>
          </a:p>
          <a:p>
            <a:pPr algn="l"/>
            <a:endParaRPr lang="cs-CZ" dirty="0" smtClean="0"/>
          </a:p>
          <a:p>
            <a:pPr algn="l"/>
            <a:r>
              <a:rPr lang="cs-CZ" dirty="0" smtClean="0"/>
              <a:t>- svíčka kolem hořícího knotu - </a:t>
            </a:r>
            <a:r>
              <a:rPr lang="cs-CZ" dirty="0" smtClean="0">
                <a:solidFill>
                  <a:srgbClr val="FF0000"/>
                </a:solidFill>
              </a:rPr>
              <a:t>kapalné    </a:t>
            </a:r>
          </a:p>
          <a:p>
            <a:pPr algn="l"/>
            <a:r>
              <a:rPr lang="cs-CZ" dirty="0" smtClean="0">
                <a:solidFill>
                  <a:srgbClr val="FF0000"/>
                </a:solidFill>
              </a:rPr>
              <a:t>                                              skupenství</a:t>
            </a:r>
          </a:p>
          <a:p>
            <a:pPr algn="l"/>
            <a:endParaRPr lang="cs-CZ" dirty="0" smtClean="0"/>
          </a:p>
          <a:p>
            <a:pPr algn="l"/>
            <a:r>
              <a:rPr lang="cs-CZ" dirty="0" smtClean="0"/>
              <a:t>- páry vosku </a:t>
            </a:r>
            <a:r>
              <a:rPr lang="en-US" dirty="0" smtClean="0"/>
              <a:t>( ho</a:t>
            </a:r>
            <a:r>
              <a:rPr lang="cs-CZ" dirty="0" smtClean="0"/>
              <a:t>ří</a:t>
            </a:r>
            <a:r>
              <a:rPr lang="en-US" dirty="0" smtClean="0"/>
              <a:t> )</a:t>
            </a:r>
            <a:r>
              <a:rPr lang="cs-CZ" dirty="0" smtClean="0"/>
              <a:t> - </a:t>
            </a:r>
            <a:r>
              <a:rPr lang="cs-CZ" dirty="0" smtClean="0">
                <a:solidFill>
                  <a:srgbClr val="FF0000"/>
                </a:solidFill>
              </a:rPr>
              <a:t>plynné skupenství</a:t>
            </a:r>
            <a:endParaRPr lang="cs-CZ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27482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20" y="-603448"/>
            <a:ext cx="9505056" cy="84816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cxnSp>
        <p:nvCxnSpPr>
          <p:cNvPr id="9" name="Přímá spojnice se šipkou 8"/>
          <p:cNvCxnSpPr/>
          <p:nvPr/>
        </p:nvCxnSpPr>
        <p:spPr>
          <a:xfrm flipH="1" flipV="1">
            <a:off x="5076056" y="4869160"/>
            <a:ext cx="1368152" cy="108012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1" name="TextovéPole 10"/>
          <p:cNvSpPr txBox="1"/>
          <p:nvPr/>
        </p:nvSpPr>
        <p:spPr>
          <a:xfrm>
            <a:off x="5792232" y="5949280"/>
            <a:ext cx="31683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>
                <a:solidFill>
                  <a:schemeClr val="bg1"/>
                </a:solidFill>
              </a:rPr>
              <a:t>p</a:t>
            </a:r>
            <a:r>
              <a:rPr lang="cs-CZ" sz="3200" dirty="0" smtClean="0">
                <a:solidFill>
                  <a:schemeClr val="bg1"/>
                </a:solidFill>
              </a:rPr>
              <a:t>evné skupenství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740634" y="4365104"/>
            <a:ext cx="34563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chemeClr val="bg1"/>
                </a:solidFill>
              </a:rPr>
              <a:t>kapalné skupenství</a:t>
            </a:r>
            <a:endParaRPr lang="cs-CZ" sz="3200" dirty="0">
              <a:solidFill>
                <a:schemeClr val="bg1"/>
              </a:solidFill>
            </a:endParaRPr>
          </a:p>
        </p:txBody>
      </p:sp>
      <p:cxnSp>
        <p:nvCxnSpPr>
          <p:cNvPr id="14" name="Přímá spojnice se šipkou 13"/>
          <p:cNvCxnSpPr/>
          <p:nvPr/>
        </p:nvCxnSpPr>
        <p:spPr>
          <a:xfrm flipV="1">
            <a:off x="2972882" y="3356992"/>
            <a:ext cx="1224136" cy="100811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9" name="TextovéPole 18"/>
          <p:cNvSpPr txBox="1"/>
          <p:nvPr/>
        </p:nvSpPr>
        <p:spPr>
          <a:xfrm>
            <a:off x="1023943" y="467961"/>
            <a:ext cx="34563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chemeClr val="bg1"/>
                </a:solidFill>
              </a:rPr>
              <a:t>plynné skupenství</a:t>
            </a:r>
            <a:endParaRPr lang="cs-CZ" sz="3200" dirty="0">
              <a:solidFill>
                <a:schemeClr val="bg1"/>
              </a:solidFill>
            </a:endParaRPr>
          </a:p>
        </p:txBody>
      </p:sp>
      <p:cxnSp>
        <p:nvCxnSpPr>
          <p:cNvPr id="21" name="Přímá spojnice se šipkou 20"/>
          <p:cNvCxnSpPr/>
          <p:nvPr/>
        </p:nvCxnSpPr>
        <p:spPr>
          <a:xfrm>
            <a:off x="2726570" y="1052736"/>
            <a:ext cx="1866456" cy="1188031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111346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870" y="188640"/>
            <a:ext cx="8208912" cy="1008112"/>
          </a:xfrm>
        </p:spPr>
        <p:txBody>
          <a:bodyPr anchor="t">
            <a:normAutofit fontScale="90000"/>
          </a:bodyPr>
          <a:lstStyle/>
          <a:p>
            <a:pPr algn="l"/>
            <a:r>
              <a:rPr lang="cs-CZ" sz="4000" dirty="0" smtClean="0"/>
              <a:t>Otázky a úlohy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sz="36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1. Vyjmenuj tělesa a uveď v jakém jsou   </a:t>
            </a:r>
            <a:br>
              <a:rPr lang="cs-CZ" sz="36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</a:br>
            <a:r>
              <a:rPr lang="cs-CZ" sz="36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   skupenství</a:t>
            </a:r>
            <a:br>
              <a:rPr lang="cs-CZ" sz="36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</a:br>
            <a:r>
              <a:rPr lang="cs-CZ" sz="36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3600" dirty="0" smtClean="0">
                <a:latin typeface="Arial" pitchFamily="34" charset="0"/>
                <a:cs typeface="Arial" pitchFamily="34" charset="0"/>
              </a:rPr>
            </a:br>
            <a:r>
              <a:rPr lang="cs-CZ" sz="3600" dirty="0" smtClean="0">
                <a:latin typeface="Arial" pitchFamily="34" charset="0"/>
                <a:cs typeface="Arial" pitchFamily="34" charset="0"/>
              </a:rPr>
              <a:t>2.  Uveď příklady, kdy se voda v přírodě   </a:t>
            </a:r>
            <a:br>
              <a:rPr lang="cs-CZ" sz="3600" dirty="0" smtClean="0">
                <a:latin typeface="Arial" pitchFamily="34" charset="0"/>
                <a:cs typeface="Arial" pitchFamily="34" charset="0"/>
              </a:rPr>
            </a:br>
            <a:r>
              <a:rPr lang="cs-CZ" sz="3600" dirty="0" smtClean="0">
                <a:latin typeface="Arial" pitchFamily="34" charset="0"/>
                <a:cs typeface="Arial" pitchFamily="34" charset="0"/>
              </a:rPr>
              <a:t>     vyskytuje jako pevná látka, kapalina  </a:t>
            </a:r>
            <a:br>
              <a:rPr lang="cs-CZ" sz="3600" dirty="0" smtClean="0">
                <a:latin typeface="Arial" pitchFamily="34" charset="0"/>
                <a:cs typeface="Arial" pitchFamily="34" charset="0"/>
              </a:rPr>
            </a:br>
            <a:r>
              <a:rPr lang="cs-CZ" sz="3600" dirty="0" smtClean="0">
                <a:latin typeface="Arial" pitchFamily="34" charset="0"/>
                <a:cs typeface="Arial" pitchFamily="34" charset="0"/>
              </a:rPr>
              <a:t>     nebo plyn.</a:t>
            </a:r>
            <a:br>
              <a:rPr lang="cs-CZ" sz="3600" dirty="0" smtClean="0">
                <a:latin typeface="Arial" pitchFamily="34" charset="0"/>
                <a:cs typeface="Arial" pitchFamily="34" charset="0"/>
              </a:rPr>
            </a:br>
            <a:r>
              <a:rPr lang="cs-CZ" sz="36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3600" dirty="0" smtClean="0">
                <a:latin typeface="Arial" pitchFamily="34" charset="0"/>
                <a:cs typeface="Arial" pitchFamily="34" charset="0"/>
              </a:rPr>
            </a:br>
            <a:r>
              <a:rPr lang="cs-CZ" sz="3600" dirty="0" smtClean="0">
                <a:latin typeface="Arial" pitchFamily="34" charset="0"/>
                <a:cs typeface="Arial" pitchFamily="34" charset="0"/>
              </a:rPr>
              <a:t>3. Co mají společného a čím se liší : sníh,  </a:t>
            </a:r>
            <a:br>
              <a:rPr lang="cs-CZ" sz="3600" dirty="0" smtClean="0">
                <a:latin typeface="Arial" pitchFamily="34" charset="0"/>
                <a:cs typeface="Arial" pitchFamily="34" charset="0"/>
              </a:rPr>
            </a:br>
            <a:r>
              <a:rPr lang="cs-CZ" sz="3600" dirty="0" smtClean="0">
                <a:latin typeface="Arial" pitchFamily="34" charset="0"/>
                <a:cs typeface="Arial" pitchFamily="34" charset="0"/>
              </a:rPr>
              <a:t>    mlha, jinovatka, led, voda v rybníku ?</a:t>
            </a:r>
            <a:br>
              <a:rPr lang="cs-CZ" sz="3600" dirty="0" smtClean="0">
                <a:latin typeface="Arial" pitchFamily="34" charset="0"/>
                <a:cs typeface="Arial" pitchFamily="34" charset="0"/>
              </a:rPr>
            </a:br>
            <a:endParaRPr lang="cs-CZ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Nadpis 1"/>
          <p:cNvSpPr txBox="1">
            <a:spLocks/>
          </p:cNvSpPr>
          <p:nvPr/>
        </p:nvSpPr>
        <p:spPr>
          <a:xfrm>
            <a:off x="0" y="1124744"/>
            <a:ext cx="9036496" cy="1296144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ln>
                  <a:noFill/>
                </a:ln>
                <a:solidFill>
                  <a:srgbClr val="FFFFFF"/>
                </a:solidFill>
                <a:effectLst>
                  <a:glow rad="101600">
                    <a:schemeClr val="tx2"/>
                  </a:glo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endParaRPr lang="cs-CZ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23134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870" y="188640"/>
            <a:ext cx="8906626" cy="1944216"/>
          </a:xfrm>
        </p:spPr>
        <p:txBody>
          <a:bodyPr anchor="t">
            <a:normAutofit fontScale="90000"/>
          </a:bodyPr>
          <a:lstStyle/>
          <a:p>
            <a:pPr algn="l"/>
            <a:r>
              <a:rPr lang="cs-CZ" sz="3600" dirty="0" smtClean="0">
                <a:latin typeface="Arial" pitchFamily="34" charset="0"/>
                <a:cs typeface="Arial" pitchFamily="34" charset="0"/>
              </a:rPr>
              <a:t>4.  Připrav si vhodnou tabulku a do ní roztřiď následující látky podle skupenství 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( p</a:t>
            </a:r>
            <a:r>
              <a:rPr lang="cs-CZ" sz="3600" dirty="0" err="1" smtClean="0">
                <a:latin typeface="Arial" pitchFamily="34" charset="0"/>
                <a:cs typeface="Arial" pitchFamily="34" charset="0"/>
              </a:rPr>
              <a:t>ři</a:t>
            </a:r>
            <a:r>
              <a:rPr lang="cs-CZ" sz="3600" dirty="0" smtClean="0">
                <a:latin typeface="Arial" pitchFamily="34" charset="0"/>
                <a:cs typeface="Arial" pitchFamily="34" charset="0"/>
              </a:rPr>
              <a:t> pokojové teplotě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 )</a:t>
            </a:r>
            <a:r>
              <a:rPr lang="cs-CZ" sz="3600" dirty="0" smtClean="0">
                <a:latin typeface="Arial" pitchFamily="34" charset="0"/>
                <a:cs typeface="Arial" pitchFamily="34" charset="0"/>
              </a:rPr>
              <a:t> : papír, mléko, dřevo, voda, vzduch, sklo, parafin, porcelán, ocel, zemní plyn, kečup, tvaroh, benzin, oxid uhličitý.</a:t>
            </a:r>
            <a:br>
              <a:rPr lang="cs-CZ" sz="3600" dirty="0" smtClean="0">
                <a:latin typeface="Arial" pitchFamily="34" charset="0"/>
                <a:cs typeface="Arial" pitchFamily="34" charset="0"/>
              </a:rPr>
            </a:br>
            <a:r>
              <a:rPr lang="cs-CZ" sz="36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3600" dirty="0" smtClean="0">
                <a:latin typeface="Arial" pitchFamily="34" charset="0"/>
                <a:cs typeface="Arial" pitchFamily="34" charset="0"/>
              </a:rPr>
            </a:br>
            <a:r>
              <a:rPr lang="cs-CZ" dirty="0" smtClean="0"/>
              <a:t> </a:t>
            </a:r>
            <a:endParaRPr lang="cs-CZ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Nadpis 1"/>
          <p:cNvSpPr txBox="1">
            <a:spLocks/>
          </p:cNvSpPr>
          <p:nvPr/>
        </p:nvSpPr>
        <p:spPr>
          <a:xfrm>
            <a:off x="0" y="1124744"/>
            <a:ext cx="9036496" cy="1296144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ln>
                  <a:noFill/>
                </a:ln>
                <a:solidFill>
                  <a:srgbClr val="FFFFFF"/>
                </a:solidFill>
                <a:effectLst>
                  <a:glow rad="101600">
                    <a:schemeClr val="tx2"/>
                  </a:glo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endParaRPr lang="cs-CZ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14655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Nadpis 1"/>
          <p:cNvSpPr txBox="1">
            <a:spLocks/>
          </p:cNvSpPr>
          <p:nvPr/>
        </p:nvSpPr>
        <p:spPr>
          <a:xfrm>
            <a:off x="0" y="1124744"/>
            <a:ext cx="9036496" cy="1296144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ln>
                  <a:noFill/>
                </a:ln>
                <a:solidFill>
                  <a:srgbClr val="FFFFFF"/>
                </a:solidFill>
                <a:effectLst>
                  <a:glow rad="101600">
                    <a:schemeClr val="tx2"/>
                  </a:glo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endParaRPr lang="cs-CZ" dirty="0">
              <a:solidFill>
                <a:srgbClr val="FF0000"/>
              </a:solidFill>
            </a:endParaRPr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53716569"/>
              </p:ext>
            </p:extLst>
          </p:nvPr>
        </p:nvGraphicFramePr>
        <p:xfrm>
          <a:off x="-2" y="0"/>
          <a:ext cx="9144003" cy="67413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1"/>
                <a:gridCol w="3048001"/>
                <a:gridCol w="3048001"/>
              </a:tblGrid>
              <a:tr h="112356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Pevné skupenství</a:t>
                      </a:r>
                      <a:endParaRPr kumimoji="0" lang="cs-CZ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2000" b="1" dirty="0" smtClean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 Kapalné  skupenství</a:t>
                      </a:r>
                    </a:p>
                    <a:p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 Plynné skupenství</a:t>
                      </a:r>
                      <a:endParaRPr lang="cs-CZ" sz="20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</a:tr>
              <a:tr h="1123562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123562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123562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123562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123562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258086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Nadpis 1"/>
          <p:cNvSpPr txBox="1">
            <a:spLocks/>
          </p:cNvSpPr>
          <p:nvPr/>
        </p:nvSpPr>
        <p:spPr>
          <a:xfrm>
            <a:off x="0" y="1124744"/>
            <a:ext cx="9036496" cy="1296144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ln>
                  <a:noFill/>
                </a:ln>
                <a:solidFill>
                  <a:srgbClr val="FFFFFF"/>
                </a:solidFill>
                <a:effectLst>
                  <a:glow rad="101600">
                    <a:schemeClr val="tx2"/>
                  </a:glo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endParaRPr lang="cs-CZ" dirty="0">
              <a:solidFill>
                <a:srgbClr val="FF0000"/>
              </a:solidFill>
            </a:endParaRPr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79440559"/>
              </p:ext>
            </p:extLst>
          </p:nvPr>
        </p:nvGraphicFramePr>
        <p:xfrm>
          <a:off x="-15328" y="7450"/>
          <a:ext cx="9159327" cy="67413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53109"/>
                <a:gridCol w="3053109"/>
                <a:gridCol w="3053109"/>
              </a:tblGrid>
              <a:tr h="112356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Pevné skupenství</a:t>
                      </a:r>
                      <a:endParaRPr kumimoji="0" lang="cs-CZ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2000" b="1" dirty="0" smtClean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 Kapalné  skupenství</a:t>
                      </a:r>
                    </a:p>
                    <a:p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 Plynné skupenství</a:t>
                      </a:r>
                      <a:endParaRPr lang="cs-CZ" sz="20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</a:tr>
              <a:tr h="1123562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latin typeface="Arial" pitchFamily="34" charset="0"/>
                          <a:cs typeface="Arial" pitchFamily="34" charset="0"/>
                        </a:rPr>
                        <a:t>papír</a:t>
                      </a:r>
                      <a:endParaRPr lang="cs-CZ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latin typeface="Arial" pitchFamily="34" charset="0"/>
                          <a:cs typeface="Arial" pitchFamily="34" charset="0"/>
                        </a:rPr>
                        <a:t>mléko</a:t>
                      </a:r>
                      <a:endParaRPr lang="cs-CZ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latin typeface="Arial" pitchFamily="34" charset="0"/>
                          <a:cs typeface="Arial" pitchFamily="34" charset="0"/>
                        </a:rPr>
                        <a:t>vzduch</a:t>
                      </a:r>
                      <a:endParaRPr lang="cs-CZ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</a:tr>
              <a:tr h="1123562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latin typeface="Arial" pitchFamily="34" charset="0"/>
                          <a:cs typeface="Arial" pitchFamily="34" charset="0"/>
                        </a:rPr>
                        <a:t>dřevo</a:t>
                      </a:r>
                      <a:endParaRPr lang="cs-CZ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latin typeface="Arial" pitchFamily="34" charset="0"/>
                          <a:cs typeface="Arial" pitchFamily="34" charset="0"/>
                        </a:rPr>
                        <a:t>voda</a:t>
                      </a:r>
                      <a:endParaRPr lang="cs-CZ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latin typeface="Arial" pitchFamily="34" charset="0"/>
                          <a:cs typeface="Arial" pitchFamily="34" charset="0"/>
                        </a:rPr>
                        <a:t>zemní plyn</a:t>
                      </a:r>
                      <a:endParaRPr lang="cs-CZ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</a:tr>
              <a:tr h="1123562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latin typeface="Arial" pitchFamily="34" charset="0"/>
                          <a:cs typeface="Arial" pitchFamily="34" charset="0"/>
                        </a:rPr>
                        <a:t>porcelán</a:t>
                      </a:r>
                      <a:endParaRPr lang="cs-CZ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latin typeface="Arial" pitchFamily="34" charset="0"/>
                          <a:cs typeface="Arial" pitchFamily="34" charset="0"/>
                        </a:rPr>
                        <a:t>kečup</a:t>
                      </a:r>
                      <a:endParaRPr lang="cs-CZ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latin typeface="Arial" pitchFamily="34" charset="0"/>
                          <a:cs typeface="Arial" pitchFamily="34" charset="0"/>
                        </a:rPr>
                        <a:t>oxid uhličitý</a:t>
                      </a:r>
                      <a:endParaRPr lang="cs-CZ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</a:tr>
              <a:tr h="1123562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latin typeface="Arial" pitchFamily="34" charset="0"/>
                          <a:cs typeface="Arial" pitchFamily="34" charset="0"/>
                        </a:rPr>
                        <a:t>ocel</a:t>
                      </a:r>
                      <a:endParaRPr lang="cs-CZ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latin typeface="Arial" pitchFamily="34" charset="0"/>
                          <a:cs typeface="Arial" pitchFamily="34" charset="0"/>
                        </a:rPr>
                        <a:t>benzin</a:t>
                      </a:r>
                      <a:endParaRPr lang="cs-CZ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latin typeface="Arial" pitchFamily="34" charset="0"/>
                          <a:cs typeface="Arial" pitchFamily="34" charset="0"/>
                        </a:rPr>
                        <a:t>benzin</a:t>
                      </a:r>
                      <a:endParaRPr lang="cs-CZ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</a:tr>
              <a:tr h="1123562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latin typeface="Arial" pitchFamily="34" charset="0"/>
                          <a:cs typeface="Arial" pitchFamily="34" charset="0"/>
                        </a:rPr>
                        <a:t>parafin</a:t>
                      </a:r>
                      <a:endParaRPr lang="cs-CZ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latin typeface="Arial" pitchFamily="34" charset="0"/>
                          <a:cs typeface="Arial" pitchFamily="34" charset="0"/>
                        </a:rPr>
                        <a:t>tvaroh</a:t>
                      </a:r>
                      <a:endParaRPr lang="cs-CZ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latin typeface="Arial" pitchFamily="34" charset="0"/>
                          <a:cs typeface="Arial" pitchFamily="34" charset="0"/>
                        </a:rPr>
                        <a:t>voda</a:t>
                      </a:r>
                      <a:endParaRPr lang="cs-CZ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834043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750" y="692150"/>
            <a:ext cx="8229600" cy="4525963"/>
          </a:xfrm>
        </p:spPr>
        <p:txBody>
          <a:bodyPr>
            <a:normAutofit/>
          </a:bodyPr>
          <a:lstStyle/>
          <a:p>
            <a:pPr>
              <a:buFontTx/>
              <a:buNone/>
              <a:defRPr/>
            </a:pPr>
            <a:r>
              <a:rPr lang="cs-CZ" sz="2600" u="sng" dirty="0" smtClean="0"/>
              <a:t>Zdroje a literatura :</a:t>
            </a:r>
          </a:p>
          <a:p>
            <a:pPr>
              <a:buFontTx/>
              <a:buNone/>
              <a:defRPr/>
            </a:pPr>
            <a:endParaRPr lang="cs-CZ" sz="2600" u="sng" dirty="0" smtClean="0"/>
          </a:p>
          <a:p>
            <a:pPr>
              <a:defRPr/>
            </a:pPr>
            <a:r>
              <a:rPr lang="cs-CZ" sz="2000" dirty="0" smtClean="0"/>
              <a:t>Fyzika pro 6 ročník ZŠ, PROMETHEUS 2001, doc. RNDr. Růžena Kolářová, CSc., PaedDr.  Jiří </a:t>
            </a:r>
            <a:r>
              <a:rPr lang="cs-CZ" sz="2000" dirty="0" err="1" smtClean="0"/>
              <a:t>Bohuněk</a:t>
            </a:r>
            <a:r>
              <a:rPr lang="cs-CZ" sz="2000" dirty="0" smtClean="0"/>
              <a:t>.</a:t>
            </a:r>
          </a:p>
          <a:p>
            <a:pPr>
              <a:defRPr/>
            </a:pPr>
            <a:r>
              <a:rPr lang="cs-CZ" sz="2000" dirty="0">
                <a:hlinkClick r:id="rId2"/>
              </a:rPr>
              <a:t>http://viskumy-fyzika.blog.cz/0910</a:t>
            </a:r>
            <a:endParaRPr lang="cs-CZ" sz="2000" dirty="0"/>
          </a:p>
          <a:p>
            <a:pPr>
              <a:defRPr/>
            </a:pPr>
            <a:r>
              <a:rPr lang="cs-CZ" sz="2000" dirty="0" smtClean="0">
                <a:hlinkClick r:id="rId3"/>
              </a:rPr>
              <a:t>http</a:t>
            </a:r>
            <a:r>
              <a:rPr lang="cs-CZ" sz="2000" dirty="0">
                <a:hlinkClick r:id="rId3"/>
              </a:rPr>
              <a:t>://www.all-water.org/H2O_Images/800px-DryIceSublimation.JPG</a:t>
            </a:r>
            <a:endParaRPr lang="cs-CZ" sz="2000" dirty="0"/>
          </a:p>
          <a:p>
            <a:pPr>
              <a:defRPr/>
            </a:pPr>
            <a:r>
              <a:rPr lang="cs-CZ" sz="2000" dirty="0">
                <a:hlinkClick r:id="rId4"/>
              </a:rPr>
              <a:t>http://www.psdtop.com/blog/drawing/burning-candle</a:t>
            </a:r>
            <a:r>
              <a:rPr lang="cs-CZ" sz="2000" dirty="0" smtClean="0">
                <a:hlinkClick r:id="rId4"/>
              </a:rPr>
              <a:t>/</a:t>
            </a:r>
            <a:endParaRPr lang="cs-CZ" sz="2000" dirty="0" smtClean="0"/>
          </a:p>
          <a:p>
            <a:pPr>
              <a:defRPr/>
            </a:pPr>
            <a:r>
              <a:rPr lang="cs-CZ" sz="2000" dirty="0">
                <a:hlinkClick r:id="rId5"/>
              </a:rPr>
              <a:t>http://www.partner4office.cz/3in1-ochranna-podlozka-k-notebooku-mikrovlakno-kostky-ledu</a:t>
            </a:r>
            <a:endParaRPr lang="cs-CZ" sz="2000" dirty="0" smtClean="0"/>
          </a:p>
          <a:p>
            <a:pPr marL="0" indent="0">
              <a:buNone/>
              <a:defRPr/>
            </a:pPr>
            <a:endParaRPr lang="cs-CZ" sz="2000" dirty="0" smtClean="0"/>
          </a:p>
        </p:txBody>
      </p:sp>
    </p:spTree>
    <p:extLst>
      <p:ext uri="{BB962C8B-B14F-4D97-AF65-F5344CB8AC3E}">
        <p14:creationId xmlns:p14="http://schemas.microsoft.com/office/powerpoint/2010/main" val="2349885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untain">
  <a:themeElements>
    <a:clrScheme name="Mountain">
      <a:dk1>
        <a:srgbClr val="000000"/>
      </a:dk1>
      <a:lt1>
        <a:srgbClr val="FFFFFF"/>
      </a:lt1>
      <a:dk2>
        <a:srgbClr val="0536B3"/>
      </a:dk2>
      <a:lt2>
        <a:srgbClr val="7CB7F8"/>
      </a:lt2>
      <a:accent1>
        <a:srgbClr val="3F9EE4"/>
      </a:accent1>
      <a:accent2>
        <a:srgbClr val="77B559"/>
      </a:accent2>
      <a:accent3>
        <a:srgbClr val="E4A81B"/>
      </a:accent3>
      <a:accent4>
        <a:srgbClr val="108BB4"/>
      </a:accent4>
      <a:accent5>
        <a:srgbClr val="DA7328"/>
      </a:accent5>
      <a:accent6>
        <a:srgbClr val="AE589F"/>
      </a:accent6>
      <a:hlink>
        <a:srgbClr val="460245"/>
      </a:hlink>
      <a:folHlink>
        <a:srgbClr val="AC17D6"/>
      </a:folHlink>
    </a:clrScheme>
    <a:fontScheme name="Mountain">
      <a:majorFont>
        <a:latin typeface="Gill Sans MT"/>
        <a:ea typeface=""/>
        <a:cs typeface=""/>
        <a:font script="Cyrl" typeface="Arial"/>
        <a:font script="Grek" typeface="Arial"/>
        <a:font script="Jpan" typeface="HG丸ｺﾞｼｯｸM-PRO"/>
        <a:font script="Hang" typeface="HY 헤드라인 M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ill Sans MT"/>
        <a:ea typeface=""/>
        <a:cs typeface=""/>
        <a:font script="Cyrl" typeface="Arial"/>
        <a:font script="Grek" typeface="Arial"/>
        <a:font script="Jpan" typeface="HG丸ｺﾞｼｯｸM-PRO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Mountain">
      <a: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100000"/>
                <a:hueMod val="100000"/>
                <a:satMod val="100000"/>
              </a:schemeClr>
            </a:gs>
            <a:gs pos="50000">
              <a:schemeClr val="phClr">
                <a:tint val="25000"/>
                <a:shade val="100000"/>
                <a:hueMod val="100000"/>
                <a:satMod val="100000"/>
              </a:schemeClr>
            </a:gs>
            <a:gs pos="100000">
              <a:schemeClr val="phClr">
                <a:tint val="100000"/>
                <a:shade val="100000"/>
                <a:hueMod val="100000"/>
                <a:satMod val="10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40000"/>
                <a:shade val="100000"/>
                <a:hueMod val="100000"/>
                <a:satMod val="100000"/>
              </a:schemeClr>
            </a:gs>
            <a:gs pos="30000">
              <a:schemeClr val="phClr">
                <a:tint val="100000"/>
                <a:shade val="100000"/>
                <a:hueMod val="100000"/>
                <a:satMod val="100000"/>
              </a:schemeClr>
            </a:gs>
            <a:gs pos="68000">
              <a:schemeClr val="phClr">
                <a:tint val="100000"/>
                <a:shade val="100000"/>
                <a:hueMod val="100000"/>
                <a:satMod val="100000"/>
              </a:schemeClr>
            </a:gs>
            <a:gs pos="100000">
              <a:schemeClr val="phClr">
                <a:tint val="40000"/>
                <a:shade val="100000"/>
                <a:hueMod val="100000"/>
                <a:satMod val="100000"/>
              </a:schemeClr>
            </a:gs>
          </a:gsLst>
          <a:lin ang="540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br" rotWithShape="0">
              <a:srgbClr val="000000">
                <a:alpha val="0"/>
              </a:srgbClr>
            </a:outerShdw>
          </a:effectLst>
        </a:effectStyle>
        <a:effectStyle>
          <a:effectLst>
            <a:outerShdw blurRad="38100" dist="25400" dir="5400000" algn="ctr" rotWithShape="0">
              <a:srgbClr val="EBE9ED">
                <a:alpha val="0"/>
              </a:srgbClr>
            </a:outerShdw>
          </a:effectLst>
          <a:scene3d>
            <a:camera prst="orthographicFront">
              <a:rot lat="0" lon="0" rev="0"/>
            </a:camera>
            <a:lightRig rig="glow" dir="b"/>
          </a:scene3d>
          <a:sp3d contourW="6350" prstMaterial="softEdge">
            <a:bevelT w="25400" h="25400"/>
            <a:contourClr>
              <a:schemeClr val="phClr">
                <a:tint val="9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reflection blurRad="12700" stA="40000" endPos="40000" dist="25400" dir="5400000" sy="-100000" rotWithShape="0"/>
          </a:effectLst>
          <a:scene3d>
            <a:camera prst="perspectiveFront"/>
            <a:lightRig rig="glow" dir="b"/>
          </a:scene3d>
          <a:sp3d contourW="6350" prstMaterial="softEdge">
            <a:bevelT w="50800" h="25400"/>
            <a:contourClr>
              <a:schemeClr val="phClr">
                <a:tint val="100000"/>
                <a:shade val="80000"/>
                <a:hueMod val="100000"/>
                <a:satMod val="1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95000"/>
                <a:satMod val="100000"/>
              </a:schemeClr>
            </a:gs>
            <a:gs pos="100000">
              <a:schemeClr val="phClr">
                <a:tint val="10000"/>
                <a:satMod val="300000"/>
              </a:schemeClr>
            </a:gs>
          </a:gsLst>
          <a:lin ang="13000000" scaled="0"/>
        </a:gradFill>
        <a:blipFill>
          <a:blip xmlns:r="http://schemas.openxmlformats.org/officeDocument/2006/relationships" r:embed="rId1">
            <a:duotone>
              <a:schemeClr val="phClr">
                <a:shade val="75000"/>
              </a:schemeClr>
              <a:schemeClr val="phClr">
                <a:tint val="55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TC010219414[[fn=Horský motiv]]</Template>
  <TotalTime>1008</TotalTime>
  <Words>308</Words>
  <Application>Microsoft Office PowerPoint</Application>
  <PresentationFormat>Předvádění na obrazovce (4:3)</PresentationFormat>
  <Paragraphs>106</Paragraphs>
  <Slides>13</Slides>
  <Notes>11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Mountain</vt:lpstr>
      <vt:lpstr>Skupenství látek</vt:lpstr>
      <vt:lpstr>Skupenství látek</vt:lpstr>
      <vt:lpstr>Jaká jsou tři skupenství vody  ? </vt:lpstr>
      <vt:lpstr>Prezentace aplikace PowerPoint</vt:lpstr>
      <vt:lpstr>Prezentace aplikace PowerPoint</vt:lpstr>
      <vt:lpstr>Prezentace aplikace PowerPoint</vt:lpstr>
      <vt:lpstr>Jaká jsou tři skupenství vosku  ?   </vt:lpstr>
      <vt:lpstr>Prezentace aplikace PowerPoint</vt:lpstr>
      <vt:lpstr>Otázky a úlohy  1. Vyjmenuj tělesa a uveď v jakém jsou        skupenství  2.  Uveď příklady, kdy se voda v přírodě         vyskytuje jako pevná látka, kapalina        nebo plyn.  3. Co mají společného a čím se liší : sníh,       mlha, jinovatka, led, voda v rybníku ? </vt:lpstr>
      <vt:lpstr>4.  Připrav si vhodnou tabulku a do ní roztřiď následující látky podle skupenství ( při pokojové teplotě ) : papír, mléko, dřevo, voda, vzduch, sklo, parafin, porcelán, ocel, zemní plyn, kečup, tvaroh, benzin, oxid uhličitý.   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comp</cp:lastModifiedBy>
  <cp:revision>50</cp:revision>
  <dcterms:created xsi:type="dcterms:W3CDTF">2011-09-09T15:02:45Z</dcterms:created>
  <dcterms:modified xsi:type="dcterms:W3CDTF">2014-03-18T17:25:48Z</dcterms:modified>
</cp:coreProperties>
</file>