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6"/>
  </p:notesMasterIdLst>
  <p:sldIdLst>
    <p:sldId id="530" r:id="rId2"/>
    <p:sldId id="531" r:id="rId3"/>
    <p:sldId id="535" r:id="rId4"/>
    <p:sldId id="537" r:id="rId5"/>
    <p:sldId id="538" r:id="rId6"/>
    <p:sldId id="539" r:id="rId7"/>
    <p:sldId id="541" r:id="rId8"/>
    <p:sldId id="542" r:id="rId9"/>
    <p:sldId id="544" r:id="rId10"/>
    <p:sldId id="546" r:id="rId11"/>
    <p:sldId id="547" r:id="rId12"/>
    <p:sldId id="548" r:id="rId13"/>
    <p:sldId id="549" r:id="rId14"/>
    <p:sldId id="532" r:id="rId15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3329DB14-DFFC-48CA-8497-F82CB405A1BB}">
          <p14:sldIdLst>
            <p14:sldId id="530"/>
            <p14:sldId id="531"/>
            <p14:sldId id="549"/>
            <p14:sldId id="550"/>
            <p14:sldId id="551"/>
            <p14:sldId id="555"/>
            <p14:sldId id="556"/>
            <p14:sldId id="552"/>
            <p14:sldId id="557"/>
            <p14:sldId id="559"/>
            <p14:sldId id="558"/>
            <p14:sldId id="553"/>
            <p14:sldId id="562"/>
            <p14:sldId id="560"/>
            <p14:sldId id="532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69" autoAdjust="0"/>
    <p:restoredTop sz="94201" autoAdjust="0"/>
  </p:normalViewPr>
  <p:slideViewPr>
    <p:cSldViewPr>
      <p:cViewPr varScale="1">
        <p:scale>
          <a:sx n="70" d="100"/>
          <a:sy n="7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4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25.3.2014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0.bin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51520" y="2132856"/>
            <a:ext cx="8892480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marL="1882775" lvl="0" indent="-1882775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ea typeface="Calibri" pitchFamily="34" charset="0"/>
                <a:cs typeface="Times New Roman" pitchFamily="18" charset="0"/>
              </a:rPr>
              <a:t>VY_32_INOVACE_2C_14_Opakování názvosloví alkenů a </a:t>
            </a:r>
            <a:r>
              <a:rPr lang="cs-CZ" sz="2000" b="1" i="1" dirty="0" err="1" smtClean="0">
                <a:ea typeface="Calibri" pitchFamily="34" charset="0"/>
                <a:cs typeface="Times New Roman" pitchFamily="18" charset="0"/>
              </a:rPr>
              <a:t>alkynů</a:t>
            </a:r>
            <a:endParaRPr lang="cs-CZ" sz="2000" b="1" i="1" dirty="0" smtClean="0">
              <a:latin typeface="Calibri" panose="020F0502020204030204" pitchFamily="34" charset="0"/>
              <a:ea typeface="Calibri" pitchFamily="34" charset="0"/>
              <a:cs typeface="Times New Roman" pitchFamily="18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březen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9318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</a:t>
            </a:r>
            <a:r>
              <a:rPr lang="cs-CZ" sz="2400" dirty="0" smtClean="0">
                <a:solidFill>
                  <a:schemeClr val="tx1"/>
                </a:solidFill>
              </a:rPr>
              <a:t>aktivnímu opakování tvorby vzorců a názvů nenasycených uhlovodíků.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xmlns="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143000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Pojmenuj následující uhlovodíky: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(úroveň základní)</a:t>
            </a:r>
            <a:endParaRPr lang="cs-CZ" sz="2800" dirty="0">
              <a:solidFill>
                <a:schemeClr val="tx1"/>
              </a:solidFill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467544" y="1844824"/>
          <a:ext cx="8454824" cy="4536503"/>
        </p:xfrm>
        <a:graphic>
          <a:graphicData uri="http://schemas.openxmlformats.org/presentationml/2006/ole">
            <p:oleObj spid="_x0000_s1026" name="ChemSketch" r:id="rId3" imgW="2822400" imgH="151488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143000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Řešení:</a:t>
            </a:r>
            <a:endParaRPr lang="cs-CZ" sz="3600" dirty="0">
              <a:solidFill>
                <a:schemeClr val="tx1"/>
              </a:solidFill>
            </a:endParaRPr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468313" y="1844675"/>
          <a:ext cx="8453437" cy="4537075"/>
        </p:xfrm>
        <a:graphic>
          <a:graphicData uri="http://schemas.openxmlformats.org/presentationml/2006/ole">
            <p:oleObj spid="_x0000_s2050" name="ChemSketch" r:id="rId3" imgW="2822400" imgH="1514880" progId="ACD.ChemSketch.20">
              <p:embed/>
            </p:oleObj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 bwMode="auto">
          <a:xfrm>
            <a:off x="7168752" y="5328592"/>
            <a:ext cx="1723728" cy="548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methan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3779912" y="2636912"/>
            <a:ext cx="2088232" cy="548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hex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-1,3-dien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4067944" y="5589240"/>
            <a:ext cx="1723728" cy="548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propyn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251520" y="4536504"/>
            <a:ext cx="2771800" cy="548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defRPr/>
            </a:pP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cyklopent</a:t>
            </a:r>
            <a:r>
              <a:rPr lang="cs-CZ" kern="0" dirty="0" smtClean="0">
                <a:solidFill>
                  <a:srgbClr val="FF0000"/>
                </a:solidFill>
              </a:rPr>
              <a:t>-1,3-dien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 bwMode="auto">
          <a:xfrm>
            <a:off x="611560" y="2852936"/>
            <a:ext cx="1723728" cy="548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ethen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 bwMode="auto">
          <a:xfrm>
            <a:off x="6520680" y="3429000"/>
            <a:ext cx="1723728" cy="548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but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-2-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Pojmenuj následující uhlovodíky: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(úroveň pokročilá)</a:t>
            </a:r>
            <a:endParaRPr lang="cs-CZ" sz="2800" dirty="0">
              <a:solidFill>
                <a:schemeClr val="tx1"/>
              </a:solidFill>
            </a:endParaRPr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899592" y="1196752"/>
          <a:ext cx="7632848" cy="5673792"/>
        </p:xfrm>
        <a:graphic>
          <a:graphicData uri="http://schemas.openxmlformats.org/presentationml/2006/ole">
            <p:oleObj spid="_x0000_s3075" name="ChemSketch" r:id="rId3" imgW="2919960" imgH="217008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Řešení: </a:t>
            </a:r>
            <a:endParaRPr lang="cs-CZ" sz="3600" dirty="0">
              <a:solidFill>
                <a:schemeClr val="tx1"/>
              </a:solidFill>
            </a:endParaRPr>
          </a:p>
        </p:txBody>
      </p:sp>
      <p:graphicFrame>
        <p:nvGraphicFramePr>
          <p:cNvPr id="4101" name="Object 5"/>
          <p:cNvGraphicFramePr>
            <a:graphicFrameLocks noChangeAspect="1"/>
          </p:cNvGraphicFramePr>
          <p:nvPr/>
        </p:nvGraphicFramePr>
        <p:xfrm>
          <a:off x="539179" y="821901"/>
          <a:ext cx="8137277" cy="6048800"/>
        </p:xfrm>
        <a:graphic>
          <a:graphicData uri="http://schemas.openxmlformats.org/presentationml/2006/ole">
            <p:oleObj spid="_x0000_s4101" name="ChemSketch" r:id="rId3" imgW="2919960" imgH="2170080" progId="ACD.ChemSketch.20">
              <p:embed/>
            </p:oleObj>
          </a:graphicData>
        </a:graphic>
      </p:graphicFrame>
      <p:sp>
        <p:nvSpPr>
          <p:cNvPr id="11" name="Nadpis 1"/>
          <p:cNvSpPr txBox="1">
            <a:spLocks/>
          </p:cNvSpPr>
          <p:nvPr/>
        </p:nvSpPr>
        <p:spPr bwMode="auto">
          <a:xfrm>
            <a:off x="1691680" y="1052736"/>
            <a:ext cx="5328592" cy="548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2-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methyl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-5-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propylhept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-1,5-dien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432048" y="2636912"/>
            <a:ext cx="3779912" cy="548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methylcyklopropen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3491880" y="5949280"/>
            <a:ext cx="5328592" cy="548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kern="0" dirty="0" smtClean="0">
                <a:solidFill>
                  <a:srgbClr val="FF0000"/>
                </a:solidFill>
                <a:ea typeface="+mj-ea"/>
                <a:cs typeface="+mj-cs"/>
              </a:rPr>
              <a:t>3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,6-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dimethylcyklohex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-1-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 bwMode="auto">
          <a:xfrm>
            <a:off x="-108520" y="6408712"/>
            <a:ext cx="3672408" cy="47667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kern="0" dirty="0" smtClean="0">
                <a:solidFill>
                  <a:srgbClr val="FF0000"/>
                </a:solidFill>
                <a:ea typeface="+mj-ea"/>
                <a:cs typeface="+mj-cs"/>
              </a:rPr>
              <a:t>1,2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</a:t>
            </a:r>
            <a:r>
              <a:rPr lang="cs-CZ" kern="0" dirty="0" err="1" smtClean="0">
                <a:solidFill>
                  <a:srgbClr val="FF0000"/>
                </a:solidFill>
                <a:ea typeface="+mj-ea"/>
                <a:cs typeface="+mj-cs"/>
              </a:rPr>
              <a:t>di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methylpent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-1-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en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-4-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yn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 bwMode="auto">
          <a:xfrm rot="16200000">
            <a:off x="5580112" y="3573016"/>
            <a:ext cx="6021288" cy="54868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3-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butylpent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-1,3-dien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9675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Pojmenuj následující větvené uhlovodíky: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(úroveň mistr)</a:t>
            </a:r>
            <a:endParaRPr lang="cs-CZ" sz="2800" dirty="0">
              <a:solidFill>
                <a:schemeClr val="tx1"/>
              </a:solidFill>
            </a:endParaRPr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395536" y="1340768"/>
          <a:ext cx="8496944" cy="5417281"/>
        </p:xfrm>
        <a:graphic>
          <a:graphicData uri="http://schemas.openxmlformats.org/presentationml/2006/ole">
            <p:oleObj spid="_x0000_s5122" name="ChemSketch" r:id="rId3" imgW="3508200" imgH="223740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Řešení:</a:t>
            </a:r>
            <a:endParaRPr lang="cs-CZ" sz="3600" dirty="0">
              <a:solidFill>
                <a:schemeClr val="tx1"/>
              </a:solidFill>
            </a:endParaRPr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323528" y="1157997"/>
          <a:ext cx="7776864" cy="4956970"/>
        </p:xfrm>
        <a:graphic>
          <a:graphicData uri="http://schemas.openxmlformats.org/presentationml/2006/ole">
            <p:oleObj spid="_x0000_s6146" name="ChemSketch" r:id="rId3" imgW="3508200" imgH="2237400" progId="ACD.ChemSketch.20">
              <p:embed/>
            </p:oleObj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 bwMode="auto">
          <a:xfrm>
            <a:off x="323528" y="6093296"/>
            <a:ext cx="8352928" cy="54868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1,5-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diethyl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-2,3,4-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trimethylcyklopent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-1-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 rot="16200000">
            <a:off x="5494412" y="3514700"/>
            <a:ext cx="5760640" cy="54868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kern="0" dirty="0" smtClean="0">
                <a:solidFill>
                  <a:srgbClr val="FF0000"/>
                </a:solidFill>
                <a:ea typeface="+mj-ea"/>
                <a:cs typeface="+mj-cs"/>
              </a:rPr>
              <a:t>5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ethyl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-2,3,4,6-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tetramethylokt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-1-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en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-7-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yn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323528" y="620688"/>
            <a:ext cx="8352928" cy="54868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3-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ethyl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-2,6,7-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trimethyl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-5-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propylnon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-2,4,7-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trien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Pojmenuj následující uhlovodíky, zaměř se na cis/trans izomerii: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6146" name="Picture 2" descr="File:Cis-2-buten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484785"/>
            <a:ext cx="3165868" cy="2448272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6148" name="Picture 4" descr="File:Trans-2-butene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4204766"/>
            <a:ext cx="3186973" cy="2464594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Řešení: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2339752" y="1916832"/>
            <a:ext cx="7703840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kern="0" dirty="0" smtClean="0">
                <a:ea typeface="+mj-ea"/>
                <a:cs typeface="+mj-cs"/>
              </a:rPr>
              <a:t>cis</a:t>
            </a:r>
            <a:r>
              <a:rPr lang="cs-CZ" sz="2800" kern="0" dirty="0" smtClean="0">
                <a:ea typeface="+mj-ea"/>
                <a:cs typeface="+mj-cs"/>
              </a:rPr>
              <a:t>-</a:t>
            </a:r>
            <a:r>
              <a:rPr lang="cs-CZ" sz="2800" kern="0" dirty="0" err="1" smtClean="0">
                <a:ea typeface="+mj-ea"/>
                <a:cs typeface="+mj-cs"/>
              </a:rPr>
              <a:t>but</a:t>
            </a:r>
            <a:r>
              <a:rPr lang="cs-CZ" sz="2800" kern="0" dirty="0" smtClean="0">
                <a:ea typeface="+mj-ea"/>
                <a:cs typeface="+mj-cs"/>
              </a:rPr>
              <a:t>-2-</a:t>
            </a:r>
            <a:r>
              <a:rPr lang="cs-CZ" sz="2800" kern="0" dirty="0" err="1" smtClean="0">
                <a:ea typeface="+mj-ea"/>
                <a:cs typeface="+mj-cs"/>
              </a:rPr>
              <a:t>en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pic>
        <p:nvPicPr>
          <p:cNvPr id="7" name="Picture 2" descr="File:Cis-2-buten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0"/>
            <a:ext cx="3165868" cy="2448272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8" name="Picture 4" descr="File:Trans-2-butene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988741"/>
            <a:ext cx="3186973" cy="2464594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9" name="Nadpis 1"/>
          <p:cNvSpPr txBox="1">
            <a:spLocks/>
          </p:cNvSpPr>
          <p:nvPr/>
        </p:nvSpPr>
        <p:spPr bwMode="auto">
          <a:xfrm>
            <a:off x="2555776" y="4293096"/>
            <a:ext cx="7703840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kern="0" dirty="0" smtClean="0">
                <a:ea typeface="+mj-ea"/>
                <a:cs typeface="+mj-cs"/>
              </a:rPr>
              <a:t>trans</a:t>
            </a:r>
            <a:r>
              <a:rPr lang="cs-CZ" sz="2800" kern="0" dirty="0" smtClean="0">
                <a:ea typeface="+mj-ea"/>
                <a:cs typeface="+mj-cs"/>
              </a:rPr>
              <a:t>-</a:t>
            </a:r>
            <a:r>
              <a:rPr lang="cs-CZ" sz="2800" kern="0" dirty="0" err="1" smtClean="0">
                <a:ea typeface="+mj-ea"/>
                <a:cs typeface="+mj-cs"/>
              </a:rPr>
              <a:t>but</a:t>
            </a:r>
            <a:r>
              <a:rPr lang="cs-CZ" sz="2800" kern="0" dirty="0" smtClean="0">
                <a:ea typeface="+mj-ea"/>
                <a:cs typeface="+mj-cs"/>
              </a:rPr>
              <a:t>-2-</a:t>
            </a:r>
            <a:r>
              <a:rPr lang="cs-CZ" sz="2800" kern="0" dirty="0" err="1" smtClean="0">
                <a:ea typeface="+mj-ea"/>
                <a:cs typeface="+mj-cs"/>
              </a:rPr>
              <a:t>en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64096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Zapiš sumární a čárové/racionální vzorce následujících látek: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16832"/>
            <a:ext cx="7772400" cy="4114800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2,4,4-</a:t>
            </a:r>
            <a:r>
              <a:rPr lang="cs-CZ" dirty="0" err="1" smtClean="0"/>
              <a:t>trimethyokt</a:t>
            </a:r>
            <a:r>
              <a:rPr lang="cs-CZ" dirty="0" smtClean="0"/>
              <a:t>-2-</a:t>
            </a:r>
            <a:r>
              <a:rPr lang="cs-CZ" dirty="0" err="1" smtClean="0"/>
              <a:t>en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i="1" dirty="0" smtClean="0"/>
              <a:t>trans</a:t>
            </a:r>
            <a:r>
              <a:rPr lang="cs-CZ" dirty="0" smtClean="0"/>
              <a:t>-</a:t>
            </a:r>
            <a:r>
              <a:rPr lang="cs-CZ" dirty="0" err="1" smtClean="0"/>
              <a:t>pent</a:t>
            </a:r>
            <a:r>
              <a:rPr lang="cs-CZ" dirty="0" smtClean="0"/>
              <a:t>-2-</a:t>
            </a:r>
            <a:r>
              <a:rPr lang="cs-CZ" dirty="0" err="1" smtClean="0"/>
              <a:t>en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propenylcyklopentan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3,3,</a:t>
            </a:r>
            <a:r>
              <a:rPr lang="cs-CZ" dirty="0" err="1" smtClean="0"/>
              <a:t>dibutylhex</a:t>
            </a:r>
            <a:r>
              <a:rPr lang="cs-CZ" dirty="0" smtClean="0"/>
              <a:t>-1,5-dien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171400"/>
            <a:ext cx="864096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7236296" y="917848"/>
            <a:ext cx="252028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11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22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6516216" y="2420888"/>
            <a:ext cx="252028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lang="cs-CZ" sz="3200" kern="0" baseline="-25000" dirty="0" smtClean="0">
                <a:ea typeface="+mj-ea"/>
                <a:cs typeface="+mj-cs"/>
              </a:rPr>
              <a:t>5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lang="cs-CZ" sz="3200" kern="0" baseline="-25000" dirty="0" smtClean="0">
                <a:ea typeface="+mj-ea"/>
                <a:cs typeface="+mj-cs"/>
              </a:rPr>
              <a:t>10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 bwMode="auto">
          <a:xfrm>
            <a:off x="6623720" y="3933056"/>
            <a:ext cx="252028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lang="cs-CZ" sz="3200" kern="0" baseline="-25000" dirty="0" smtClean="0">
                <a:ea typeface="+mj-ea"/>
                <a:cs typeface="+mj-cs"/>
              </a:rPr>
              <a:t>8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lang="cs-CZ" sz="3200" kern="0" baseline="-25000" dirty="0" smtClean="0">
                <a:ea typeface="+mj-ea"/>
                <a:cs typeface="+mj-cs"/>
              </a:rPr>
              <a:t>14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 bwMode="auto">
          <a:xfrm>
            <a:off x="6623720" y="5517232"/>
            <a:ext cx="252028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lang="cs-CZ" sz="3200" kern="0" baseline="-25000" dirty="0" smtClean="0">
                <a:ea typeface="+mj-ea"/>
                <a:cs typeface="+mj-cs"/>
              </a:rPr>
              <a:t>14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lang="cs-CZ" sz="3200" kern="0" baseline="-25000" noProof="0" dirty="0" smtClean="0">
                <a:ea typeface="+mj-ea"/>
                <a:cs typeface="+mj-cs"/>
              </a:rPr>
              <a:t>26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0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5184576" cy="4618856"/>
          </a:xfrm>
        </p:spPr>
        <p:txBody>
          <a:bodyPr/>
          <a:lstStyle/>
          <a:p>
            <a:pPr>
              <a:lnSpc>
                <a:spcPct val="300000"/>
              </a:lnSpc>
            </a:pPr>
            <a:r>
              <a:rPr lang="cs-CZ" dirty="0" smtClean="0"/>
              <a:t>2,4,4-</a:t>
            </a:r>
            <a:r>
              <a:rPr lang="cs-CZ" dirty="0" err="1" smtClean="0"/>
              <a:t>trimethyokt</a:t>
            </a:r>
            <a:r>
              <a:rPr lang="cs-CZ" dirty="0" smtClean="0"/>
              <a:t>-2-</a:t>
            </a:r>
            <a:r>
              <a:rPr lang="cs-CZ" dirty="0" err="1" smtClean="0"/>
              <a:t>en</a:t>
            </a:r>
            <a:endParaRPr lang="cs-CZ" dirty="0" smtClean="0"/>
          </a:p>
          <a:p>
            <a:pPr>
              <a:lnSpc>
                <a:spcPct val="300000"/>
              </a:lnSpc>
            </a:pPr>
            <a:r>
              <a:rPr lang="cs-CZ" i="1" dirty="0" smtClean="0"/>
              <a:t>trans</a:t>
            </a:r>
            <a:r>
              <a:rPr lang="cs-CZ" dirty="0" smtClean="0"/>
              <a:t>-</a:t>
            </a:r>
            <a:r>
              <a:rPr lang="cs-CZ" dirty="0" err="1" smtClean="0"/>
              <a:t>pent</a:t>
            </a:r>
            <a:r>
              <a:rPr lang="cs-CZ" dirty="0" smtClean="0"/>
              <a:t>-2-</a:t>
            </a:r>
            <a:r>
              <a:rPr lang="cs-CZ" dirty="0" err="1" smtClean="0"/>
              <a:t>en</a:t>
            </a:r>
            <a:endParaRPr lang="cs-CZ" dirty="0" smtClean="0"/>
          </a:p>
          <a:p>
            <a:pPr>
              <a:lnSpc>
                <a:spcPct val="300000"/>
              </a:lnSpc>
            </a:pPr>
            <a:r>
              <a:rPr lang="cs-CZ" dirty="0" err="1" smtClean="0"/>
              <a:t>propenylcyklopentan</a:t>
            </a:r>
            <a:endParaRPr lang="cs-CZ" dirty="0" smtClean="0"/>
          </a:p>
          <a:p>
            <a:pPr>
              <a:lnSpc>
                <a:spcPct val="300000"/>
              </a:lnSpc>
            </a:pPr>
            <a:r>
              <a:rPr lang="cs-CZ" dirty="0" smtClean="0"/>
              <a:t>3,3,</a:t>
            </a:r>
            <a:r>
              <a:rPr lang="cs-CZ" dirty="0" err="1" smtClean="0"/>
              <a:t>dibutylhex</a:t>
            </a:r>
            <a:r>
              <a:rPr lang="cs-CZ" dirty="0" smtClean="0"/>
              <a:t>-1,5-dien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4644008" y="980728"/>
          <a:ext cx="3200513" cy="1008112"/>
        </p:xfrm>
        <a:graphic>
          <a:graphicData uri="http://schemas.openxmlformats.org/presentationml/2006/ole">
            <p:oleObj spid="_x0000_s7170" name="ChemSketch" r:id="rId3" imgW="1557360" imgH="490680" progId="ACD.ChemSketch.20">
              <p:embed/>
            </p:oleObj>
          </a:graphicData>
        </a:graphic>
      </p:graphicFrame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3707904" y="2420888"/>
          <a:ext cx="3211127" cy="936104"/>
        </p:xfrm>
        <a:graphic>
          <a:graphicData uri="http://schemas.openxmlformats.org/presentationml/2006/ole">
            <p:oleObj spid="_x0000_s7171" name="ChemSketch" r:id="rId4" imgW="899280" imgH="262080" progId="ACD.ChemSketch.20">
              <p:embed/>
            </p:oleObj>
          </a:graphicData>
        </a:graphic>
      </p:graphicFrame>
      <p:graphicFrame>
        <p:nvGraphicFramePr>
          <p:cNvPr id="7173" name="Object 5"/>
          <p:cNvGraphicFramePr>
            <a:graphicFrameLocks noChangeAspect="1"/>
          </p:cNvGraphicFramePr>
          <p:nvPr/>
        </p:nvGraphicFramePr>
        <p:xfrm>
          <a:off x="4644008" y="3573016"/>
          <a:ext cx="2232248" cy="1343196"/>
        </p:xfrm>
        <a:graphic>
          <a:graphicData uri="http://schemas.openxmlformats.org/presentationml/2006/ole">
            <p:oleObj spid="_x0000_s7173" name="ChemSketch" r:id="rId5" imgW="920520" imgH="554760" progId="ACD.ChemSketch.20">
              <p:embed/>
            </p:oleObj>
          </a:graphicData>
        </a:graphic>
      </p:graphicFrame>
      <p:graphicFrame>
        <p:nvGraphicFramePr>
          <p:cNvPr id="7174" name="Object 6"/>
          <p:cNvGraphicFramePr>
            <a:graphicFrameLocks noChangeAspect="1"/>
          </p:cNvGraphicFramePr>
          <p:nvPr/>
        </p:nvGraphicFramePr>
        <p:xfrm>
          <a:off x="4716016" y="5003154"/>
          <a:ext cx="2376264" cy="1864877"/>
        </p:xfrm>
        <a:graphic>
          <a:graphicData uri="http://schemas.openxmlformats.org/presentationml/2006/ole">
            <p:oleObj spid="_x0000_s7174" name="ChemSketch" r:id="rId6" imgW="1231560" imgH="96624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09600"/>
            <a:ext cx="8892480" cy="1143000"/>
          </a:xfrm>
        </p:spPr>
        <p:txBody>
          <a:bodyPr/>
          <a:lstStyle/>
          <a:p>
            <a:r>
              <a:rPr lang="cs-CZ" sz="3600" dirty="0" smtClean="0"/>
              <a:t>Zapiš </a:t>
            </a:r>
            <a:r>
              <a:rPr lang="cs-CZ" sz="3600" dirty="0" smtClean="0"/>
              <a:t>šest</a:t>
            </a:r>
            <a:r>
              <a:rPr lang="cs-CZ" sz="3600" dirty="0" smtClean="0"/>
              <a:t> </a:t>
            </a:r>
            <a:r>
              <a:rPr lang="cs-CZ" sz="3600" dirty="0" smtClean="0"/>
              <a:t>různých názvů izomerů pro látku </a:t>
            </a:r>
            <a:r>
              <a:rPr lang="cs-CZ" sz="3600" dirty="0" smtClean="0"/>
              <a:t>C</a:t>
            </a:r>
            <a:r>
              <a:rPr lang="cs-CZ" sz="3600" baseline="-25000" dirty="0" smtClean="0"/>
              <a:t>6</a:t>
            </a:r>
            <a:r>
              <a:rPr lang="cs-CZ" sz="3600" dirty="0" smtClean="0"/>
              <a:t>H</a:t>
            </a:r>
            <a:r>
              <a:rPr lang="cs-CZ" sz="3600" baseline="-25000" dirty="0" smtClean="0"/>
              <a:t>12</a:t>
            </a:r>
            <a:r>
              <a:rPr lang="cs-CZ" sz="3600" dirty="0" smtClean="0"/>
              <a:t>: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44824"/>
            <a:ext cx="7772400" cy="4680520"/>
          </a:xfrm>
        </p:spPr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hexen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2-</a:t>
            </a:r>
            <a:r>
              <a:rPr lang="cs-CZ" dirty="0" err="1" smtClean="0">
                <a:solidFill>
                  <a:schemeClr val="tx1"/>
                </a:solidFill>
              </a:rPr>
              <a:t>methylpenten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3-</a:t>
            </a:r>
            <a:r>
              <a:rPr lang="cs-CZ" dirty="0" err="1" smtClean="0">
                <a:solidFill>
                  <a:schemeClr val="tx1"/>
                </a:solidFill>
              </a:rPr>
              <a:t>methylpenten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2,3-</a:t>
            </a:r>
            <a:r>
              <a:rPr lang="cs-CZ" dirty="0" err="1" smtClean="0">
                <a:solidFill>
                  <a:schemeClr val="tx1"/>
                </a:solidFill>
              </a:rPr>
              <a:t>dimethylbuten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cyklohexan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methylcyklopentan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285992"/>
            <a:ext cx="8229600" cy="100811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14687"/>
            <a:ext cx="8229600" cy="5902946"/>
          </a:xfrm>
        </p:spPr>
        <p:txBody>
          <a:bodyPr/>
          <a:lstStyle/>
          <a:p>
            <a:r>
              <a:rPr lang="cs-CZ" sz="1100" dirty="0" smtClean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 s pomocí freewarového programu </a:t>
            </a:r>
            <a:r>
              <a:rPr lang="cs-CZ" sz="1100" dirty="0" err="1" smtClean="0">
                <a:solidFill>
                  <a:schemeClr val="tx1"/>
                </a:solidFill>
              </a:rPr>
              <a:t>ChemSketch</a:t>
            </a:r>
            <a:r>
              <a:rPr lang="cs-CZ" sz="1100" dirty="0" smtClean="0">
                <a:solidFill>
                  <a:schemeClr val="tx1"/>
                </a:solidFill>
              </a:rPr>
              <a:t> pro tvorbu chemických vzorců 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708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>
                <a:solidFill>
                  <a:schemeClr val="tx1"/>
                </a:solidFill>
                <a:cs typeface="+mj-cs"/>
              </a:rPr>
              <a:t>Použitá literatura: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14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14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4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6996</TotalTime>
  <Words>138</Words>
  <Application>Microsoft Office PowerPoint</Application>
  <PresentationFormat>Předvádění na obrazovce (4:3)</PresentationFormat>
  <Paragraphs>67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Výchozí návrh</vt:lpstr>
      <vt:lpstr>ACD/ChemSketch</vt:lpstr>
      <vt:lpstr>Snímek 1</vt:lpstr>
      <vt:lpstr>ANOTACE</vt:lpstr>
      <vt:lpstr>Pojmenuj následující uhlovodíky: (úroveň základní)</vt:lpstr>
      <vt:lpstr>Řešení:</vt:lpstr>
      <vt:lpstr>Pojmenuj následující uhlovodíky:  (úroveň pokročilá)</vt:lpstr>
      <vt:lpstr>Řešení: </vt:lpstr>
      <vt:lpstr>Pojmenuj následující větvené uhlovodíky:  (úroveň mistr)</vt:lpstr>
      <vt:lpstr>Řešení:</vt:lpstr>
      <vt:lpstr>Pojmenuj následující uhlovodíky, zaměř se na cis/trans izomerii:</vt:lpstr>
      <vt:lpstr>Řešení:</vt:lpstr>
      <vt:lpstr>Zapiš sumární a čárové/racionální vzorce následujících látek:</vt:lpstr>
      <vt:lpstr>Řešení</vt:lpstr>
      <vt:lpstr>Zapiš šest různých názvů izomerů pro látku C6H12: 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Veronika</cp:lastModifiedBy>
  <cp:revision>784</cp:revision>
  <dcterms:created xsi:type="dcterms:W3CDTF">2004-03-24T18:19:47Z</dcterms:created>
  <dcterms:modified xsi:type="dcterms:W3CDTF">2014-03-25T06:16:26Z</dcterms:modified>
</cp:coreProperties>
</file>