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94" r:id="rId5"/>
    <p:sldId id="304" r:id="rId6"/>
    <p:sldId id="302" r:id="rId7"/>
    <p:sldId id="300" r:id="rId8"/>
    <p:sldId id="286" r:id="rId9"/>
    <p:sldId id="301" r:id="rId10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33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09" autoAdjust="0"/>
    <p:restoredTop sz="94660"/>
  </p:normalViewPr>
  <p:slideViewPr>
    <p:cSldViewPr>
      <p:cViewPr>
        <p:scale>
          <a:sx n="115" d="100"/>
          <a:sy n="115" d="100"/>
        </p:scale>
        <p:origin x="-142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F4DCA9-E8E3-487F-A215-B524025B57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37549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74DAF-DB09-48DD-8B77-3B34E2C069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08070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17867-EA46-4A20-8F4C-8E63C5906F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18328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94C0E3-E6AA-478F-B32F-8633E0DA9C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16076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98E5BB-611E-49E7-90A3-E457AE30C0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5912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739175-3160-464B-ABFD-1FD94C82CC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547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C322DC-2569-41E9-9559-D3931C0E68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2657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84837-BDB9-45EF-B15E-A4869437026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66353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B6D929-584F-4FCC-B7D1-723A937DBC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9485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CDC45C-0DCD-4EE6-8F9B-D38D6E881F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40240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2680E-FD5C-4641-9AFC-436116A7B9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6287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519056-7258-4790-9CE3-E2B50704D5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44304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A73B7-538D-4F75-BB8B-20BA156B3E8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61931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DE596-BB9F-4EF2-AF13-4179E7269A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4251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CBAB9-26AF-4C68-8579-01E44AE224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97986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5AB69001-EFAF-4977-B654-4C2808BC35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6213586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Beztřískové dělení materiálu dvěma noži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Nůžky ruční, horní a dolní nůž, úhel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břitu, čelisti, ryska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91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Stříhání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A65FA52-0513-4E67-90C6-CDC16EC1963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0575" y="1484784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>
                <a:latin typeface="Calibri" pitchFamily="34" charset="0"/>
              </a:rPr>
              <a:t>VY_32_INOVACE_15_291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F1C7BA8-9133-4CFD-9060-8A5DA2435C6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DĚLENÍ MATERIÁLŮ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2268538" y="2924175"/>
            <a:ext cx="4981575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STŘÍHÁNÍ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1E275AA-25B0-42A4-8B1D-6D3725AA57F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>
            <a:spLocks noChangeArrowheads="1"/>
          </p:cNvSpPr>
          <p:nvPr/>
        </p:nvSpPr>
        <p:spPr bwMode="auto">
          <a:xfrm>
            <a:off x="457200" y="1627188"/>
            <a:ext cx="8229600" cy="413226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b="1" dirty="0" smtClean="0"/>
              <a:t>	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b="1" dirty="0" smtClean="0"/>
              <a:t>Stříhání je beztřískové dělení materiálu pomocí dvou proti sobě pohybujících se nožů.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b="1" dirty="0" smtClean="0"/>
              <a:t>Břity nůžek musí mít vhodnou pevnost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b="1" dirty="0"/>
              <a:t>a</a:t>
            </a:r>
            <a:r>
              <a:rPr lang="cs-CZ" altLang="cs-CZ" sz="2800" b="1" dirty="0" smtClean="0"/>
              <a:t> vhodný tvar.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b="1" dirty="0" smtClean="0"/>
              <a:t>Oba břity vnikají břity do materiálu současně.	</a:t>
            </a:r>
          </a:p>
        </p:txBody>
      </p: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3203575" y="985838"/>
            <a:ext cx="14430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>
                <a:solidFill>
                  <a:srgbClr val="0070C0"/>
                </a:solidFill>
              </a:rPr>
              <a:t>Stříhání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558EADB-ADFE-4E8A-8E68-2FCE5AB0879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31"/>
          <p:cNvSpPr>
            <a:spLocks noChangeArrowheads="1"/>
          </p:cNvSpPr>
          <p:nvPr/>
        </p:nvSpPr>
        <p:spPr bwMode="auto">
          <a:xfrm>
            <a:off x="2555875" y="1135063"/>
            <a:ext cx="28987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Princip stříhání </a:t>
            </a:r>
          </a:p>
        </p:txBody>
      </p:sp>
      <p:pic>
        <p:nvPicPr>
          <p:cNvPr id="7177" name="Picture 9" descr="IMAGE00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2" t="12263" r="3661" b="8266"/>
          <a:stretch>
            <a:fillRect/>
          </a:stretch>
        </p:blipFill>
        <p:spPr bwMode="auto">
          <a:xfrm>
            <a:off x="539122" y="2049772"/>
            <a:ext cx="8065756" cy="359348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516688" y="6492875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5921231-40DA-4D13-BBEB-6193F4CA40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12"/>
          <p:cNvSpPr>
            <a:spLocks noChangeArrowheads="1"/>
          </p:cNvSpPr>
          <p:nvPr/>
        </p:nvSpPr>
        <p:spPr bwMode="auto">
          <a:xfrm>
            <a:off x="2484438" y="1052513"/>
            <a:ext cx="38877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Ruční nůžky na plech</a:t>
            </a:r>
          </a:p>
        </p:txBody>
      </p:sp>
      <p:sp>
        <p:nvSpPr>
          <p:cNvPr id="7177" name="Rectangle 3"/>
          <p:cNvSpPr>
            <a:spLocks noChangeArrowheads="1"/>
          </p:cNvSpPr>
          <p:nvPr/>
        </p:nvSpPr>
        <p:spPr bwMode="auto">
          <a:xfrm>
            <a:off x="323850" y="1576388"/>
            <a:ext cx="8496300" cy="4373562"/>
          </a:xfrm>
          <a:prstGeom prst="rect">
            <a:avLst/>
          </a:prstGeom>
          <a:solidFill>
            <a:srgbClr val="FFC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altLang="cs-CZ" sz="2000" b="1" dirty="0" smtClean="0"/>
              <a:t>Pro stříhání dlouhých rovných úseků se používají nůžky s rovnými čelistmi.</a:t>
            </a:r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altLang="cs-CZ" sz="2000" b="1" dirty="0" smtClean="0"/>
              <a:t>				           </a:t>
            </a:r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altLang="cs-CZ" sz="2000" b="1" dirty="0" smtClean="0"/>
              <a:t>Pro stříhání oblouků používáme nůžky  s čelistmi obloukovitými</a:t>
            </a:r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altLang="cs-CZ" sz="2000" b="1" dirty="0" smtClean="0"/>
              <a:t> a držadly vyhnutými nahoru.  </a:t>
            </a:r>
          </a:p>
          <a:p>
            <a:pPr algn="ctr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cs-CZ" altLang="cs-CZ" sz="2000" b="1" dirty="0" smtClean="0"/>
          </a:p>
        </p:txBody>
      </p:sp>
      <p:pic>
        <p:nvPicPr>
          <p:cNvPr id="6154" name="Picture 14" descr="IMAGE006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8" t="5263" b="11505"/>
          <a:stretch>
            <a:fillRect/>
          </a:stretch>
        </p:blipFill>
        <p:spPr bwMode="auto">
          <a:xfrm>
            <a:off x="2447925" y="2597150"/>
            <a:ext cx="4248150" cy="133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5" name="Picture 15" descr="IMAGE006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3"/>
          <a:stretch>
            <a:fillRect/>
          </a:stretch>
        </p:blipFill>
        <p:spPr bwMode="auto">
          <a:xfrm>
            <a:off x="2484438" y="4549775"/>
            <a:ext cx="4248150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A71BC1D-22F0-49C7-B615-3EEA2728DE8F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31"/>
          <p:cNvSpPr>
            <a:spLocks noChangeArrowheads="1"/>
          </p:cNvSpPr>
          <p:nvPr/>
        </p:nvSpPr>
        <p:spPr bwMode="auto">
          <a:xfrm>
            <a:off x="1217613" y="1112838"/>
            <a:ext cx="59150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Postup při stříhání různých tvarů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714" y="1794737"/>
            <a:ext cx="6264695" cy="3297287"/>
          </a:xfrm>
          <a:prstGeom prst="rect">
            <a:avLst/>
          </a:prstGeom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7178" name="TextovéPole 3"/>
          <p:cNvSpPr txBox="1">
            <a:spLocks noChangeArrowheads="1"/>
          </p:cNvSpPr>
          <p:nvPr/>
        </p:nvSpPr>
        <p:spPr bwMode="auto">
          <a:xfrm>
            <a:off x="608013" y="5246688"/>
            <a:ext cx="68786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Předpoklad úspěchu -  správné držení stříhaného materiálu.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                           Ryska musí zůstat viditelná.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B738CB4-6578-4365-926D-67B1DA08520F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555875" y="1100138"/>
            <a:ext cx="3233738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20489" name="Rectangle 3"/>
          <p:cNvSpPr>
            <a:spLocks noChangeArrowheads="1"/>
          </p:cNvSpPr>
          <p:nvPr/>
        </p:nvSpPr>
        <p:spPr bwMode="auto">
          <a:xfrm>
            <a:off x="539750" y="1760538"/>
            <a:ext cx="8229600" cy="4143375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1. Při manipulaci s plechy používej ochranné rukavice!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000" b="1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2. Rukojeť nůžek neopírej o pracovní stůl!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000" b="1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4. Stříhaný plech si vždy přidržuj volnou  rukou, aby nedošlo ke zpříčení plechu a poranění ruky o ostré hrany!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000" b="1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5. Pozor na odletující zbytky plechu!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000" b="1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6. Po odstřihnutí plechu nůžkami je nutné vždy </a:t>
            </a:r>
            <a:r>
              <a:rPr lang="cs-CZ" altLang="cs-CZ" sz="2000" b="1" dirty="0" err="1" smtClean="0"/>
              <a:t>odjehlit</a:t>
            </a:r>
            <a:r>
              <a:rPr lang="cs-CZ" altLang="cs-CZ" sz="2000" b="1" dirty="0" smtClean="0"/>
              <a:t> hrany!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2869FD6-4369-4DF9-84CF-D1A898951F26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9225" name="Zástupný symbol pro obsah 2"/>
          <p:cNvSpPr>
            <a:spLocks/>
          </p:cNvSpPr>
          <p:nvPr/>
        </p:nvSpPr>
        <p:spPr bwMode="auto">
          <a:xfrm>
            <a:off x="539750" y="2133600"/>
            <a:ext cx="8229600" cy="338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 smtClean="0"/>
              <a:t>1</a:t>
            </a:r>
            <a:r>
              <a:rPr lang="cs-CZ" altLang="cs-CZ" sz="1800" b="1" dirty="0"/>
              <a:t>. Jaké druhy nůžek používáme při ručním dělení plechů?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/>
              <a:t> </a:t>
            </a:r>
            <a:endParaRPr lang="cs-CZ" altLang="cs-CZ" sz="18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 smtClean="0"/>
              <a:t>2</a:t>
            </a:r>
            <a:r>
              <a:rPr lang="cs-CZ" altLang="cs-CZ" sz="1800" b="1" dirty="0"/>
              <a:t>. Do jaké skupiny dělení materiálu patří stříhání?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 smtClean="0"/>
              <a:t> </a:t>
            </a:r>
            <a:r>
              <a:rPr lang="cs-CZ" altLang="cs-CZ" sz="1800" b="1" dirty="0"/>
              <a:t>3. Jaké ruční nůžky použijeme pro stříhání oblouků?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dirty="0" smtClean="0"/>
              <a:t>4</a:t>
            </a:r>
            <a:r>
              <a:rPr lang="cs-CZ" altLang="cs-CZ" sz="1800" b="1" dirty="0"/>
              <a:t>. Jak držíme ruční nůžky při stříhání plechů?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ABCA8AF-6FD6-4E44-99F6-198D5E7E460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400" b="1" dirty="0"/>
              <a:t>      1)</a:t>
            </a:r>
            <a:r>
              <a:rPr lang="cs-CZ" altLang="cs-CZ" sz="1400" b="1" i="1" dirty="0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400" b="1" i="1" dirty="0"/>
              <a:t>        Technologie </a:t>
            </a:r>
          </a:p>
          <a:p>
            <a:pPr>
              <a:buFontTx/>
              <a:buNone/>
            </a:pPr>
            <a:r>
              <a:rPr lang="cs-CZ" altLang="cs-CZ" sz="1400" i="1" dirty="0"/>
              <a:t>        1. díl učebnice pro odborná učiliště</a:t>
            </a:r>
            <a:endParaRPr lang="cs-CZ" altLang="cs-CZ" sz="1400" dirty="0"/>
          </a:p>
          <a:p>
            <a:pPr>
              <a:buFontTx/>
              <a:buNone/>
            </a:pPr>
            <a:r>
              <a:rPr lang="cs-CZ" altLang="cs-CZ" sz="1400" dirty="0"/>
              <a:t>        Vydalo  Nakladatelství  PARTA, s.r.o.</a:t>
            </a:r>
          </a:p>
          <a:p>
            <a:pPr>
              <a:buFontTx/>
              <a:buNone/>
            </a:pPr>
            <a:r>
              <a:rPr lang="cs-CZ" altLang="cs-CZ" sz="1400" dirty="0"/>
              <a:t>         Praha 2006,</a:t>
            </a:r>
          </a:p>
          <a:p>
            <a:pPr>
              <a:buFontTx/>
              <a:buNone/>
            </a:pPr>
            <a:r>
              <a:rPr lang="cs-CZ" altLang="cs-CZ" sz="1400" dirty="0"/>
              <a:t>         </a:t>
            </a:r>
            <a:r>
              <a:rPr lang="cs-CZ" altLang="cs-CZ" sz="1400" b="1" dirty="0"/>
              <a:t>ISBN 80-7320-086-4 </a:t>
            </a:r>
          </a:p>
          <a:p>
            <a:pPr>
              <a:buFontTx/>
              <a:buNone/>
            </a:pPr>
            <a:r>
              <a:rPr lang="cs-CZ" altLang="cs-CZ" sz="1400" b="1" dirty="0"/>
              <a:t>         Autoři: </a:t>
            </a:r>
            <a:r>
              <a:rPr lang="cs-CZ" altLang="cs-CZ" sz="1400" i="1" dirty="0"/>
              <a:t>Fialová Dana Ing., </a:t>
            </a:r>
            <a:r>
              <a:rPr lang="cs-CZ" altLang="cs-CZ" sz="1400" i="1" dirty="0" err="1"/>
              <a:t>Gradek</a:t>
            </a:r>
            <a:r>
              <a:rPr lang="cs-CZ" altLang="cs-CZ" sz="1400" i="1" dirty="0"/>
              <a:t> Vladislav Ing.,</a:t>
            </a:r>
            <a:r>
              <a:rPr lang="cs-CZ" altLang="cs-CZ" sz="1400" dirty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/>
              <a:t>         Použité obrázky: obr. 25, 26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400" i="1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400" i="1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i="1" dirty="0"/>
              <a:t>       </a:t>
            </a:r>
            <a:r>
              <a:rPr lang="cs-CZ" altLang="cs-CZ" sz="1400" b="1" i="1" dirty="0"/>
              <a:t>2)Technologie ručního zpracování kovů</a:t>
            </a:r>
            <a:r>
              <a:rPr lang="cs-CZ" altLang="cs-CZ" sz="1400" i="1" dirty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i="1" dirty="0"/>
              <a:t>        pro 1. ročník OU a UŠ </a:t>
            </a:r>
            <a:r>
              <a:rPr lang="cs-CZ" altLang="cs-CZ" sz="1400" i="1" dirty="0" err="1"/>
              <a:t>kovo</a:t>
            </a:r>
            <a:r>
              <a:rPr lang="cs-CZ" altLang="cs-CZ" sz="1400" i="1" dirty="0"/>
              <a:t> </a:t>
            </a:r>
            <a:r>
              <a:rPr lang="cs-CZ" altLang="cs-CZ" sz="1400" i="1" dirty="0" smtClean="0"/>
              <a:t>oborů </a:t>
            </a:r>
            <a:endParaRPr lang="cs-CZ" altLang="cs-CZ" sz="1400" i="1" dirty="0"/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1400" i="1" dirty="0"/>
              <a:t>        Praha, </a:t>
            </a:r>
            <a:r>
              <a:rPr lang="cs-CZ" altLang="cs-CZ" sz="1400" dirty="0"/>
              <a:t>SNTL 1981</a:t>
            </a:r>
            <a:r>
              <a:rPr lang="cs-CZ" altLang="cs-CZ" sz="1400" dirty="0" smtClean="0"/>
              <a:t>,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1400" dirty="0"/>
              <a:t> </a:t>
            </a:r>
            <a:r>
              <a:rPr lang="cs-CZ" altLang="cs-CZ" sz="1400" dirty="0" smtClean="0"/>
              <a:t>       </a:t>
            </a:r>
            <a:r>
              <a:rPr lang="cs-CZ" altLang="cs-CZ" sz="1400" b="1" dirty="0" smtClean="0"/>
              <a:t>EAN 04-204-82</a:t>
            </a:r>
            <a:r>
              <a:rPr lang="cs-CZ" altLang="cs-CZ" sz="1400" dirty="0" smtClean="0"/>
              <a:t>EAN 04-204-82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1400" dirty="0" smtClean="0"/>
              <a:t>        </a:t>
            </a:r>
            <a:r>
              <a:rPr lang="cs-CZ" altLang="cs-CZ" sz="1400" b="1" dirty="0" smtClean="0"/>
              <a:t>Autor:</a:t>
            </a:r>
            <a:r>
              <a:rPr lang="cs-CZ" altLang="cs-CZ" sz="1400" dirty="0" smtClean="0"/>
              <a:t> Outrata Jiří Ing.</a:t>
            </a:r>
            <a:endParaRPr lang="cs-CZ" altLang="cs-CZ" sz="14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 smtClean="0"/>
              <a:t>        Použité obrázky 2 B,C </a:t>
            </a:r>
            <a:r>
              <a:rPr lang="cs-CZ" altLang="cs-CZ" sz="1400" dirty="0"/>
              <a:t>str. </a:t>
            </a:r>
            <a:r>
              <a:rPr lang="cs-CZ" altLang="cs-CZ" sz="1400" dirty="0" smtClean="0"/>
              <a:t>28  </a:t>
            </a:r>
            <a:endParaRPr lang="cs-CZ" altLang="cs-CZ" sz="1400" dirty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4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dirty="0"/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dirty="0"/>
              <a:t>	</a:t>
            </a:r>
            <a:r>
              <a:rPr lang="cs-CZ" altLang="cs-CZ" sz="2400" b="1" dirty="0"/>
              <a:t>	</a:t>
            </a:r>
            <a:endParaRPr lang="cs-CZ" altLang="cs-CZ" dirty="0"/>
          </a:p>
        </p:txBody>
      </p:sp>
      <p:sp>
        <p:nvSpPr>
          <p:cNvPr id="10250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84577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cs-CZ" alt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734</TotalTime>
  <Words>338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72</cp:revision>
  <cp:lastPrinted>2014-02-26T07:10:34Z</cp:lastPrinted>
  <dcterms:created xsi:type="dcterms:W3CDTF">2007-02-24T11:24:02Z</dcterms:created>
  <dcterms:modified xsi:type="dcterms:W3CDTF">2014-03-25T10:55:58Z</dcterms:modified>
</cp:coreProperties>
</file>