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56" r:id="rId3"/>
    <p:sldId id="258" r:id="rId4"/>
    <p:sldId id="259" r:id="rId5"/>
    <p:sldId id="257" r:id="rId6"/>
    <p:sldId id="261" r:id="rId7"/>
    <p:sldId id="260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977A06-1E88-4900-BF69-6716020E961F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483D7E6-74BD-4EE0-8699-A46C1EF9DA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BA7858-005E-46D1-883A-08BD54CD810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EE56B-2F4C-4D6C-A511-5BE524BC2BBC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89672-9361-48A3-9819-B9A09D1EB9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EC04-E21F-47FC-B410-7E245FC6FB15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FA9D0-86D2-468E-B972-0F7B6DA817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E0E80-ECB7-4EEB-89AD-C6D4A2D835E2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FF490-2AFC-4E5C-B9BF-B19C35666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1E17B-D519-460D-A5C0-5C27A59E9469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E896D-C00A-492C-AF64-9735404CAE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D5BBC-EF58-4139-A52C-5974D471FC34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06581-0A9E-49E8-B22F-5F86817CA5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DF696-4572-4CEF-81FA-5360DB4C64C4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D573D-FB7B-4FCF-8B24-9AAE8F17F5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43D85-0111-45CF-B17B-9D3671C9D1CA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3A37F-54DD-4F58-A4AD-534B6C5F02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D10CC-B2E2-4AD7-BF7D-12EB84460BDF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854E3-A57A-40AB-8DEB-C4C75EE4BD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552A6-7C5D-4E4D-BA86-092A2E00798E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1FACB-8FBC-4BCB-92A1-106282230D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5A445-D017-478B-B67C-407AFFC38091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AA402-8AFA-4367-A64B-548EFE1572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7C9EF-1482-40BD-A124-E68E1655BC1D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3F800-4057-45F3-8032-5EC67DF823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82D30F-D280-42C2-9BCC-2287701471D0}" type="datetimeFigureOut">
              <a:rPr lang="cs-CZ"/>
              <a:pPr>
                <a:defRPr/>
              </a:pPr>
              <a:t>25.3.2014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15CB7F-24CA-4DD0-8210-24E0C2AD39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Obdélník 1"/>
          <p:cNvSpPr>
            <a:spLocks noChangeArrowheads="1"/>
          </p:cNvSpPr>
          <p:nvPr/>
        </p:nvSpPr>
        <p:spPr bwMode="auto">
          <a:xfrm>
            <a:off x="889000" y="1946275"/>
            <a:ext cx="75612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Název školy: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Základní škola a Mateřská škola Kladno, Norská 2633</a:t>
            </a: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Autor: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Mgr. Martina Jílková</a:t>
            </a:r>
            <a:endParaRPr lang="cs-CZ" b="1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Název materiálu: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VY_42_INOVACE_M.5. Jíl.32_Římské_číslice</a:t>
            </a:r>
            <a:endParaRPr lang="cs-CZ" b="1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Datum: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17. 9. 2013</a:t>
            </a: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Ročník: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pátý</a:t>
            </a:r>
            <a:endParaRPr lang="cs-CZ" b="1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Vzdělávací oblast: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Matematika a její aplikace</a:t>
            </a:r>
            <a:endParaRPr lang="cs-CZ" b="1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Vzdělávací obor: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Matematika</a:t>
            </a: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Název:</a:t>
            </a:r>
            <a:r>
              <a:rPr lang="cs-CZ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Římské číslice</a:t>
            </a:r>
            <a:endParaRPr lang="cs-CZ" b="1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Číslo operačního programu: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CZ.1.07/1.4.00/21.3489</a:t>
            </a: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Název projektu: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UČÍME SE S RADOSTÍ</a:t>
            </a:r>
          </a:p>
          <a:p>
            <a:endParaRPr lang="cs-CZ" dirty="0">
              <a:latin typeface="Segoe UI Light" pitchFamily="34" charset="0"/>
              <a:ea typeface="Segoe UI Symbol" pitchFamily="34" charset="0"/>
              <a:cs typeface="Times New Roman" pitchFamily="18" charset="0"/>
            </a:endParaRPr>
          </a:p>
          <a:p>
            <a:r>
              <a:rPr lang="cs-CZ" sz="2000" b="1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Anotace:   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Materiál na začátku ukazuje základní římské číslice a </a:t>
            </a:r>
            <a:r>
              <a:rPr lang="cs-CZ" dirty="0" smtClean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následně ukazuje</a:t>
            </a:r>
            <a:r>
              <a:rPr lang="cs-CZ" dirty="0">
                <a:latin typeface="Segoe UI Light" pitchFamily="34" charset="0"/>
                <a:ea typeface="Segoe UI Symbol" pitchFamily="34" charset="0"/>
                <a:cs typeface="Times New Roman" pitchFamily="18" charset="0"/>
              </a:rPr>
              <a:t>, jak z nich vytvořit čísla složitější.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1712" cy="14843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3"/>
          <p:cNvSpPr txBox="1">
            <a:spLocks noChangeArrowheads="1"/>
          </p:cNvSpPr>
          <p:nvPr/>
        </p:nvSpPr>
        <p:spPr bwMode="auto">
          <a:xfrm>
            <a:off x="250825" y="138113"/>
            <a:ext cx="8642350" cy="554037"/>
          </a:xfrm>
          <a:prstGeom prst="rect">
            <a:avLst/>
          </a:prstGeom>
          <a:solidFill>
            <a:srgbClr val="B832B2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000" b="1">
                <a:latin typeface="Segoe UI Semibold" pitchFamily="34" charset="0"/>
              </a:rPr>
              <a:t>ŘÍMSKÉ ČÍSLICE</a:t>
            </a:r>
          </a:p>
        </p:txBody>
      </p:sp>
      <p:sp>
        <p:nvSpPr>
          <p:cNvPr id="3075" name="TextovéPole 3"/>
          <p:cNvSpPr txBox="1">
            <a:spLocks noChangeArrowheads="1"/>
          </p:cNvSpPr>
          <p:nvPr/>
        </p:nvSpPr>
        <p:spPr bwMode="auto">
          <a:xfrm>
            <a:off x="3348038" y="1628775"/>
            <a:ext cx="2447925" cy="400050"/>
          </a:xfrm>
          <a:prstGeom prst="rect">
            <a:avLst/>
          </a:prstGeom>
          <a:solidFill>
            <a:srgbClr val="B832B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Segoe UI Semibold" pitchFamily="34" charset="0"/>
              </a:rPr>
              <a:t>ZÁKLADNÍ ČÍSLICE</a:t>
            </a:r>
          </a:p>
        </p:txBody>
      </p:sp>
      <p:sp>
        <p:nvSpPr>
          <p:cNvPr id="3076" name="TextovéPole 3"/>
          <p:cNvSpPr txBox="1">
            <a:spLocks noChangeArrowheads="1"/>
          </p:cNvSpPr>
          <p:nvPr/>
        </p:nvSpPr>
        <p:spPr bwMode="auto">
          <a:xfrm>
            <a:off x="3852863" y="248602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I</a:t>
            </a:r>
          </a:p>
        </p:txBody>
      </p:sp>
      <p:sp>
        <p:nvSpPr>
          <p:cNvPr id="3077" name="TextovéPole 3"/>
          <p:cNvSpPr txBox="1">
            <a:spLocks noChangeArrowheads="1"/>
          </p:cNvSpPr>
          <p:nvPr/>
        </p:nvSpPr>
        <p:spPr bwMode="auto">
          <a:xfrm>
            <a:off x="3852863" y="3178175"/>
            <a:ext cx="9366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V</a:t>
            </a:r>
          </a:p>
        </p:txBody>
      </p:sp>
      <p:sp>
        <p:nvSpPr>
          <p:cNvPr id="3078" name="TextovéPole 3"/>
          <p:cNvSpPr txBox="1">
            <a:spLocks noChangeArrowheads="1"/>
          </p:cNvSpPr>
          <p:nvPr/>
        </p:nvSpPr>
        <p:spPr bwMode="auto">
          <a:xfrm>
            <a:off x="3852863" y="394017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X</a:t>
            </a:r>
          </a:p>
        </p:txBody>
      </p:sp>
      <p:sp>
        <p:nvSpPr>
          <p:cNvPr id="3079" name="TextovéPole 3"/>
          <p:cNvSpPr txBox="1">
            <a:spLocks noChangeArrowheads="1"/>
          </p:cNvSpPr>
          <p:nvPr/>
        </p:nvSpPr>
        <p:spPr bwMode="auto">
          <a:xfrm>
            <a:off x="4572000" y="2532063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JEDNA</a:t>
            </a:r>
          </a:p>
        </p:txBody>
      </p:sp>
      <p:sp>
        <p:nvSpPr>
          <p:cNvPr id="3080" name="TextovéPole 3"/>
          <p:cNvSpPr txBox="1">
            <a:spLocks noChangeArrowheads="1"/>
          </p:cNvSpPr>
          <p:nvPr/>
        </p:nvSpPr>
        <p:spPr bwMode="auto">
          <a:xfrm>
            <a:off x="4572000" y="3224213"/>
            <a:ext cx="936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PĚT</a:t>
            </a:r>
          </a:p>
        </p:txBody>
      </p:sp>
      <p:sp>
        <p:nvSpPr>
          <p:cNvPr id="3081" name="TextovéPole 3"/>
          <p:cNvSpPr txBox="1">
            <a:spLocks noChangeArrowheads="1"/>
          </p:cNvSpPr>
          <p:nvPr/>
        </p:nvSpPr>
        <p:spPr bwMode="auto">
          <a:xfrm>
            <a:off x="4572000" y="3986213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DESET</a:t>
            </a:r>
          </a:p>
        </p:txBody>
      </p:sp>
      <p:sp>
        <p:nvSpPr>
          <p:cNvPr id="3082" name="TextovéPole 3"/>
          <p:cNvSpPr txBox="1">
            <a:spLocks noChangeArrowheads="1"/>
          </p:cNvSpPr>
          <p:nvPr/>
        </p:nvSpPr>
        <p:spPr bwMode="auto">
          <a:xfrm>
            <a:off x="3348038" y="4724400"/>
            <a:ext cx="2447925" cy="401638"/>
          </a:xfrm>
          <a:prstGeom prst="rect">
            <a:avLst/>
          </a:prstGeom>
          <a:solidFill>
            <a:srgbClr val="B832B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Segoe UI Semibold" pitchFamily="34" charset="0"/>
              </a:rPr>
              <a:t>OSTATNÍ ČÍSLICE</a:t>
            </a:r>
          </a:p>
        </p:txBody>
      </p:sp>
      <p:sp>
        <p:nvSpPr>
          <p:cNvPr id="3083" name="TextovéPole 3"/>
          <p:cNvSpPr txBox="1">
            <a:spLocks noChangeArrowheads="1"/>
          </p:cNvSpPr>
          <p:nvPr/>
        </p:nvSpPr>
        <p:spPr bwMode="auto">
          <a:xfrm>
            <a:off x="1476375" y="5373688"/>
            <a:ext cx="936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L</a:t>
            </a:r>
          </a:p>
        </p:txBody>
      </p:sp>
      <p:sp>
        <p:nvSpPr>
          <p:cNvPr id="3084" name="TextovéPole 3"/>
          <p:cNvSpPr txBox="1">
            <a:spLocks noChangeArrowheads="1"/>
          </p:cNvSpPr>
          <p:nvPr/>
        </p:nvSpPr>
        <p:spPr bwMode="auto">
          <a:xfrm>
            <a:off x="1476375" y="609282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C</a:t>
            </a:r>
          </a:p>
        </p:txBody>
      </p:sp>
      <p:sp>
        <p:nvSpPr>
          <p:cNvPr id="3085" name="TextovéPole 3"/>
          <p:cNvSpPr txBox="1">
            <a:spLocks noChangeArrowheads="1"/>
          </p:cNvSpPr>
          <p:nvPr/>
        </p:nvSpPr>
        <p:spPr bwMode="auto">
          <a:xfrm>
            <a:off x="5651500" y="5373688"/>
            <a:ext cx="936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D</a:t>
            </a:r>
          </a:p>
        </p:txBody>
      </p:sp>
      <p:sp>
        <p:nvSpPr>
          <p:cNvPr id="3086" name="TextovéPole 3"/>
          <p:cNvSpPr txBox="1">
            <a:spLocks noChangeArrowheads="1"/>
          </p:cNvSpPr>
          <p:nvPr/>
        </p:nvSpPr>
        <p:spPr bwMode="auto">
          <a:xfrm>
            <a:off x="5651500" y="6092825"/>
            <a:ext cx="936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400" b="1">
                <a:solidFill>
                  <a:srgbClr val="B832B2"/>
                </a:solidFill>
                <a:latin typeface="Segoe UI Semibold" pitchFamily="34" charset="0"/>
              </a:rPr>
              <a:t>M</a:t>
            </a:r>
          </a:p>
        </p:txBody>
      </p:sp>
      <p:sp>
        <p:nvSpPr>
          <p:cNvPr id="3087" name="TextovéPole 3"/>
          <p:cNvSpPr txBox="1">
            <a:spLocks noChangeArrowheads="1"/>
          </p:cNvSpPr>
          <p:nvPr/>
        </p:nvSpPr>
        <p:spPr bwMode="auto">
          <a:xfrm>
            <a:off x="2195513" y="5419725"/>
            <a:ext cx="1152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PADESÁT</a:t>
            </a:r>
          </a:p>
        </p:txBody>
      </p:sp>
      <p:sp>
        <p:nvSpPr>
          <p:cNvPr id="3088" name="TextovéPole 3"/>
          <p:cNvSpPr txBox="1">
            <a:spLocks noChangeArrowheads="1"/>
          </p:cNvSpPr>
          <p:nvPr/>
        </p:nvSpPr>
        <p:spPr bwMode="auto">
          <a:xfrm>
            <a:off x="2195513" y="6138863"/>
            <a:ext cx="1152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STO</a:t>
            </a:r>
          </a:p>
        </p:txBody>
      </p:sp>
      <p:sp>
        <p:nvSpPr>
          <p:cNvPr id="3089" name="TextovéPole 3"/>
          <p:cNvSpPr txBox="1">
            <a:spLocks noChangeArrowheads="1"/>
          </p:cNvSpPr>
          <p:nvPr/>
        </p:nvSpPr>
        <p:spPr bwMode="auto">
          <a:xfrm>
            <a:off x="6313488" y="5419725"/>
            <a:ext cx="1138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PADESÁT</a:t>
            </a:r>
          </a:p>
        </p:txBody>
      </p:sp>
      <p:sp>
        <p:nvSpPr>
          <p:cNvPr id="3090" name="TextovéPole 3"/>
          <p:cNvSpPr txBox="1">
            <a:spLocks noChangeArrowheads="1"/>
          </p:cNvSpPr>
          <p:nvPr/>
        </p:nvSpPr>
        <p:spPr bwMode="auto">
          <a:xfrm>
            <a:off x="6313488" y="6138863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TISÍC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3"/>
          <p:cNvSpPr txBox="1">
            <a:spLocks noChangeArrowheads="1"/>
          </p:cNvSpPr>
          <p:nvPr/>
        </p:nvSpPr>
        <p:spPr bwMode="auto">
          <a:xfrm>
            <a:off x="2879725" y="765175"/>
            <a:ext cx="3384550" cy="400050"/>
          </a:xfrm>
          <a:prstGeom prst="rect">
            <a:avLst/>
          </a:prstGeom>
          <a:solidFill>
            <a:srgbClr val="B832B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Segoe UI Semibold" pitchFamily="34" charset="0"/>
              </a:rPr>
              <a:t>TVOŘENÍ DALŠÍCH ČÍSLIC</a:t>
            </a:r>
          </a:p>
        </p:txBody>
      </p:sp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946150" y="1700213"/>
            <a:ext cx="7251700" cy="647700"/>
          </a:xfrm>
          <a:prstGeom prst="rect">
            <a:avLst/>
          </a:prstGeom>
          <a:noFill/>
          <a:ln w="38100">
            <a:solidFill>
              <a:srgbClr val="B832B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b="1">
                <a:latin typeface="Segoe UI Light" pitchFamily="34" charset="0"/>
              </a:rPr>
              <a:t>Číslice se v čísle sčítají. Pouze v případech, kdy je menší číslice před větší, se tato menší od větší odčítá.</a:t>
            </a:r>
          </a:p>
        </p:txBody>
      </p:sp>
      <p:sp>
        <p:nvSpPr>
          <p:cNvPr id="4100" name="TextovéPole 3"/>
          <p:cNvSpPr txBox="1">
            <a:spLocks noChangeArrowheads="1"/>
          </p:cNvSpPr>
          <p:nvPr/>
        </p:nvSpPr>
        <p:spPr bwMode="auto">
          <a:xfrm>
            <a:off x="2881313" y="2930525"/>
            <a:ext cx="9366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II</a:t>
            </a:r>
          </a:p>
        </p:txBody>
      </p:sp>
      <p:sp>
        <p:nvSpPr>
          <p:cNvPr id="4101" name="TextovéPole 4"/>
          <p:cNvSpPr txBox="1">
            <a:spLocks noChangeArrowheads="1"/>
          </p:cNvSpPr>
          <p:nvPr/>
        </p:nvSpPr>
        <p:spPr bwMode="auto">
          <a:xfrm>
            <a:off x="5099050" y="2962275"/>
            <a:ext cx="9540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 + 1 = </a:t>
            </a:r>
          </a:p>
        </p:txBody>
      </p:sp>
      <p:sp>
        <p:nvSpPr>
          <p:cNvPr id="4102" name="TextovéPole 5"/>
          <p:cNvSpPr txBox="1">
            <a:spLocks noChangeArrowheads="1"/>
          </p:cNvSpPr>
          <p:nvPr/>
        </p:nvSpPr>
        <p:spPr bwMode="auto">
          <a:xfrm>
            <a:off x="6084888" y="2930525"/>
            <a:ext cx="4778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2</a:t>
            </a:r>
          </a:p>
        </p:txBody>
      </p:sp>
      <p:sp>
        <p:nvSpPr>
          <p:cNvPr id="4103" name="TextovéPole 6"/>
          <p:cNvSpPr txBox="1">
            <a:spLocks noChangeArrowheads="1"/>
          </p:cNvSpPr>
          <p:nvPr/>
        </p:nvSpPr>
        <p:spPr bwMode="auto">
          <a:xfrm>
            <a:off x="2881313" y="3492500"/>
            <a:ext cx="93662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IV</a:t>
            </a:r>
          </a:p>
        </p:txBody>
      </p:sp>
      <p:sp>
        <p:nvSpPr>
          <p:cNvPr id="4104" name="TextovéPole 7"/>
          <p:cNvSpPr txBox="1">
            <a:spLocks noChangeArrowheads="1"/>
          </p:cNvSpPr>
          <p:nvPr/>
        </p:nvSpPr>
        <p:spPr bwMode="auto">
          <a:xfrm>
            <a:off x="5099050" y="3522663"/>
            <a:ext cx="954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5 – 1 = </a:t>
            </a:r>
          </a:p>
        </p:txBody>
      </p:sp>
      <p:sp>
        <p:nvSpPr>
          <p:cNvPr id="4105" name="TextovéPole 8"/>
          <p:cNvSpPr txBox="1">
            <a:spLocks noChangeArrowheads="1"/>
          </p:cNvSpPr>
          <p:nvPr/>
        </p:nvSpPr>
        <p:spPr bwMode="auto">
          <a:xfrm>
            <a:off x="6084888" y="3487738"/>
            <a:ext cx="477837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4</a:t>
            </a:r>
          </a:p>
        </p:txBody>
      </p:sp>
      <p:sp>
        <p:nvSpPr>
          <p:cNvPr id="4106" name="TextovéPole 9"/>
          <p:cNvSpPr txBox="1">
            <a:spLocks noChangeArrowheads="1"/>
          </p:cNvSpPr>
          <p:nvPr/>
        </p:nvSpPr>
        <p:spPr bwMode="auto">
          <a:xfrm>
            <a:off x="2881313" y="4060825"/>
            <a:ext cx="9366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VIII</a:t>
            </a:r>
          </a:p>
        </p:txBody>
      </p:sp>
      <p:sp>
        <p:nvSpPr>
          <p:cNvPr id="4107" name="TextovéPole 10"/>
          <p:cNvSpPr txBox="1">
            <a:spLocks noChangeArrowheads="1"/>
          </p:cNvSpPr>
          <p:nvPr/>
        </p:nvSpPr>
        <p:spPr bwMode="auto">
          <a:xfrm>
            <a:off x="4206875" y="4092575"/>
            <a:ext cx="1846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5 + 1 + 1 + 1 = </a:t>
            </a:r>
          </a:p>
        </p:txBody>
      </p:sp>
      <p:sp>
        <p:nvSpPr>
          <p:cNvPr id="4108" name="TextovéPole 11"/>
          <p:cNvSpPr txBox="1">
            <a:spLocks noChangeArrowheads="1"/>
          </p:cNvSpPr>
          <p:nvPr/>
        </p:nvSpPr>
        <p:spPr bwMode="auto">
          <a:xfrm>
            <a:off x="6084888" y="4060825"/>
            <a:ext cx="4778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8</a:t>
            </a:r>
          </a:p>
        </p:txBody>
      </p:sp>
      <p:sp>
        <p:nvSpPr>
          <p:cNvPr id="4109" name="TextovéPole 12"/>
          <p:cNvSpPr txBox="1">
            <a:spLocks noChangeArrowheads="1"/>
          </p:cNvSpPr>
          <p:nvPr/>
        </p:nvSpPr>
        <p:spPr bwMode="auto">
          <a:xfrm>
            <a:off x="2881313" y="4656138"/>
            <a:ext cx="9366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IX</a:t>
            </a:r>
          </a:p>
        </p:txBody>
      </p:sp>
      <p:sp>
        <p:nvSpPr>
          <p:cNvPr id="4110" name="TextovéPole 13"/>
          <p:cNvSpPr txBox="1">
            <a:spLocks noChangeArrowheads="1"/>
          </p:cNvSpPr>
          <p:nvPr/>
        </p:nvSpPr>
        <p:spPr bwMode="auto">
          <a:xfrm>
            <a:off x="4206875" y="4687888"/>
            <a:ext cx="18462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 – 1 =</a:t>
            </a:r>
          </a:p>
        </p:txBody>
      </p:sp>
      <p:sp>
        <p:nvSpPr>
          <p:cNvPr id="4111" name="TextovéPole 14"/>
          <p:cNvSpPr txBox="1">
            <a:spLocks noChangeArrowheads="1"/>
          </p:cNvSpPr>
          <p:nvPr/>
        </p:nvSpPr>
        <p:spPr bwMode="auto">
          <a:xfrm>
            <a:off x="6084888" y="4656138"/>
            <a:ext cx="4778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9</a:t>
            </a:r>
          </a:p>
        </p:txBody>
      </p:sp>
      <p:sp>
        <p:nvSpPr>
          <p:cNvPr id="4112" name="TextovéPole 15"/>
          <p:cNvSpPr txBox="1">
            <a:spLocks noChangeArrowheads="1"/>
          </p:cNvSpPr>
          <p:nvPr/>
        </p:nvSpPr>
        <p:spPr bwMode="auto">
          <a:xfrm>
            <a:off x="2881313" y="5276850"/>
            <a:ext cx="9366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XVI</a:t>
            </a:r>
          </a:p>
        </p:txBody>
      </p:sp>
      <p:sp>
        <p:nvSpPr>
          <p:cNvPr id="4113" name="TextovéPole 16"/>
          <p:cNvSpPr txBox="1">
            <a:spLocks noChangeArrowheads="1"/>
          </p:cNvSpPr>
          <p:nvPr/>
        </p:nvSpPr>
        <p:spPr bwMode="auto">
          <a:xfrm>
            <a:off x="4206875" y="5276850"/>
            <a:ext cx="184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 + 5 + 1 =</a:t>
            </a:r>
          </a:p>
        </p:txBody>
      </p:sp>
      <p:sp>
        <p:nvSpPr>
          <p:cNvPr id="4114" name="TextovéPole 17"/>
          <p:cNvSpPr txBox="1">
            <a:spLocks noChangeArrowheads="1"/>
          </p:cNvSpPr>
          <p:nvPr/>
        </p:nvSpPr>
        <p:spPr bwMode="auto">
          <a:xfrm>
            <a:off x="6084888" y="5246688"/>
            <a:ext cx="5746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16</a:t>
            </a:r>
          </a:p>
        </p:txBody>
      </p:sp>
      <p:sp>
        <p:nvSpPr>
          <p:cNvPr id="4115" name="TextovéPole 18"/>
          <p:cNvSpPr txBox="1">
            <a:spLocks noChangeArrowheads="1"/>
          </p:cNvSpPr>
          <p:nvPr/>
        </p:nvSpPr>
        <p:spPr bwMode="auto">
          <a:xfrm>
            <a:off x="2879725" y="5907088"/>
            <a:ext cx="9366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XX</a:t>
            </a:r>
          </a:p>
        </p:txBody>
      </p:sp>
      <p:sp>
        <p:nvSpPr>
          <p:cNvPr id="4116" name="TextovéPole 19"/>
          <p:cNvSpPr txBox="1">
            <a:spLocks noChangeArrowheads="1"/>
          </p:cNvSpPr>
          <p:nvPr/>
        </p:nvSpPr>
        <p:spPr bwMode="auto">
          <a:xfrm>
            <a:off x="4205288" y="5907088"/>
            <a:ext cx="1846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 + 10 =</a:t>
            </a:r>
          </a:p>
        </p:txBody>
      </p:sp>
      <p:sp>
        <p:nvSpPr>
          <p:cNvPr id="4117" name="TextovéPole 20"/>
          <p:cNvSpPr txBox="1">
            <a:spLocks noChangeArrowheads="1"/>
          </p:cNvSpPr>
          <p:nvPr/>
        </p:nvSpPr>
        <p:spPr bwMode="auto">
          <a:xfrm>
            <a:off x="6084888" y="58753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3"/>
          <p:cNvSpPr txBox="1">
            <a:spLocks noChangeArrowheads="1"/>
          </p:cNvSpPr>
          <p:nvPr/>
        </p:nvSpPr>
        <p:spPr bwMode="auto">
          <a:xfrm>
            <a:off x="2879725" y="765175"/>
            <a:ext cx="3384550" cy="400050"/>
          </a:xfrm>
          <a:prstGeom prst="rect">
            <a:avLst/>
          </a:prstGeom>
          <a:solidFill>
            <a:srgbClr val="B832B2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Segoe UI Semibold" pitchFamily="34" charset="0"/>
              </a:rPr>
              <a:t>TVOŘENÍ VYŠŠÍCH ČÍSLIC</a:t>
            </a:r>
          </a:p>
        </p:txBody>
      </p:sp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1247775" y="1700213"/>
            <a:ext cx="6648450" cy="647700"/>
          </a:xfrm>
          <a:prstGeom prst="rect">
            <a:avLst/>
          </a:prstGeom>
          <a:noFill/>
          <a:ln w="38100">
            <a:solidFill>
              <a:srgbClr val="B832B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b="1">
                <a:latin typeface="Segoe UI Light" pitchFamily="34" charset="0"/>
              </a:rPr>
              <a:t>Stejný princip jako u nižších číslic. Odčítat se však mohou jen číslice I, X a C. Zbylé číslice (V, L, D, M) se mohou pouze přičítat.</a:t>
            </a:r>
          </a:p>
        </p:txBody>
      </p:sp>
      <p:sp>
        <p:nvSpPr>
          <p:cNvPr id="5124" name="TextovéPole 3"/>
          <p:cNvSpPr txBox="1">
            <a:spLocks noChangeArrowheads="1"/>
          </p:cNvSpPr>
          <p:nvPr/>
        </p:nvSpPr>
        <p:spPr bwMode="auto">
          <a:xfrm>
            <a:off x="2124075" y="2930525"/>
            <a:ext cx="10080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LV</a:t>
            </a:r>
          </a:p>
        </p:txBody>
      </p:sp>
      <p:sp>
        <p:nvSpPr>
          <p:cNvPr id="5125" name="TextovéPole 4"/>
          <p:cNvSpPr txBox="1">
            <a:spLocks noChangeArrowheads="1"/>
          </p:cNvSpPr>
          <p:nvPr/>
        </p:nvSpPr>
        <p:spPr bwMode="auto">
          <a:xfrm>
            <a:off x="4762500" y="2962275"/>
            <a:ext cx="1697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50 + 5 = </a:t>
            </a:r>
          </a:p>
        </p:txBody>
      </p:sp>
      <p:sp>
        <p:nvSpPr>
          <p:cNvPr id="5126" name="TextovéPole 5"/>
          <p:cNvSpPr txBox="1">
            <a:spLocks noChangeArrowheads="1"/>
          </p:cNvSpPr>
          <p:nvPr/>
        </p:nvSpPr>
        <p:spPr bwMode="auto">
          <a:xfrm>
            <a:off x="6497638" y="2930525"/>
            <a:ext cx="755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55</a:t>
            </a:r>
          </a:p>
        </p:txBody>
      </p:sp>
      <p:sp>
        <p:nvSpPr>
          <p:cNvPr id="5127" name="TextovéPole 6"/>
          <p:cNvSpPr txBox="1">
            <a:spLocks noChangeArrowheads="1"/>
          </p:cNvSpPr>
          <p:nvPr/>
        </p:nvSpPr>
        <p:spPr bwMode="auto">
          <a:xfrm>
            <a:off x="2124075" y="3492500"/>
            <a:ext cx="1008063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CLXXI</a:t>
            </a:r>
          </a:p>
        </p:txBody>
      </p:sp>
      <p:sp>
        <p:nvSpPr>
          <p:cNvPr id="5128" name="TextovéPole 7"/>
          <p:cNvSpPr txBox="1">
            <a:spLocks noChangeArrowheads="1"/>
          </p:cNvSpPr>
          <p:nvPr/>
        </p:nvSpPr>
        <p:spPr bwMode="auto">
          <a:xfrm>
            <a:off x="3609975" y="3522663"/>
            <a:ext cx="2849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100 + 50 + 10 + 10 + 1 =</a:t>
            </a:r>
          </a:p>
        </p:txBody>
      </p:sp>
      <p:sp>
        <p:nvSpPr>
          <p:cNvPr id="5129" name="TextovéPole 8"/>
          <p:cNvSpPr txBox="1">
            <a:spLocks noChangeArrowheads="1"/>
          </p:cNvSpPr>
          <p:nvPr/>
        </p:nvSpPr>
        <p:spPr bwMode="auto">
          <a:xfrm>
            <a:off x="6497638" y="3487738"/>
            <a:ext cx="7556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171</a:t>
            </a:r>
          </a:p>
        </p:txBody>
      </p:sp>
      <p:sp>
        <p:nvSpPr>
          <p:cNvPr id="5130" name="TextovéPole 9"/>
          <p:cNvSpPr txBox="1">
            <a:spLocks noChangeArrowheads="1"/>
          </p:cNvSpPr>
          <p:nvPr/>
        </p:nvSpPr>
        <p:spPr bwMode="auto">
          <a:xfrm>
            <a:off x="2124075" y="4060825"/>
            <a:ext cx="10080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XCII</a:t>
            </a:r>
          </a:p>
        </p:txBody>
      </p:sp>
      <p:sp>
        <p:nvSpPr>
          <p:cNvPr id="5131" name="TextovéPole 10"/>
          <p:cNvSpPr txBox="1">
            <a:spLocks noChangeArrowheads="1"/>
          </p:cNvSpPr>
          <p:nvPr/>
        </p:nvSpPr>
        <p:spPr bwMode="auto">
          <a:xfrm>
            <a:off x="4211638" y="4092575"/>
            <a:ext cx="2247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100 – 10 + 1 + 1 =</a:t>
            </a:r>
          </a:p>
        </p:txBody>
      </p:sp>
      <p:sp>
        <p:nvSpPr>
          <p:cNvPr id="5132" name="TextovéPole 11"/>
          <p:cNvSpPr txBox="1">
            <a:spLocks noChangeArrowheads="1"/>
          </p:cNvSpPr>
          <p:nvPr/>
        </p:nvSpPr>
        <p:spPr bwMode="auto">
          <a:xfrm>
            <a:off x="6497638" y="4060825"/>
            <a:ext cx="882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92</a:t>
            </a:r>
          </a:p>
        </p:txBody>
      </p:sp>
      <p:sp>
        <p:nvSpPr>
          <p:cNvPr id="5133" name="TextovéPole 12"/>
          <p:cNvSpPr txBox="1">
            <a:spLocks noChangeArrowheads="1"/>
          </p:cNvSpPr>
          <p:nvPr/>
        </p:nvSpPr>
        <p:spPr bwMode="auto">
          <a:xfrm>
            <a:off x="2124075" y="4656138"/>
            <a:ext cx="1079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MCXC</a:t>
            </a:r>
          </a:p>
        </p:txBody>
      </p:sp>
      <p:sp>
        <p:nvSpPr>
          <p:cNvPr id="5134" name="TextovéPole 13"/>
          <p:cNvSpPr txBox="1">
            <a:spLocks noChangeArrowheads="1"/>
          </p:cNvSpPr>
          <p:nvPr/>
        </p:nvSpPr>
        <p:spPr bwMode="auto">
          <a:xfrm>
            <a:off x="3492500" y="4687888"/>
            <a:ext cx="2967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1000 + 100 + (100 – 10) =</a:t>
            </a:r>
          </a:p>
        </p:txBody>
      </p:sp>
      <p:sp>
        <p:nvSpPr>
          <p:cNvPr id="5135" name="TextovéPole 14"/>
          <p:cNvSpPr txBox="1">
            <a:spLocks noChangeArrowheads="1"/>
          </p:cNvSpPr>
          <p:nvPr/>
        </p:nvSpPr>
        <p:spPr bwMode="auto">
          <a:xfrm>
            <a:off x="6497638" y="4656138"/>
            <a:ext cx="882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1190</a:t>
            </a:r>
          </a:p>
        </p:txBody>
      </p:sp>
      <p:sp>
        <p:nvSpPr>
          <p:cNvPr id="5136" name="TextovéPole 15"/>
          <p:cNvSpPr txBox="1">
            <a:spLocks noChangeArrowheads="1"/>
          </p:cNvSpPr>
          <p:nvPr/>
        </p:nvSpPr>
        <p:spPr bwMode="auto">
          <a:xfrm>
            <a:off x="2124075" y="5276850"/>
            <a:ext cx="1079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MCML</a:t>
            </a:r>
          </a:p>
        </p:txBody>
      </p:sp>
      <p:sp>
        <p:nvSpPr>
          <p:cNvPr id="5137" name="TextovéPole 16"/>
          <p:cNvSpPr txBox="1">
            <a:spLocks noChangeArrowheads="1"/>
          </p:cNvSpPr>
          <p:nvPr/>
        </p:nvSpPr>
        <p:spPr bwMode="auto">
          <a:xfrm>
            <a:off x="3348038" y="5276850"/>
            <a:ext cx="3111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1000 + (1000 – 100) + 50 =</a:t>
            </a:r>
          </a:p>
        </p:txBody>
      </p:sp>
      <p:sp>
        <p:nvSpPr>
          <p:cNvPr id="5138" name="TextovéPole 17"/>
          <p:cNvSpPr txBox="1">
            <a:spLocks noChangeArrowheads="1"/>
          </p:cNvSpPr>
          <p:nvPr/>
        </p:nvSpPr>
        <p:spPr bwMode="auto">
          <a:xfrm>
            <a:off x="6497638" y="5246688"/>
            <a:ext cx="8826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1950</a:t>
            </a:r>
          </a:p>
        </p:txBody>
      </p:sp>
      <p:sp>
        <p:nvSpPr>
          <p:cNvPr id="5139" name="TextovéPole 18"/>
          <p:cNvSpPr txBox="1">
            <a:spLocks noChangeArrowheads="1"/>
          </p:cNvSpPr>
          <p:nvPr/>
        </p:nvSpPr>
        <p:spPr bwMode="auto">
          <a:xfrm>
            <a:off x="2122488" y="5907088"/>
            <a:ext cx="100965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MXLIX</a:t>
            </a:r>
          </a:p>
        </p:txBody>
      </p:sp>
      <p:sp>
        <p:nvSpPr>
          <p:cNvPr id="5140" name="TextovéPole 19"/>
          <p:cNvSpPr txBox="1">
            <a:spLocks noChangeArrowheads="1"/>
          </p:cNvSpPr>
          <p:nvPr/>
        </p:nvSpPr>
        <p:spPr bwMode="auto">
          <a:xfrm>
            <a:off x="3132138" y="5907088"/>
            <a:ext cx="3327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cs-CZ" b="1">
                <a:latin typeface="Segoe UI Semibold" pitchFamily="34" charset="0"/>
              </a:rPr>
              <a:t>1000 + (50 – 10) + (10 – 1) =</a:t>
            </a:r>
          </a:p>
        </p:txBody>
      </p:sp>
      <p:sp>
        <p:nvSpPr>
          <p:cNvPr id="5141" name="TextovéPole 20"/>
          <p:cNvSpPr txBox="1">
            <a:spLocks noChangeArrowheads="1"/>
          </p:cNvSpPr>
          <p:nvPr/>
        </p:nvSpPr>
        <p:spPr bwMode="auto">
          <a:xfrm>
            <a:off x="6496050" y="5875338"/>
            <a:ext cx="884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200" b="1">
                <a:solidFill>
                  <a:srgbClr val="B832B2"/>
                </a:solidFill>
                <a:latin typeface="Segoe UI Semibold" pitchFamily="34" charset="0"/>
              </a:rPr>
              <a:t>1049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3"/>
          <p:cNvSpPr txBox="1">
            <a:spLocks noChangeArrowheads="1"/>
          </p:cNvSpPr>
          <p:nvPr/>
        </p:nvSpPr>
        <p:spPr bwMode="auto">
          <a:xfrm>
            <a:off x="3551238" y="404813"/>
            <a:ext cx="2016125" cy="4000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Segoe UI Semibold" pitchFamily="34" charset="0"/>
              </a:rPr>
              <a:t>CVIČENÍ</a:t>
            </a:r>
          </a:p>
        </p:txBody>
      </p:sp>
      <p:sp>
        <p:nvSpPr>
          <p:cNvPr id="6147" name="TextovéPole 2"/>
          <p:cNvSpPr txBox="1">
            <a:spLocks noChangeArrowheads="1"/>
          </p:cNvSpPr>
          <p:nvPr/>
        </p:nvSpPr>
        <p:spPr bwMode="auto">
          <a:xfrm>
            <a:off x="250825" y="112553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1 </a:t>
            </a:r>
          </a:p>
        </p:txBody>
      </p:sp>
      <p:sp>
        <p:nvSpPr>
          <p:cNvPr id="4" name="Ovál 3"/>
          <p:cNvSpPr/>
          <p:nvPr/>
        </p:nvSpPr>
        <p:spPr>
          <a:xfrm>
            <a:off x="179388" y="107950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49" name="TextovéPole 4"/>
          <p:cNvSpPr txBox="1">
            <a:spLocks noChangeArrowheads="1"/>
          </p:cNvSpPr>
          <p:nvPr/>
        </p:nvSpPr>
        <p:spPr bwMode="auto">
          <a:xfrm>
            <a:off x="611188" y="1125538"/>
            <a:ext cx="2808287" cy="339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Přepiš tyto římské číslice:</a:t>
            </a:r>
          </a:p>
        </p:txBody>
      </p:sp>
      <p:sp>
        <p:nvSpPr>
          <p:cNvPr id="6150" name="TextovéPole 3"/>
          <p:cNvSpPr txBox="1">
            <a:spLocks noChangeArrowheads="1"/>
          </p:cNvSpPr>
          <p:nvPr/>
        </p:nvSpPr>
        <p:spPr bwMode="auto">
          <a:xfrm>
            <a:off x="1079500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CXI</a:t>
            </a:r>
          </a:p>
        </p:txBody>
      </p:sp>
      <p:sp>
        <p:nvSpPr>
          <p:cNvPr id="7" name="TextovéPole 3"/>
          <p:cNvSpPr txBox="1">
            <a:spLocks noChangeArrowheads="1"/>
          </p:cNvSpPr>
          <p:nvPr/>
        </p:nvSpPr>
        <p:spPr bwMode="auto">
          <a:xfrm>
            <a:off x="2268538" y="1844675"/>
            <a:ext cx="827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111</a:t>
            </a:r>
          </a:p>
        </p:txBody>
      </p:sp>
      <p:sp>
        <p:nvSpPr>
          <p:cNvPr id="6152" name="TextovéPole 3"/>
          <p:cNvSpPr txBox="1">
            <a:spLocks noChangeArrowheads="1"/>
          </p:cNvSpPr>
          <p:nvPr/>
        </p:nvSpPr>
        <p:spPr bwMode="auto">
          <a:xfrm>
            <a:off x="1079500" y="2420938"/>
            <a:ext cx="1116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MMXIII</a:t>
            </a:r>
          </a:p>
        </p:txBody>
      </p:sp>
      <p:sp>
        <p:nvSpPr>
          <p:cNvPr id="9" name="TextovéPole 3"/>
          <p:cNvSpPr txBox="1">
            <a:spLocks noChangeArrowheads="1"/>
          </p:cNvSpPr>
          <p:nvPr/>
        </p:nvSpPr>
        <p:spPr bwMode="auto">
          <a:xfrm>
            <a:off x="2268538" y="2420938"/>
            <a:ext cx="827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2013</a:t>
            </a:r>
          </a:p>
        </p:txBody>
      </p:sp>
      <p:sp>
        <p:nvSpPr>
          <p:cNvPr id="6154" name="TextovéPole 3"/>
          <p:cNvSpPr txBox="1">
            <a:spLocks noChangeArrowheads="1"/>
          </p:cNvSpPr>
          <p:nvPr/>
        </p:nvSpPr>
        <p:spPr bwMode="auto">
          <a:xfrm>
            <a:off x="1079500" y="3009900"/>
            <a:ext cx="1116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DXCIX</a:t>
            </a:r>
          </a:p>
        </p:txBody>
      </p:sp>
      <p:sp>
        <p:nvSpPr>
          <p:cNvPr id="11" name="TextovéPole 3"/>
          <p:cNvSpPr txBox="1">
            <a:spLocks noChangeArrowheads="1"/>
          </p:cNvSpPr>
          <p:nvPr/>
        </p:nvSpPr>
        <p:spPr bwMode="auto">
          <a:xfrm>
            <a:off x="2268538" y="3009900"/>
            <a:ext cx="827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599</a:t>
            </a:r>
          </a:p>
        </p:txBody>
      </p:sp>
      <p:sp>
        <p:nvSpPr>
          <p:cNvPr id="6156" name="TextovéPole 3"/>
          <p:cNvSpPr txBox="1">
            <a:spLocks noChangeArrowheads="1"/>
          </p:cNvSpPr>
          <p:nvPr/>
        </p:nvSpPr>
        <p:spPr bwMode="auto">
          <a:xfrm>
            <a:off x="5688013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CCVIII</a:t>
            </a:r>
          </a:p>
        </p:txBody>
      </p:sp>
      <p:sp>
        <p:nvSpPr>
          <p:cNvPr id="13" name="TextovéPole 3"/>
          <p:cNvSpPr txBox="1">
            <a:spLocks noChangeArrowheads="1"/>
          </p:cNvSpPr>
          <p:nvPr/>
        </p:nvSpPr>
        <p:spPr bwMode="auto">
          <a:xfrm>
            <a:off x="6875463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208</a:t>
            </a:r>
          </a:p>
        </p:txBody>
      </p:sp>
      <p:sp>
        <p:nvSpPr>
          <p:cNvPr id="6158" name="TextovéPole 3"/>
          <p:cNvSpPr txBox="1">
            <a:spLocks noChangeArrowheads="1"/>
          </p:cNvSpPr>
          <p:nvPr/>
        </p:nvSpPr>
        <p:spPr bwMode="auto">
          <a:xfrm>
            <a:off x="5688013" y="2420938"/>
            <a:ext cx="1116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CDXLIV</a:t>
            </a:r>
          </a:p>
        </p:txBody>
      </p:sp>
      <p:sp>
        <p:nvSpPr>
          <p:cNvPr id="15" name="TextovéPole 3"/>
          <p:cNvSpPr txBox="1">
            <a:spLocks noChangeArrowheads="1"/>
          </p:cNvSpPr>
          <p:nvPr/>
        </p:nvSpPr>
        <p:spPr bwMode="auto">
          <a:xfrm>
            <a:off x="6875463" y="2420938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444</a:t>
            </a:r>
          </a:p>
        </p:txBody>
      </p:sp>
      <p:sp>
        <p:nvSpPr>
          <p:cNvPr id="6160" name="TextovéPole 3"/>
          <p:cNvSpPr txBox="1">
            <a:spLocks noChangeArrowheads="1"/>
          </p:cNvSpPr>
          <p:nvPr/>
        </p:nvSpPr>
        <p:spPr bwMode="auto">
          <a:xfrm>
            <a:off x="5688013" y="300990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XII</a:t>
            </a:r>
          </a:p>
        </p:txBody>
      </p:sp>
      <p:sp>
        <p:nvSpPr>
          <p:cNvPr id="17" name="TextovéPole 3"/>
          <p:cNvSpPr txBox="1">
            <a:spLocks noChangeArrowheads="1"/>
          </p:cNvSpPr>
          <p:nvPr/>
        </p:nvSpPr>
        <p:spPr bwMode="auto">
          <a:xfrm>
            <a:off x="6875463" y="3009900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12</a:t>
            </a:r>
          </a:p>
        </p:txBody>
      </p:sp>
      <p:sp>
        <p:nvSpPr>
          <p:cNvPr id="6162" name="TextovéPole 2"/>
          <p:cNvSpPr txBox="1">
            <a:spLocks noChangeArrowheads="1"/>
          </p:cNvSpPr>
          <p:nvPr/>
        </p:nvSpPr>
        <p:spPr bwMode="auto">
          <a:xfrm>
            <a:off x="250825" y="406558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2</a:t>
            </a:r>
          </a:p>
        </p:txBody>
      </p:sp>
      <p:sp>
        <p:nvSpPr>
          <p:cNvPr id="28" name="Ovál 27"/>
          <p:cNvSpPr/>
          <p:nvPr/>
        </p:nvSpPr>
        <p:spPr>
          <a:xfrm>
            <a:off x="179388" y="401955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64" name="TextovéPole 4"/>
          <p:cNvSpPr txBox="1">
            <a:spLocks noChangeArrowheads="1"/>
          </p:cNvSpPr>
          <p:nvPr/>
        </p:nvSpPr>
        <p:spPr bwMode="auto">
          <a:xfrm>
            <a:off x="611188" y="4065588"/>
            <a:ext cx="2808287" cy="339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Zapiš římskými číslicemi:</a:t>
            </a:r>
          </a:p>
        </p:txBody>
      </p:sp>
      <p:sp>
        <p:nvSpPr>
          <p:cNvPr id="6165" name="TextovéPole 3"/>
          <p:cNvSpPr txBox="1">
            <a:spLocks noChangeArrowheads="1"/>
          </p:cNvSpPr>
          <p:nvPr/>
        </p:nvSpPr>
        <p:spPr bwMode="auto">
          <a:xfrm>
            <a:off x="1079500" y="47847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27</a:t>
            </a:r>
          </a:p>
        </p:txBody>
      </p:sp>
      <p:sp>
        <p:nvSpPr>
          <p:cNvPr id="31" name="TextovéPole 3"/>
          <p:cNvSpPr txBox="1">
            <a:spLocks noChangeArrowheads="1"/>
          </p:cNvSpPr>
          <p:nvPr/>
        </p:nvSpPr>
        <p:spPr bwMode="auto">
          <a:xfrm>
            <a:off x="2268538" y="4784725"/>
            <a:ext cx="827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XXVII</a:t>
            </a:r>
          </a:p>
        </p:txBody>
      </p:sp>
      <p:sp>
        <p:nvSpPr>
          <p:cNvPr id="6167" name="TextovéPole 3"/>
          <p:cNvSpPr txBox="1">
            <a:spLocks noChangeArrowheads="1"/>
          </p:cNvSpPr>
          <p:nvPr/>
        </p:nvSpPr>
        <p:spPr bwMode="auto">
          <a:xfrm>
            <a:off x="1079500" y="5360988"/>
            <a:ext cx="1116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1001</a:t>
            </a:r>
          </a:p>
        </p:txBody>
      </p:sp>
      <p:sp>
        <p:nvSpPr>
          <p:cNvPr id="33" name="TextovéPole 3"/>
          <p:cNvSpPr txBox="1">
            <a:spLocks noChangeArrowheads="1"/>
          </p:cNvSpPr>
          <p:nvPr/>
        </p:nvSpPr>
        <p:spPr bwMode="auto">
          <a:xfrm>
            <a:off x="2268538" y="5360988"/>
            <a:ext cx="827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MI</a:t>
            </a:r>
          </a:p>
        </p:txBody>
      </p:sp>
      <p:sp>
        <p:nvSpPr>
          <p:cNvPr id="6169" name="TextovéPole 3"/>
          <p:cNvSpPr txBox="1">
            <a:spLocks noChangeArrowheads="1"/>
          </p:cNvSpPr>
          <p:nvPr/>
        </p:nvSpPr>
        <p:spPr bwMode="auto">
          <a:xfrm>
            <a:off x="1079500" y="5949950"/>
            <a:ext cx="1116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791</a:t>
            </a:r>
          </a:p>
        </p:txBody>
      </p:sp>
      <p:sp>
        <p:nvSpPr>
          <p:cNvPr id="35" name="TextovéPole 3"/>
          <p:cNvSpPr txBox="1">
            <a:spLocks noChangeArrowheads="1"/>
          </p:cNvSpPr>
          <p:nvPr/>
        </p:nvSpPr>
        <p:spPr bwMode="auto">
          <a:xfrm>
            <a:off x="2266950" y="5949950"/>
            <a:ext cx="1152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DCCXCI</a:t>
            </a:r>
          </a:p>
        </p:txBody>
      </p:sp>
      <p:sp>
        <p:nvSpPr>
          <p:cNvPr id="6171" name="TextovéPole 3"/>
          <p:cNvSpPr txBox="1">
            <a:spLocks noChangeArrowheads="1"/>
          </p:cNvSpPr>
          <p:nvPr/>
        </p:nvSpPr>
        <p:spPr bwMode="auto">
          <a:xfrm>
            <a:off x="5688013" y="47847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185</a:t>
            </a:r>
          </a:p>
        </p:txBody>
      </p:sp>
      <p:sp>
        <p:nvSpPr>
          <p:cNvPr id="37" name="TextovéPole 3"/>
          <p:cNvSpPr txBox="1">
            <a:spLocks noChangeArrowheads="1"/>
          </p:cNvSpPr>
          <p:nvPr/>
        </p:nvSpPr>
        <p:spPr bwMode="auto">
          <a:xfrm>
            <a:off x="6875463" y="4784725"/>
            <a:ext cx="1009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CLXXXV</a:t>
            </a:r>
          </a:p>
        </p:txBody>
      </p:sp>
      <p:sp>
        <p:nvSpPr>
          <p:cNvPr id="6173" name="TextovéPole 3"/>
          <p:cNvSpPr txBox="1">
            <a:spLocks noChangeArrowheads="1"/>
          </p:cNvSpPr>
          <p:nvPr/>
        </p:nvSpPr>
        <p:spPr bwMode="auto">
          <a:xfrm>
            <a:off x="5688013" y="5360988"/>
            <a:ext cx="1116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19</a:t>
            </a:r>
          </a:p>
        </p:txBody>
      </p:sp>
      <p:sp>
        <p:nvSpPr>
          <p:cNvPr id="39" name="TextovéPole 3"/>
          <p:cNvSpPr txBox="1">
            <a:spLocks noChangeArrowheads="1"/>
          </p:cNvSpPr>
          <p:nvPr/>
        </p:nvSpPr>
        <p:spPr bwMode="auto">
          <a:xfrm>
            <a:off x="6875463" y="5360988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XIX</a:t>
            </a:r>
          </a:p>
        </p:txBody>
      </p:sp>
      <p:sp>
        <p:nvSpPr>
          <p:cNvPr id="6175" name="TextovéPole 3"/>
          <p:cNvSpPr txBox="1">
            <a:spLocks noChangeArrowheads="1"/>
          </p:cNvSpPr>
          <p:nvPr/>
        </p:nvSpPr>
        <p:spPr bwMode="auto">
          <a:xfrm>
            <a:off x="5688013" y="594995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231</a:t>
            </a:r>
          </a:p>
        </p:txBody>
      </p:sp>
      <p:sp>
        <p:nvSpPr>
          <p:cNvPr id="41" name="TextovéPole 3"/>
          <p:cNvSpPr txBox="1">
            <a:spLocks noChangeArrowheads="1"/>
          </p:cNvSpPr>
          <p:nvPr/>
        </p:nvSpPr>
        <p:spPr bwMode="auto">
          <a:xfrm>
            <a:off x="6875463" y="5949950"/>
            <a:ext cx="1009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CCXXXI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  <p:bldP spid="17" grpId="0"/>
      <p:bldP spid="31" grpId="0"/>
      <p:bldP spid="33" grpId="0"/>
      <p:bldP spid="35" grpId="0"/>
      <p:bldP spid="37" grpId="0"/>
      <p:bldP spid="39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3"/>
          <p:cNvSpPr txBox="1">
            <a:spLocks noChangeArrowheads="1"/>
          </p:cNvSpPr>
          <p:nvPr/>
        </p:nvSpPr>
        <p:spPr bwMode="auto">
          <a:xfrm>
            <a:off x="0" y="0"/>
            <a:ext cx="2268538" cy="369888"/>
          </a:xfrm>
          <a:prstGeom prst="rect">
            <a:avLst/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Segoe UI Semibold" pitchFamily="34" charset="0"/>
              </a:rPr>
              <a:t>ŘEŠENÍ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172" name="TextovéPole 2"/>
          <p:cNvSpPr txBox="1">
            <a:spLocks noChangeArrowheads="1"/>
          </p:cNvSpPr>
          <p:nvPr/>
        </p:nvSpPr>
        <p:spPr bwMode="auto">
          <a:xfrm>
            <a:off x="250825" y="112553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1 </a:t>
            </a:r>
          </a:p>
        </p:txBody>
      </p:sp>
      <p:sp>
        <p:nvSpPr>
          <p:cNvPr id="6" name="Ovál 5"/>
          <p:cNvSpPr/>
          <p:nvPr/>
        </p:nvSpPr>
        <p:spPr>
          <a:xfrm>
            <a:off x="179388" y="107950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174" name="TextovéPole 4"/>
          <p:cNvSpPr txBox="1">
            <a:spLocks noChangeArrowheads="1"/>
          </p:cNvSpPr>
          <p:nvPr/>
        </p:nvSpPr>
        <p:spPr bwMode="auto">
          <a:xfrm>
            <a:off x="611188" y="1125538"/>
            <a:ext cx="2808287" cy="339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Přepiš tyto římské číslice:</a:t>
            </a:r>
          </a:p>
        </p:txBody>
      </p:sp>
      <p:sp>
        <p:nvSpPr>
          <p:cNvPr id="7175" name="TextovéPole 3"/>
          <p:cNvSpPr txBox="1">
            <a:spLocks noChangeArrowheads="1"/>
          </p:cNvSpPr>
          <p:nvPr/>
        </p:nvSpPr>
        <p:spPr bwMode="auto">
          <a:xfrm>
            <a:off x="1079500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CXI</a:t>
            </a:r>
          </a:p>
        </p:txBody>
      </p:sp>
      <p:sp>
        <p:nvSpPr>
          <p:cNvPr id="7176" name="TextovéPole 3"/>
          <p:cNvSpPr txBox="1">
            <a:spLocks noChangeArrowheads="1"/>
          </p:cNvSpPr>
          <p:nvPr/>
        </p:nvSpPr>
        <p:spPr bwMode="auto">
          <a:xfrm>
            <a:off x="2268538" y="1844675"/>
            <a:ext cx="827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111</a:t>
            </a:r>
          </a:p>
        </p:txBody>
      </p:sp>
      <p:sp>
        <p:nvSpPr>
          <p:cNvPr id="7177" name="TextovéPole 3"/>
          <p:cNvSpPr txBox="1">
            <a:spLocks noChangeArrowheads="1"/>
          </p:cNvSpPr>
          <p:nvPr/>
        </p:nvSpPr>
        <p:spPr bwMode="auto">
          <a:xfrm>
            <a:off x="1079500" y="2420938"/>
            <a:ext cx="1116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MMXIII</a:t>
            </a:r>
          </a:p>
        </p:txBody>
      </p:sp>
      <p:sp>
        <p:nvSpPr>
          <p:cNvPr id="7178" name="TextovéPole 3"/>
          <p:cNvSpPr txBox="1">
            <a:spLocks noChangeArrowheads="1"/>
          </p:cNvSpPr>
          <p:nvPr/>
        </p:nvSpPr>
        <p:spPr bwMode="auto">
          <a:xfrm>
            <a:off x="2268538" y="2420938"/>
            <a:ext cx="827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2013</a:t>
            </a:r>
          </a:p>
        </p:txBody>
      </p:sp>
      <p:sp>
        <p:nvSpPr>
          <p:cNvPr id="7179" name="TextovéPole 3"/>
          <p:cNvSpPr txBox="1">
            <a:spLocks noChangeArrowheads="1"/>
          </p:cNvSpPr>
          <p:nvPr/>
        </p:nvSpPr>
        <p:spPr bwMode="auto">
          <a:xfrm>
            <a:off x="1079500" y="3009900"/>
            <a:ext cx="1116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DXCIX</a:t>
            </a:r>
          </a:p>
        </p:txBody>
      </p:sp>
      <p:sp>
        <p:nvSpPr>
          <p:cNvPr id="7180" name="TextovéPole 3"/>
          <p:cNvSpPr txBox="1">
            <a:spLocks noChangeArrowheads="1"/>
          </p:cNvSpPr>
          <p:nvPr/>
        </p:nvSpPr>
        <p:spPr bwMode="auto">
          <a:xfrm>
            <a:off x="2268538" y="3009900"/>
            <a:ext cx="827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599</a:t>
            </a:r>
          </a:p>
        </p:txBody>
      </p:sp>
      <p:sp>
        <p:nvSpPr>
          <p:cNvPr id="7181" name="TextovéPole 3"/>
          <p:cNvSpPr txBox="1">
            <a:spLocks noChangeArrowheads="1"/>
          </p:cNvSpPr>
          <p:nvPr/>
        </p:nvSpPr>
        <p:spPr bwMode="auto">
          <a:xfrm>
            <a:off x="5688013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CCVIII</a:t>
            </a:r>
          </a:p>
        </p:txBody>
      </p:sp>
      <p:sp>
        <p:nvSpPr>
          <p:cNvPr id="7182" name="TextovéPole 3"/>
          <p:cNvSpPr txBox="1">
            <a:spLocks noChangeArrowheads="1"/>
          </p:cNvSpPr>
          <p:nvPr/>
        </p:nvSpPr>
        <p:spPr bwMode="auto">
          <a:xfrm>
            <a:off x="6875463" y="18446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208</a:t>
            </a:r>
          </a:p>
        </p:txBody>
      </p:sp>
      <p:sp>
        <p:nvSpPr>
          <p:cNvPr id="7183" name="TextovéPole 3"/>
          <p:cNvSpPr txBox="1">
            <a:spLocks noChangeArrowheads="1"/>
          </p:cNvSpPr>
          <p:nvPr/>
        </p:nvSpPr>
        <p:spPr bwMode="auto">
          <a:xfrm>
            <a:off x="5688013" y="2420938"/>
            <a:ext cx="1116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CDXLIV</a:t>
            </a:r>
          </a:p>
        </p:txBody>
      </p:sp>
      <p:sp>
        <p:nvSpPr>
          <p:cNvPr id="7184" name="TextovéPole 3"/>
          <p:cNvSpPr txBox="1">
            <a:spLocks noChangeArrowheads="1"/>
          </p:cNvSpPr>
          <p:nvPr/>
        </p:nvSpPr>
        <p:spPr bwMode="auto">
          <a:xfrm>
            <a:off x="6875463" y="2420938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444</a:t>
            </a:r>
          </a:p>
        </p:txBody>
      </p:sp>
      <p:sp>
        <p:nvSpPr>
          <p:cNvPr id="7185" name="TextovéPole 3"/>
          <p:cNvSpPr txBox="1">
            <a:spLocks noChangeArrowheads="1"/>
          </p:cNvSpPr>
          <p:nvPr/>
        </p:nvSpPr>
        <p:spPr bwMode="auto">
          <a:xfrm>
            <a:off x="5688013" y="300990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XII</a:t>
            </a:r>
          </a:p>
        </p:txBody>
      </p:sp>
      <p:sp>
        <p:nvSpPr>
          <p:cNvPr id="7186" name="TextovéPole 3"/>
          <p:cNvSpPr txBox="1">
            <a:spLocks noChangeArrowheads="1"/>
          </p:cNvSpPr>
          <p:nvPr/>
        </p:nvSpPr>
        <p:spPr bwMode="auto">
          <a:xfrm>
            <a:off x="6875463" y="3009900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12</a:t>
            </a:r>
          </a:p>
        </p:txBody>
      </p:sp>
      <p:sp>
        <p:nvSpPr>
          <p:cNvPr id="7187" name="TextovéPole 2"/>
          <p:cNvSpPr txBox="1">
            <a:spLocks noChangeArrowheads="1"/>
          </p:cNvSpPr>
          <p:nvPr/>
        </p:nvSpPr>
        <p:spPr bwMode="auto">
          <a:xfrm>
            <a:off x="250825" y="406558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2</a:t>
            </a:r>
          </a:p>
        </p:txBody>
      </p:sp>
      <p:sp>
        <p:nvSpPr>
          <p:cNvPr id="21" name="Ovál 20"/>
          <p:cNvSpPr/>
          <p:nvPr/>
        </p:nvSpPr>
        <p:spPr>
          <a:xfrm>
            <a:off x="179388" y="401955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189" name="TextovéPole 4"/>
          <p:cNvSpPr txBox="1">
            <a:spLocks noChangeArrowheads="1"/>
          </p:cNvSpPr>
          <p:nvPr/>
        </p:nvSpPr>
        <p:spPr bwMode="auto">
          <a:xfrm>
            <a:off x="611188" y="4065588"/>
            <a:ext cx="2808287" cy="339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Zapiš římskými číslicemi:</a:t>
            </a:r>
          </a:p>
        </p:txBody>
      </p:sp>
      <p:sp>
        <p:nvSpPr>
          <p:cNvPr id="7190" name="TextovéPole 3"/>
          <p:cNvSpPr txBox="1">
            <a:spLocks noChangeArrowheads="1"/>
          </p:cNvSpPr>
          <p:nvPr/>
        </p:nvSpPr>
        <p:spPr bwMode="auto">
          <a:xfrm>
            <a:off x="1079500" y="47847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27</a:t>
            </a:r>
          </a:p>
        </p:txBody>
      </p:sp>
      <p:sp>
        <p:nvSpPr>
          <p:cNvPr id="7191" name="TextovéPole 3"/>
          <p:cNvSpPr txBox="1">
            <a:spLocks noChangeArrowheads="1"/>
          </p:cNvSpPr>
          <p:nvPr/>
        </p:nvSpPr>
        <p:spPr bwMode="auto">
          <a:xfrm>
            <a:off x="2268538" y="4784725"/>
            <a:ext cx="827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XXVII</a:t>
            </a:r>
          </a:p>
        </p:txBody>
      </p:sp>
      <p:sp>
        <p:nvSpPr>
          <p:cNvPr id="7192" name="TextovéPole 3"/>
          <p:cNvSpPr txBox="1">
            <a:spLocks noChangeArrowheads="1"/>
          </p:cNvSpPr>
          <p:nvPr/>
        </p:nvSpPr>
        <p:spPr bwMode="auto">
          <a:xfrm>
            <a:off x="1079500" y="5360988"/>
            <a:ext cx="1116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1001</a:t>
            </a:r>
          </a:p>
        </p:txBody>
      </p:sp>
      <p:sp>
        <p:nvSpPr>
          <p:cNvPr id="7193" name="TextovéPole 3"/>
          <p:cNvSpPr txBox="1">
            <a:spLocks noChangeArrowheads="1"/>
          </p:cNvSpPr>
          <p:nvPr/>
        </p:nvSpPr>
        <p:spPr bwMode="auto">
          <a:xfrm>
            <a:off x="2268538" y="5360988"/>
            <a:ext cx="827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MI</a:t>
            </a:r>
          </a:p>
        </p:txBody>
      </p:sp>
      <p:sp>
        <p:nvSpPr>
          <p:cNvPr id="7194" name="TextovéPole 3"/>
          <p:cNvSpPr txBox="1">
            <a:spLocks noChangeArrowheads="1"/>
          </p:cNvSpPr>
          <p:nvPr/>
        </p:nvSpPr>
        <p:spPr bwMode="auto">
          <a:xfrm>
            <a:off x="1079500" y="5949950"/>
            <a:ext cx="1116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791</a:t>
            </a:r>
          </a:p>
        </p:txBody>
      </p:sp>
      <p:sp>
        <p:nvSpPr>
          <p:cNvPr id="7195" name="TextovéPole 3"/>
          <p:cNvSpPr txBox="1">
            <a:spLocks noChangeArrowheads="1"/>
          </p:cNvSpPr>
          <p:nvPr/>
        </p:nvSpPr>
        <p:spPr bwMode="auto">
          <a:xfrm>
            <a:off x="2266950" y="5949950"/>
            <a:ext cx="1152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DCCXCI</a:t>
            </a:r>
          </a:p>
        </p:txBody>
      </p:sp>
      <p:sp>
        <p:nvSpPr>
          <p:cNvPr id="7196" name="TextovéPole 3"/>
          <p:cNvSpPr txBox="1">
            <a:spLocks noChangeArrowheads="1"/>
          </p:cNvSpPr>
          <p:nvPr/>
        </p:nvSpPr>
        <p:spPr bwMode="auto">
          <a:xfrm>
            <a:off x="5688013" y="47847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185</a:t>
            </a:r>
          </a:p>
        </p:txBody>
      </p:sp>
      <p:sp>
        <p:nvSpPr>
          <p:cNvPr id="7197" name="TextovéPole 3"/>
          <p:cNvSpPr txBox="1">
            <a:spLocks noChangeArrowheads="1"/>
          </p:cNvSpPr>
          <p:nvPr/>
        </p:nvSpPr>
        <p:spPr bwMode="auto">
          <a:xfrm>
            <a:off x="6875463" y="4784725"/>
            <a:ext cx="1009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CLXXXV</a:t>
            </a:r>
          </a:p>
        </p:txBody>
      </p:sp>
      <p:sp>
        <p:nvSpPr>
          <p:cNvPr id="7198" name="TextovéPole 3"/>
          <p:cNvSpPr txBox="1">
            <a:spLocks noChangeArrowheads="1"/>
          </p:cNvSpPr>
          <p:nvPr/>
        </p:nvSpPr>
        <p:spPr bwMode="auto">
          <a:xfrm>
            <a:off x="5688013" y="5360988"/>
            <a:ext cx="1116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19</a:t>
            </a:r>
          </a:p>
        </p:txBody>
      </p:sp>
      <p:sp>
        <p:nvSpPr>
          <p:cNvPr id="7199" name="TextovéPole 3"/>
          <p:cNvSpPr txBox="1">
            <a:spLocks noChangeArrowheads="1"/>
          </p:cNvSpPr>
          <p:nvPr/>
        </p:nvSpPr>
        <p:spPr bwMode="auto">
          <a:xfrm>
            <a:off x="6875463" y="5360988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XIX</a:t>
            </a:r>
          </a:p>
        </p:txBody>
      </p:sp>
      <p:sp>
        <p:nvSpPr>
          <p:cNvPr id="7200" name="TextovéPole 3"/>
          <p:cNvSpPr txBox="1">
            <a:spLocks noChangeArrowheads="1"/>
          </p:cNvSpPr>
          <p:nvPr/>
        </p:nvSpPr>
        <p:spPr bwMode="auto">
          <a:xfrm>
            <a:off x="5688013" y="594995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231</a:t>
            </a:r>
          </a:p>
        </p:txBody>
      </p:sp>
      <p:sp>
        <p:nvSpPr>
          <p:cNvPr id="7201" name="TextovéPole 3"/>
          <p:cNvSpPr txBox="1">
            <a:spLocks noChangeArrowheads="1"/>
          </p:cNvSpPr>
          <p:nvPr/>
        </p:nvSpPr>
        <p:spPr bwMode="auto">
          <a:xfrm>
            <a:off x="6875463" y="5949950"/>
            <a:ext cx="1009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CCXXXI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2"/>
          <p:cNvSpPr txBox="1">
            <a:spLocks noChangeArrowheads="1"/>
          </p:cNvSpPr>
          <p:nvPr/>
        </p:nvSpPr>
        <p:spPr bwMode="auto">
          <a:xfrm>
            <a:off x="179388" y="54768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3</a:t>
            </a:r>
          </a:p>
        </p:txBody>
      </p:sp>
      <p:sp>
        <p:nvSpPr>
          <p:cNvPr id="3" name="Ovál 2"/>
          <p:cNvSpPr/>
          <p:nvPr/>
        </p:nvSpPr>
        <p:spPr>
          <a:xfrm>
            <a:off x="107950" y="50165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196" name="TextovéPole 4"/>
          <p:cNvSpPr txBox="1">
            <a:spLocks noChangeArrowheads="1"/>
          </p:cNvSpPr>
          <p:nvPr/>
        </p:nvSpPr>
        <p:spPr bwMode="auto">
          <a:xfrm>
            <a:off x="539750" y="549275"/>
            <a:ext cx="7777163" cy="3381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Přepiš tyto roky napsané římskými číslicemi a řekni, co významného se v ten rok událo:</a:t>
            </a:r>
          </a:p>
        </p:txBody>
      </p:sp>
      <p:sp>
        <p:nvSpPr>
          <p:cNvPr id="8197" name="TextovéPole 3"/>
          <p:cNvSpPr txBox="1">
            <a:spLocks noChangeArrowheads="1"/>
          </p:cNvSpPr>
          <p:nvPr/>
        </p:nvSpPr>
        <p:spPr bwMode="auto">
          <a:xfrm>
            <a:off x="1008063" y="1495425"/>
            <a:ext cx="11160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MCMXIV</a:t>
            </a:r>
          </a:p>
        </p:txBody>
      </p:sp>
      <p:sp>
        <p:nvSpPr>
          <p:cNvPr id="6" name="TextovéPole 3"/>
          <p:cNvSpPr txBox="1">
            <a:spLocks noChangeArrowheads="1"/>
          </p:cNvSpPr>
          <p:nvPr/>
        </p:nvSpPr>
        <p:spPr bwMode="auto">
          <a:xfrm>
            <a:off x="2586038" y="14954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1914</a:t>
            </a:r>
          </a:p>
        </p:txBody>
      </p:sp>
      <p:sp>
        <p:nvSpPr>
          <p:cNvPr id="7" name="TextovéPole 3"/>
          <p:cNvSpPr txBox="1">
            <a:spLocks noChangeArrowheads="1"/>
          </p:cNvSpPr>
          <p:nvPr/>
        </p:nvSpPr>
        <p:spPr bwMode="auto">
          <a:xfrm>
            <a:off x="3779838" y="1527175"/>
            <a:ext cx="500697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ZAČÁTEK PRVNÍ SVĚTOVÉ VÁLKY</a:t>
            </a:r>
          </a:p>
        </p:txBody>
      </p:sp>
      <p:sp>
        <p:nvSpPr>
          <p:cNvPr id="8200" name="TextovéPole 3"/>
          <p:cNvSpPr txBox="1">
            <a:spLocks noChangeArrowheads="1"/>
          </p:cNvSpPr>
          <p:nvPr/>
        </p:nvSpPr>
        <p:spPr bwMode="auto">
          <a:xfrm>
            <a:off x="1008063" y="2112963"/>
            <a:ext cx="1258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DCCCLXIII</a:t>
            </a:r>
          </a:p>
        </p:txBody>
      </p:sp>
      <p:sp>
        <p:nvSpPr>
          <p:cNvPr id="9" name="TextovéPole 3"/>
          <p:cNvSpPr txBox="1">
            <a:spLocks noChangeArrowheads="1"/>
          </p:cNvSpPr>
          <p:nvPr/>
        </p:nvSpPr>
        <p:spPr bwMode="auto">
          <a:xfrm>
            <a:off x="2586038" y="2112963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863</a:t>
            </a:r>
          </a:p>
        </p:txBody>
      </p:sp>
      <p:sp>
        <p:nvSpPr>
          <p:cNvPr id="10" name="TextovéPole 3"/>
          <p:cNvSpPr txBox="1">
            <a:spLocks noChangeArrowheads="1"/>
          </p:cNvSpPr>
          <p:nvPr/>
        </p:nvSpPr>
        <p:spPr bwMode="auto">
          <a:xfrm>
            <a:off x="3779838" y="2143125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PŘÍCHOD CYRILA A METODĚJE NA VELKOU MORAVU</a:t>
            </a:r>
          </a:p>
        </p:txBody>
      </p:sp>
      <p:sp>
        <p:nvSpPr>
          <p:cNvPr id="8203" name="TextovéPole 3"/>
          <p:cNvSpPr txBox="1">
            <a:spLocks noChangeArrowheads="1"/>
          </p:cNvSpPr>
          <p:nvPr/>
        </p:nvSpPr>
        <p:spPr bwMode="auto">
          <a:xfrm>
            <a:off x="1008063" y="2708275"/>
            <a:ext cx="1403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MCCCXLVIII</a:t>
            </a:r>
          </a:p>
        </p:txBody>
      </p:sp>
      <p:sp>
        <p:nvSpPr>
          <p:cNvPr id="12" name="TextovéPole 3"/>
          <p:cNvSpPr txBox="1">
            <a:spLocks noChangeArrowheads="1"/>
          </p:cNvSpPr>
          <p:nvPr/>
        </p:nvSpPr>
        <p:spPr bwMode="auto">
          <a:xfrm>
            <a:off x="2586038" y="27082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1348</a:t>
            </a:r>
          </a:p>
        </p:txBody>
      </p:sp>
      <p:sp>
        <p:nvSpPr>
          <p:cNvPr id="13" name="TextovéPole 3"/>
          <p:cNvSpPr txBox="1">
            <a:spLocks noChangeArrowheads="1"/>
          </p:cNvSpPr>
          <p:nvPr/>
        </p:nvSpPr>
        <p:spPr bwMode="auto">
          <a:xfrm>
            <a:off x="3779838" y="2740025"/>
            <a:ext cx="500697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ZALOŽENÍ KARLOVY UNIVERZITY</a:t>
            </a:r>
          </a:p>
        </p:txBody>
      </p:sp>
      <p:sp>
        <p:nvSpPr>
          <p:cNvPr id="8206" name="TextovéPole 3"/>
          <p:cNvSpPr txBox="1">
            <a:spLocks noChangeArrowheads="1"/>
          </p:cNvSpPr>
          <p:nvPr/>
        </p:nvSpPr>
        <p:spPr bwMode="auto">
          <a:xfrm>
            <a:off x="1008063" y="330200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MDCXX</a:t>
            </a:r>
          </a:p>
        </p:txBody>
      </p:sp>
      <p:sp>
        <p:nvSpPr>
          <p:cNvPr id="15" name="TextovéPole 3"/>
          <p:cNvSpPr txBox="1">
            <a:spLocks noChangeArrowheads="1"/>
          </p:cNvSpPr>
          <p:nvPr/>
        </p:nvSpPr>
        <p:spPr bwMode="auto">
          <a:xfrm>
            <a:off x="2586038" y="3302000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1620</a:t>
            </a:r>
          </a:p>
        </p:txBody>
      </p:sp>
      <p:sp>
        <p:nvSpPr>
          <p:cNvPr id="16" name="TextovéPole 3"/>
          <p:cNvSpPr txBox="1">
            <a:spLocks noChangeArrowheads="1"/>
          </p:cNvSpPr>
          <p:nvPr/>
        </p:nvSpPr>
        <p:spPr bwMode="auto">
          <a:xfrm>
            <a:off x="3779838" y="3332163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BITVA NA BÍLÉ HOŘE</a:t>
            </a:r>
          </a:p>
        </p:txBody>
      </p:sp>
      <p:sp>
        <p:nvSpPr>
          <p:cNvPr id="8209" name="TextovéPole 3"/>
          <p:cNvSpPr txBox="1">
            <a:spLocks noChangeArrowheads="1"/>
          </p:cNvSpPr>
          <p:nvPr/>
        </p:nvSpPr>
        <p:spPr bwMode="auto">
          <a:xfrm>
            <a:off x="1008063" y="3919538"/>
            <a:ext cx="1258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MCCXII</a:t>
            </a:r>
          </a:p>
        </p:txBody>
      </p:sp>
      <p:sp>
        <p:nvSpPr>
          <p:cNvPr id="18" name="TextovéPole 3"/>
          <p:cNvSpPr txBox="1">
            <a:spLocks noChangeArrowheads="1"/>
          </p:cNvSpPr>
          <p:nvPr/>
        </p:nvSpPr>
        <p:spPr bwMode="auto">
          <a:xfrm>
            <a:off x="2586038" y="3919538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1212</a:t>
            </a:r>
          </a:p>
        </p:txBody>
      </p:sp>
      <p:sp>
        <p:nvSpPr>
          <p:cNvPr id="19" name="TextovéPole 3"/>
          <p:cNvSpPr txBox="1">
            <a:spLocks noChangeArrowheads="1"/>
          </p:cNvSpPr>
          <p:nvPr/>
        </p:nvSpPr>
        <p:spPr bwMode="auto">
          <a:xfrm>
            <a:off x="3779838" y="3949700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ZLATÁ BULA SICILSKÁ</a:t>
            </a:r>
          </a:p>
        </p:txBody>
      </p:sp>
      <p:sp>
        <p:nvSpPr>
          <p:cNvPr id="8212" name="TextovéPole 3"/>
          <p:cNvSpPr txBox="1">
            <a:spLocks noChangeArrowheads="1"/>
          </p:cNvSpPr>
          <p:nvPr/>
        </p:nvSpPr>
        <p:spPr bwMode="auto">
          <a:xfrm>
            <a:off x="1008063" y="4514850"/>
            <a:ext cx="1403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MCDXV</a:t>
            </a:r>
          </a:p>
        </p:txBody>
      </p:sp>
      <p:sp>
        <p:nvSpPr>
          <p:cNvPr id="21" name="TextovéPole 3"/>
          <p:cNvSpPr txBox="1">
            <a:spLocks noChangeArrowheads="1"/>
          </p:cNvSpPr>
          <p:nvPr/>
        </p:nvSpPr>
        <p:spPr bwMode="auto">
          <a:xfrm>
            <a:off x="2586038" y="4514850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1415</a:t>
            </a:r>
          </a:p>
        </p:txBody>
      </p:sp>
      <p:sp>
        <p:nvSpPr>
          <p:cNvPr id="22" name="TextovéPole 3"/>
          <p:cNvSpPr txBox="1">
            <a:spLocks noChangeArrowheads="1"/>
          </p:cNvSpPr>
          <p:nvPr/>
        </p:nvSpPr>
        <p:spPr bwMode="auto">
          <a:xfrm>
            <a:off x="3779838" y="4545013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UPÁLENÍ MISTRA JANA HUSA</a:t>
            </a:r>
          </a:p>
        </p:txBody>
      </p:sp>
      <p:sp>
        <p:nvSpPr>
          <p:cNvPr id="8215" name="TextovéPole 3"/>
          <p:cNvSpPr txBox="1">
            <a:spLocks noChangeArrowheads="1"/>
          </p:cNvSpPr>
          <p:nvPr/>
        </p:nvSpPr>
        <p:spPr bwMode="auto">
          <a:xfrm>
            <a:off x="1008063" y="5138738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CMXCV</a:t>
            </a:r>
          </a:p>
        </p:txBody>
      </p:sp>
      <p:sp>
        <p:nvSpPr>
          <p:cNvPr id="37" name="TextovéPole 3"/>
          <p:cNvSpPr txBox="1">
            <a:spLocks noChangeArrowheads="1"/>
          </p:cNvSpPr>
          <p:nvPr/>
        </p:nvSpPr>
        <p:spPr bwMode="auto">
          <a:xfrm>
            <a:off x="2586038" y="5138738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995</a:t>
            </a:r>
          </a:p>
        </p:txBody>
      </p:sp>
      <p:sp>
        <p:nvSpPr>
          <p:cNvPr id="38" name="TextovéPole 3"/>
          <p:cNvSpPr txBox="1">
            <a:spLocks noChangeArrowheads="1"/>
          </p:cNvSpPr>
          <p:nvPr/>
        </p:nvSpPr>
        <p:spPr bwMode="auto">
          <a:xfrm>
            <a:off x="3779838" y="5168900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VYVRAŽDĚNÍ SLAVNÍKOVCŮ</a:t>
            </a:r>
          </a:p>
        </p:txBody>
      </p:sp>
      <p:sp>
        <p:nvSpPr>
          <p:cNvPr id="8218" name="TextovéPole 3"/>
          <p:cNvSpPr txBox="1">
            <a:spLocks noChangeArrowheads="1"/>
          </p:cNvSpPr>
          <p:nvPr/>
        </p:nvSpPr>
        <p:spPr bwMode="auto">
          <a:xfrm>
            <a:off x="1008063" y="5756275"/>
            <a:ext cx="1476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MDCCLXXXI</a:t>
            </a:r>
          </a:p>
        </p:txBody>
      </p:sp>
      <p:sp>
        <p:nvSpPr>
          <p:cNvPr id="40" name="TextovéPole 3"/>
          <p:cNvSpPr txBox="1">
            <a:spLocks noChangeArrowheads="1"/>
          </p:cNvSpPr>
          <p:nvPr/>
        </p:nvSpPr>
        <p:spPr bwMode="auto">
          <a:xfrm>
            <a:off x="2586038" y="5756275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Segoe UI Semibold" pitchFamily="34" charset="0"/>
              </a:rPr>
              <a:t>1781</a:t>
            </a:r>
          </a:p>
        </p:txBody>
      </p:sp>
      <p:sp>
        <p:nvSpPr>
          <p:cNvPr id="41" name="TextovéPole 3"/>
          <p:cNvSpPr txBox="1">
            <a:spLocks noChangeArrowheads="1"/>
          </p:cNvSpPr>
          <p:nvPr/>
        </p:nvSpPr>
        <p:spPr bwMode="auto">
          <a:xfrm>
            <a:off x="3779838" y="5786438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solidFill>
                  <a:srgbClr val="FF0000"/>
                </a:solidFill>
                <a:latin typeface="Segoe UI Semibold" pitchFamily="34" charset="0"/>
              </a:rPr>
              <a:t>ZRUŠENÍ NEVOLNICTVÍ  JOSEFEM II.</a:t>
            </a:r>
          </a:p>
        </p:txBody>
      </p:sp>
      <p:pic>
        <p:nvPicPr>
          <p:cNvPr id="8221" name="Picture 2" descr="C:\Users\anna\AppData\Local\Microsoft\Windows\Temporary Internet Files\Content.IE5\BTUHZOXV\MC900233787[1].wmf"/>
          <p:cNvPicPr>
            <a:picLocks noChangeAspect="1" noChangeArrowheads="1"/>
          </p:cNvPicPr>
          <p:nvPr/>
        </p:nvPicPr>
        <p:blipFill>
          <a:blip r:embed="rId2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6283325" y="3152775"/>
            <a:ext cx="1354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2" name="Picture 5" descr="C:\Users\anna\AppData\Local\Microsoft\Windows\Temporary Internet Files\Content.IE5\X88AA7G5\MC900351492[1].wmf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408863" y="5322888"/>
            <a:ext cx="1363662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23" name="Picture 6" descr="C:\Users\anna\AppData\Local\Microsoft\Windows\Temporary Internet Files\Content.IE5\G97FVEPE\MC900352136[1].wmf"/>
          <p:cNvPicPr>
            <a:picLocks noChangeAspect="1" noChangeArrowheads="1"/>
          </p:cNvPicPr>
          <p:nvPr/>
        </p:nvPicPr>
        <p:blipFill>
          <a:blip r:embed="rId4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8012113" y="923925"/>
            <a:ext cx="6096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2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37" grpId="0"/>
      <p:bldP spid="38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3"/>
          <p:cNvSpPr txBox="1">
            <a:spLocks noChangeArrowheads="1"/>
          </p:cNvSpPr>
          <p:nvPr/>
        </p:nvSpPr>
        <p:spPr bwMode="auto">
          <a:xfrm>
            <a:off x="0" y="0"/>
            <a:ext cx="2268538" cy="369888"/>
          </a:xfrm>
          <a:prstGeom prst="rect">
            <a:avLst/>
          </a:prstGeom>
          <a:solidFill>
            <a:srgbClr val="FF00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Segoe UI Semibold" pitchFamily="34" charset="0"/>
              </a:rPr>
              <a:t>ŘEŠENÍ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220" name="TextovéPole 2"/>
          <p:cNvSpPr txBox="1">
            <a:spLocks noChangeArrowheads="1"/>
          </p:cNvSpPr>
          <p:nvPr/>
        </p:nvSpPr>
        <p:spPr bwMode="auto">
          <a:xfrm>
            <a:off x="179388" y="547688"/>
            <a:ext cx="288925" cy="3381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sz="1600" b="1">
                <a:latin typeface="Segoe UI Light" pitchFamily="34" charset="0"/>
              </a:rPr>
              <a:t>3</a:t>
            </a:r>
          </a:p>
        </p:txBody>
      </p:sp>
      <p:sp>
        <p:nvSpPr>
          <p:cNvPr id="5" name="Ovál 4"/>
          <p:cNvSpPr/>
          <p:nvPr/>
        </p:nvSpPr>
        <p:spPr>
          <a:xfrm>
            <a:off x="107950" y="501650"/>
            <a:ext cx="431800" cy="431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222" name="TextovéPole 4"/>
          <p:cNvSpPr txBox="1">
            <a:spLocks noChangeArrowheads="1"/>
          </p:cNvSpPr>
          <p:nvPr/>
        </p:nvSpPr>
        <p:spPr bwMode="auto">
          <a:xfrm>
            <a:off x="539750" y="549275"/>
            <a:ext cx="7777163" cy="3381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r>
              <a:rPr lang="cs-CZ" sz="1600" b="1">
                <a:latin typeface="Segoe UI Light" pitchFamily="34" charset="0"/>
              </a:rPr>
              <a:t>Přepiš tyto roky napsané římskými číslicemi a řekni, co významného se v ten rok událo:</a:t>
            </a:r>
          </a:p>
        </p:txBody>
      </p:sp>
      <p:sp>
        <p:nvSpPr>
          <p:cNvPr id="9223" name="TextovéPole 3"/>
          <p:cNvSpPr txBox="1">
            <a:spLocks noChangeArrowheads="1"/>
          </p:cNvSpPr>
          <p:nvPr/>
        </p:nvSpPr>
        <p:spPr bwMode="auto">
          <a:xfrm>
            <a:off x="1008063" y="1495425"/>
            <a:ext cx="11160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MCMXIV</a:t>
            </a:r>
          </a:p>
        </p:txBody>
      </p:sp>
      <p:sp>
        <p:nvSpPr>
          <p:cNvPr id="9224" name="TextovéPole 3"/>
          <p:cNvSpPr txBox="1">
            <a:spLocks noChangeArrowheads="1"/>
          </p:cNvSpPr>
          <p:nvPr/>
        </p:nvSpPr>
        <p:spPr bwMode="auto">
          <a:xfrm>
            <a:off x="2586038" y="149542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1914</a:t>
            </a:r>
          </a:p>
        </p:txBody>
      </p:sp>
      <p:sp>
        <p:nvSpPr>
          <p:cNvPr id="9225" name="TextovéPole 3"/>
          <p:cNvSpPr txBox="1">
            <a:spLocks noChangeArrowheads="1"/>
          </p:cNvSpPr>
          <p:nvPr/>
        </p:nvSpPr>
        <p:spPr bwMode="auto">
          <a:xfrm>
            <a:off x="3779838" y="1527175"/>
            <a:ext cx="500697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ZAČÁTEK PRVNÍ SVĚTOVÉ VÁLKY</a:t>
            </a:r>
          </a:p>
        </p:txBody>
      </p:sp>
      <p:sp>
        <p:nvSpPr>
          <p:cNvPr id="9226" name="TextovéPole 3"/>
          <p:cNvSpPr txBox="1">
            <a:spLocks noChangeArrowheads="1"/>
          </p:cNvSpPr>
          <p:nvPr/>
        </p:nvSpPr>
        <p:spPr bwMode="auto">
          <a:xfrm>
            <a:off x="1008063" y="2112963"/>
            <a:ext cx="1258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DCCCLXIII</a:t>
            </a:r>
          </a:p>
        </p:txBody>
      </p:sp>
      <p:sp>
        <p:nvSpPr>
          <p:cNvPr id="9227" name="TextovéPole 3"/>
          <p:cNvSpPr txBox="1">
            <a:spLocks noChangeArrowheads="1"/>
          </p:cNvSpPr>
          <p:nvPr/>
        </p:nvSpPr>
        <p:spPr bwMode="auto">
          <a:xfrm>
            <a:off x="2586038" y="2112963"/>
            <a:ext cx="828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863</a:t>
            </a:r>
          </a:p>
        </p:txBody>
      </p:sp>
      <p:sp>
        <p:nvSpPr>
          <p:cNvPr id="9228" name="TextovéPole 3"/>
          <p:cNvSpPr txBox="1">
            <a:spLocks noChangeArrowheads="1"/>
          </p:cNvSpPr>
          <p:nvPr/>
        </p:nvSpPr>
        <p:spPr bwMode="auto">
          <a:xfrm>
            <a:off x="3779838" y="2143125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PŘÍCHOD CYRILA A METODĚJE NA VELKOU MORAVU</a:t>
            </a:r>
          </a:p>
        </p:txBody>
      </p:sp>
      <p:sp>
        <p:nvSpPr>
          <p:cNvPr id="9229" name="TextovéPole 3"/>
          <p:cNvSpPr txBox="1">
            <a:spLocks noChangeArrowheads="1"/>
          </p:cNvSpPr>
          <p:nvPr/>
        </p:nvSpPr>
        <p:spPr bwMode="auto">
          <a:xfrm>
            <a:off x="1008063" y="2708275"/>
            <a:ext cx="1403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MCCCXLVIII</a:t>
            </a:r>
          </a:p>
        </p:txBody>
      </p:sp>
      <p:sp>
        <p:nvSpPr>
          <p:cNvPr id="9230" name="TextovéPole 3"/>
          <p:cNvSpPr txBox="1">
            <a:spLocks noChangeArrowheads="1"/>
          </p:cNvSpPr>
          <p:nvPr/>
        </p:nvSpPr>
        <p:spPr bwMode="auto">
          <a:xfrm>
            <a:off x="2586038" y="2708275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1348</a:t>
            </a:r>
          </a:p>
        </p:txBody>
      </p:sp>
      <p:sp>
        <p:nvSpPr>
          <p:cNvPr id="9231" name="TextovéPole 3"/>
          <p:cNvSpPr txBox="1">
            <a:spLocks noChangeArrowheads="1"/>
          </p:cNvSpPr>
          <p:nvPr/>
        </p:nvSpPr>
        <p:spPr bwMode="auto">
          <a:xfrm>
            <a:off x="3779838" y="2740025"/>
            <a:ext cx="500697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ZALOŽENÍ KARLOVY UNIVERZITY</a:t>
            </a:r>
          </a:p>
        </p:txBody>
      </p:sp>
      <p:sp>
        <p:nvSpPr>
          <p:cNvPr id="9232" name="TextovéPole 3"/>
          <p:cNvSpPr txBox="1">
            <a:spLocks noChangeArrowheads="1"/>
          </p:cNvSpPr>
          <p:nvPr/>
        </p:nvSpPr>
        <p:spPr bwMode="auto">
          <a:xfrm>
            <a:off x="1008063" y="3302000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MDCXX</a:t>
            </a:r>
          </a:p>
        </p:txBody>
      </p:sp>
      <p:sp>
        <p:nvSpPr>
          <p:cNvPr id="9233" name="TextovéPole 3"/>
          <p:cNvSpPr txBox="1">
            <a:spLocks noChangeArrowheads="1"/>
          </p:cNvSpPr>
          <p:nvPr/>
        </p:nvSpPr>
        <p:spPr bwMode="auto">
          <a:xfrm>
            <a:off x="2586038" y="3302000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1620</a:t>
            </a:r>
          </a:p>
        </p:txBody>
      </p:sp>
      <p:sp>
        <p:nvSpPr>
          <p:cNvPr id="9234" name="TextovéPole 3"/>
          <p:cNvSpPr txBox="1">
            <a:spLocks noChangeArrowheads="1"/>
          </p:cNvSpPr>
          <p:nvPr/>
        </p:nvSpPr>
        <p:spPr bwMode="auto">
          <a:xfrm>
            <a:off x="3779838" y="3332163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BITVA NA BÍLÉ HOŘE</a:t>
            </a:r>
          </a:p>
        </p:txBody>
      </p:sp>
      <p:sp>
        <p:nvSpPr>
          <p:cNvPr id="9235" name="TextovéPole 3"/>
          <p:cNvSpPr txBox="1">
            <a:spLocks noChangeArrowheads="1"/>
          </p:cNvSpPr>
          <p:nvPr/>
        </p:nvSpPr>
        <p:spPr bwMode="auto">
          <a:xfrm>
            <a:off x="1008063" y="3919538"/>
            <a:ext cx="1258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MCCXII</a:t>
            </a:r>
          </a:p>
        </p:txBody>
      </p:sp>
      <p:sp>
        <p:nvSpPr>
          <p:cNvPr id="9236" name="TextovéPole 3"/>
          <p:cNvSpPr txBox="1">
            <a:spLocks noChangeArrowheads="1"/>
          </p:cNvSpPr>
          <p:nvPr/>
        </p:nvSpPr>
        <p:spPr bwMode="auto">
          <a:xfrm>
            <a:off x="2586038" y="3919538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1212</a:t>
            </a:r>
          </a:p>
        </p:txBody>
      </p:sp>
      <p:sp>
        <p:nvSpPr>
          <p:cNvPr id="9237" name="TextovéPole 3"/>
          <p:cNvSpPr txBox="1">
            <a:spLocks noChangeArrowheads="1"/>
          </p:cNvSpPr>
          <p:nvPr/>
        </p:nvSpPr>
        <p:spPr bwMode="auto">
          <a:xfrm>
            <a:off x="3779838" y="3949700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ZLATÁ BULA SICILSKÁ</a:t>
            </a:r>
          </a:p>
        </p:txBody>
      </p:sp>
      <p:sp>
        <p:nvSpPr>
          <p:cNvPr id="9238" name="TextovéPole 3"/>
          <p:cNvSpPr txBox="1">
            <a:spLocks noChangeArrowheads="1"/>
          </p:cNvSpPr>
          <p:nvPr/>
        </p:nvSpPr>
        <p:spPr bwMode="auto">
          <a:xfrm>
            <a:off x="1008063" y="4514850"/>
            <a:ext cx="1403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MCDXV</a:t>
            </a:r>
          </a:p>
        </p:txBody>
      </p:sp>
      <p:sp>
        <p:nvSpPr>
          <p:cNvPr id="9239" name="TextovéPole 3"/>
          <p:cNvSpPr txBox="1">
            <a:spLocks noChangeArrowheads="1"/>
          </p:cNvSpPr>
          <p:nvPr/>
        </p:nvSpPr>
        <p:spPr bwMode="auto">
          <a:xfrm>
            <a:off x="2586038" y="4514850"/>
            <a:ext cx="828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1415</a:t>
            </a:r>
          </a:p>
        </p:txBody>
      </p:sp>
      <p:sp>
        <p:nvSpPr>
          <p:cNvPr id="9240" name="TextovéPole 3"/>
          <p:cNvSpPr txBox="1">
            <a:spLocks noChangeArrowheads="1"/>
          </p:cNvSpPr>
          <p:nvPr/>
        </p:nvSpPr>
        <p:spPr bwMode="auto">
          <a:xfrm>
            <a:off x="3779838" y="4545013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UPÁLENÍ MISTRA JANA HUSA</a:t>
            </a:r>
          </a:p>
        </p:txBody>
      </p:sp>
      <p:sp>
        <p:nvSpPr>
          <p:cNvPr id="9241" name="TextovéPole 3"/>
          <p:cNvSpPr txBox="1">
            <a:spLocks noChangeArrowheads="1"/>
          </p:cNvSpPr>
          <p:nvPr/>
        </p:nvSpPr>
        <p:spPr bwMode="auto">
          <a:xfrm>
            <a:off x="1008063" y="5138738"/>
            <a:ext cx="1116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CMXCV</a:t>
            </a:r>
          </a:p>
        </p:txBody>
      </p:sp>
      <p:sp>
        <p:nvSpPr>
          <p:cNvPr id="9242" name="TextovéPole 3"/>
          <p:cNvSpPr txBox="1">
            <a:spLocks noChangeArrowheads="1"/>
          </p:cNvSpPr>
          <p:nvPr/>
        </p:nvSpPr>
        <p:spPr bwMode="auto">
          <a:xfrm>
            <a:off x="2586038" y="5138738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995</a:t>
            </a:r>
          </a:p>
        </p:txBody>
      </p:sp>
      <p:sp>
        <p:nvSpPr>
          <p:cNvPr id="9243" name="TextovéPole 3"/>
          <p:cNvSpPr txBox="1">
            <a:spLocks noChangeArrowheads="1"/>
          </p:cNvSpPr>
          <p:nvPr/>
        </p:nvSpPr>
        <p:spPr bwMode="auto">
          <a:xfrm>
            <a:off x="3779838" y="5168900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VYVRAŽDĚNÍ SLAVNÍKOVCŮ</a:t>
            </a:r>
          </a:p>
        </p:txBody>
      </p:sp>
      <p:sp>
        <p:nvSpPr>
          <p:cNvPr id="9244" name="TextovéPole 3"/>
          <p:cNvSpPr txBox="1">
            <a:spLocks noChangeArrowheads="1"/>
          </p:cNvSpPr>
          <p:nvPr/>
        </p:nvSpPr>
        <p:spPr bwMode="auto">
          <a:xfrm>
            <a:off x="1008063" y="5756275"/>
            <a:ext cx="1476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MDCCLXXXI</a:t>
            </a:r>
          </a:p>
        </p:txBody>
      </p:sp>
      <p:sp>
        <p:nvSpPr>
          <p:cNvPr id="9245" name="TextovéPole 3"/>
          <p:cNvSpPr txBox="1">
            <a:spLocks noChangeArrowheads="1"/>
          </p:cNvSpPr>
          <p:nvPr/>
        </p:nvSpPr>
        <p:spPr bwMode="auto">
          <a:xfrm>
            <a:off x="2586038" y="5756275"/>
            <a:ext cx="828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b="1">
                <a:latin typeface="Segoe UI Semibold" pitchFamily="34" charset="0"/>
              </a:rPr>
              <a:t>1781</a:t>
            </a:r>
          </a:p>
        </p:txBody>
      </p:sp>
      <p:sp>
        <p:nvSpPr>
          <p:cNvPr id="9246" name="TextovéPole 3"/>
          <p:cNvSpPr txBox="1">
            <a:spLocks noChangeArrowheads="1"/>
          </p:cNvSpPr>
          <p:nvPr/>
        </p:nvSpPr>
        <p:spPr bwMode="auto">
          <a:xfrm>
            <a:off x="3779838" y="5786438"/>
            <a:ext cx="5006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400" b="1">
                <a:latin typeface="Segoe UI Semibold" pitchFamily="34" charset="0"/>
              </a:rPr>
              <a:t>ZRUŠENÍ NEVOLNICTVÍ  JOSEFEM II.</a:t>
            </a:r>
          </a:p>
        </p:txBody>
      </p:sp>
      <p:pic>
        <p:nvPicPr>
          <p:cNvPr id="9247" name="Picture 2" descr="C:\Users\anna\AppData\Local\Microsoft\Windows\Temporary Internet Files\Content.IE5\BTUHZOXV\MC900233787[1].wmf"/>
          <p:cNvPicPr>
            <a:picLocks noChangeAspect="1" noChangeArrowheads="1"/>
          </p:cNvPicPr>
          <p:nvPr/>
        </p:nvPicPr>
        <p:blipFill>
          <a:blip r:embed="rId2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6283325" y="3152775"/>
            <a:ext cx="1354138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8" name="Picture 5" descr="C:\Users\anna\AppData\Local\Microsoft\Windows\Temporary Internet Files\Content.IE5\X88AA7G5\MC900351492[1].wmf"/>
          <p:cNvPicPr>
            <a:picLocks noChangeAspect="1" noChangeArrowheads="1"/>
          </p:cNvPicPr>
          <p:nvPr/>
        </p:nvPicPr>
        <p:blipFill>
          <a:blip r:embed="rId3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7408863" y="5322888"/>
            <a:ext cx="1363662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49" name="Picture 6" descr="C:\Users\anna\AppData\Local\Microsoft\Windows\Temporary Internet Files\Content.IE5\G97FVEPE\MC900352136[1].wmf"/>
          <p:cNvPicPr>
            <a:picLocks noChangeAspect="1" noChangeArrowheads="1"/>
          </p:cNvPicPr>
          <p:nvPr/>
        </p:nvPicPr>
        <p:blipFill>
          <a:blip r:embed="rId4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8012113" y="923925"/>
            <a:ext cx="6096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21"/>
          <p:cNvSpPr txBox="1">
            <a:spLocks noChangeArrowheads="1"/>
          </p:cNvSpPr>
          <p:nvPr/>
        </p:nvSpPr>
        <p:spPr bwMode="auto">
          <a:xfrm>
            <a:off x="2093913" y="200025"/>
            <a:ext cx="4953000" cy="17541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 algn="ctr"/>
            <a:r>
              <a:rPr lang="cs-CZ" b="1">
                <a:latin typeface="Segoe UI Light" pitchFamily="34" charset="0"/>
              </a:rPr>
              <a:t>Matematika pro 5.ročník (J. Justová); nakladatelství Alter</a:t>
            </a:r>
          </a:p>
          <a:p>
            <a:endParaRPr lang="cs-CZ" b="1">
              <a:latin typeface="Segoe UI Light" pitchFamily="34" charset="0"/>
            </a:endParaRPr>
          </a:p>
          <a:p>
            <a:r>
              <a:rPr lang="cs-CZ">
                <a:latin typeface="Segoe UI Light" pitchFamily="34" charset="0"/>
              </a:rPr>
              <a:t>Všechny použité obrázky a aktivity jsou vytvořeny pomocí nástrojů a galerie Microsoft PowerPoint</a:t>
            </a:r>
          </a:p>
          <a:p>
            <a:endParaRPr lang="cs-CZ" b="1">
              <a:latin typeface="Segoe UI Light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505</Words>
  <Application>Microsoft Office PowerPoint</Application>
  <PresentationFormat>Předvádění na obrazovce (4:3)</PresentationFormat>
  <Paragraphs>184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6" baseType="lpstr">
      <vt:lpstr>Calibri</vt:lpstr>
      <vt:lpstr>Arial</vt:lpstr>
      <vt:lpstr>Segoe UI Light</vt:lpstr>
      <vt:lpstr>Segoe UI Symbol</vt:lpstr>
      <vt:lpstr>Times New Roman</vt:lpstr>
      <vt:lpstr>Segoe UI Semibold</vt:lpstr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ŘLP ČR, s.p., Navigační 787, Jeneč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Integrovaná instalace</dc:creator>
  <cp:lastModifiedBy>Dum</cp:lastModifiedBy>
  <cp:revision>21</cp:revision>
  <dcterms:created xsi:type="dcterms:W3CDTF">2013-09-06T20:20:19Z</dcterms:created>
  <dcterms:modified xsi:type="dcterms:W3CDTF">2014-03-25T14:17:39Z</dcterms:modified>
</cp:coreProperties>
</file>