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wmf" ContentType="image/x-wmf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theme/themeOverride1.xml" ContentType="application/vnd.openxmlformats-officedocument.themeOverride+xml"/>
  <Override PartName="/ppt/notesSlides/notesSlide16.xml" ContentType="application/vnd.openxmlformats-officedocument.presentationml.notes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4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Default Extension="bin" ContentType="application/vnd.openxmlformats-officedocument.oleObject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Override PartName="/ppt/notesSlides/notesSlide17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Layouts/slideLayout12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22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Default Extension="vml" ContentType="application/vnd.openxmlformats-officedocument.vmlDrawing"/>
  <Override PartName="/ppt/notesSlides/notesSlide11.xml" ContentType="application/vnd.openxmlformats-officedocument.presentationml.notesSlide+xml"/>
  <Override PartName="/ppt/notesSlides/notesSlide20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1" r:id="rId1"/>
  </p:sldMasterIdLst>
  <p:notesMasterIdLst>
    <p:notesMasterId r:id="rId28"/>
  </p:notesMasterIdLst>
  <p:sldIdLst>
    <p:sldId id="334" r:id="rId2"/>
    <p:sldId id="336" r:id="rId3"/>
    <p:sldId id="320" r:id="rId4"/>
    <p:sldId id="310" r:id="rId5"/>
    <p:sldId id="337" r:id="rId6"/>
    <p:sldId id="338" r:id="rId7"/>
    <p:sldId id="263" r:id="rId8"/>
    <p:sldId id="266" r:id="rId9"/>
    <p:sldId id="264" r:id="rId10"/>
    <p:sldId id="267" r:id="rId11"/>
    <p:sldId id="322" r:id="rId12"/>
    <p:sldId id="339" r:id="rId13"/>
    <p:sldId id="323" r:id="rId14"/>
    <p:sldId id="271" r:id="rId15"/>
    <p:sldId id="273" r:id="rId16"/>
    <p:sldId id="274" r:id="rId17"/>
    <p:sldId id="275" r:id="rId18"/>
    <p:sldId id="277" r:id="rId19"/>
    <p:sldId id="278" r:id="rId20"/>
    <p:sldId id="279" r:id="rId21"/>
    <p:sldId id="281" r:id="rId22"/>
    <p:sldId id="327" r:id="rId23"/>
    <p:sldId id="328" r:id="rId24"/>
    <p:sldId id="329" r:id="rId25"/>
    <p:sldId id="286" r:id="rId26"/>
    <p:sldId id="330" r:id="rId2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</p:showPr>
  <p:clrMru>
    <a:srgbClr val="FF0000"/>
    <a:srgbClr val="A0FEEA"/>
    <a:srgbClr val="98FEE8"/>
    <a:srgbClr val="0CFCC9"/>
    <a:srgbClr val="DAF5FA"/>
    <a:srgbClr val="99FFCC"/>
    <a:srgbClr val="66FFFF"/>
    <a:srgbClr val="FFFF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304" autoAdjust="0"/>
    <p:restoredTop sz="94664" autoAdjust="0"/>
  </p:normalViewPr>
  <p:slideViewPr>
    <p:cSldViewPr snapToObjects="1">
      <p:cViewPr>
        <p:scale>
          <a:sx n="66" d="100"/>
          <a:sy n="66" d="100"/>
        </p:scale>
        <p:origin x="-492" y="88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437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1437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43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1437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31437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1437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cs typeface="+mn-cs"/>
              </a:defRPr>
            </a:lvl1pPr>
          </a:lstStyle>
          <a:p>
            <a:pPr>
              <a:defRPr/>
            </a:pPr>
            <a:fld id="{6382EEE7-2441-4C01-B499-E099C57911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omic Sans MS" pitchFamily="66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omic Sans MS" pitchFamily="66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omic Sans MS" pitchFamily="66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omic Sans MS" pitchFamily="66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omic Sans MS" pitchFamily="66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A5E2B61-1CFC-46DA-91C6-B4F9FD3D0B5D}" type="slidenum">
              <a:rPr lang="cs-CZ" smtClean="0">
                <a:cs typeface="Arial" charset="0"/>
              </a:rPr>
              <a:pPr/>
              <a:t>3</a:t>
            </a:fld>
            <a:endParaRPr lang="cs-CZ" smtClean="0">
              <a:cs typeface="Arial" charset="0"/>
            </a:endParaRPr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EF49093-B52F-450B-AA2C-04B52C02B691}" type="slidenum">
              <a:rPr lang="cs-CZ" smtClean="0">
                <a:cs typeface="Arial" charset="0"/>
              </a:rPr>
              <a:pPr/>
              <a:t>4</a:t>
            </a:fld>
            <a:endParaRPr lang="cs-CZ" smtClean="0">
              <a:cs typeface="Arial" charset="0"/>
            </a:endParaRPr>
          </a:p>
        </p:txBody>
      </p:sp>
      <p:sp>
        <p:nvSpPr>
          <p:cNvPr id="245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389F975-DD91-4FF9-A976-848DCBD2F026}" type="slidenum">
              <a:rPr lang="cs-CZ" smtClean="0">
                <a:cs typeface="Arial" charset="0"/>
              </a:rPr>
              <a:pPr/>
              <a:t>5</a:t>
            </a:fld>
            <a:endParaRPr lang="cs-CZ" smtClean="0">
              <a:cs typeface="Arial" charset="0"/>
            </a:endParaRPr>
          </a:p>
        </p:txBody>
      </p:sp>
      <p:sp>
        <p:nvSpPr>
          <p:cNvPr id="26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008E8B2-567F-447F-A938-72C787120DBD}" type="slidenum">
              <a:rPr lang="cs-CZ" smtClean="0">
                <a:cs typeface="Arial" charset="0"/>
              </a:rPr>
              <a:pPr/>
              <a:t>6</a:t>
            </a:fld>
            <a:endParaRPr lang="cs-CZ" smtClean="0">
              <a:cs typeface="Arial" charset="0"/>
            </a:endParaRPr>
          </a:p>
        </p:txBody>
      </p:sp>
      <p:sp>
        <p:nvSpPr>
          <p:cNvPr id="286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FCFEAFF-C313-4496-A278-AF919156493C}" type="slidenum">
              <a:rPr lang="cs-CZ" smtClean="0">
                <a:cs typeface="Arial" charset="0"/>
              </a:rPr>
              <a:pPr/>
              <a:t>7</a:t>
            </a:fld>
            <a:endParaRPr lang="cs-CZ" smtClean="0">
              <a:cs typeface="Arial" charset="0"/>
            </a:endParaRPr>
          </a:p>
        </p:txBody>
      </p:sp>
      <p:sp>
        <p:nvSpPr>
          <p:cNvPr id="307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C423C4F-85C3-485B-B471-AA13950E4996}" type="slidenum">
              <a:rPr lang="cs-CZ" smtClean="0">
                <a:cs typeface="Arial" charset="0"/>
              </a:rPr>
              <a:pPr/>
              <a:t>8</a:t>
            </a:fld>
            <a:endParaRPr lang="cs-CZ" smtClean="0">
              <a:cs typeface="Arial" charset="0"/>
            </a:endParaRPr>
          </a:p>
        </p:txBody>
      </p:sp>
      <p:sp>
        <p:nvSpPr>
          <p:cNvPr id="327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1C509F1-803D-4692-83A1-B093594177E2}" type="slidenum">
              <a:rPr lang="cs-CZ" smtClean="0">
                <a:cs typeface="Arial" charset="0"/>
              </a:rPr>
              <a:pPr/>
              <a:t>9</a:t>
            </a:fld>
            <a:endParaRPr lang="cs-CZ" smtClean="0">
              <a:cs typeface="Arial" charset="0"/>
            </a:endParaRPr>
          </a:p>
        </p:txBody>
      </p:sp>
      <p:sp>
        <p:nvSpPr>
          <p:cNvPr id="348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1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2ED636F-F55A-4624-9048-4576A6F96577}" type="slidenum">
              <a:rPr lang="cs-CZ" smtClean="0">
                <a:cs typeface="Arial" charset="0"/>
              </a:rPr>
              <a:pPr/>
              <a:t>10</a:t>
            </a:fld>
            <a:endParaRPr lang="cs-CZ" smtClean="0">
              <a:cs typeface="Arial" charset="0"/>
            </a:endParaRPr>
          </a:p>
        </p:txBody>
      </p:sp>
      <p:sp>
        <p:nvSpPr>
          <p:cNvPr id="368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CA4DF39-6BE5-4794-81CD-E442A409355D}" type="slidenum">
              <a:rPr lang="cs-CZ" smtClean="0">
                <a:cs typeface="Arial" charset="0"/>
              </a:rPr>
              <a:pPr/>
              <a:t>11</a:t>
            </a:fld>
            <a:endParaRPr lang="cs-CZ" smtClean="0">
              <a:cs typeface="Arial" charset="0"/>
            </a:endParaRPr>
          </a:p>
        </p:txBody>
      </p:sp>
      <p:sp>
        <p:nvSpPr>
          <p:cNvPr id="389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FD01AD5-D8E3-4A0E-A8E2-9A5B65DED102}" type="slidenum">
              <a:rPr lang="cs-CZ" smtClean="0">
                <a:cs typeface="Arial" charset="0"/>
              </a:rPr>
              <a:pPr/>
              <a:t>12</a:t>
            </a:fld>
            <a:endParaRPr lang="cs-CZ" smtClean="0">
              <a:cs typeface="Arial" charset="0"/>
            </a:endParaRPr>
          </a:p>
        </p:txBody>
      </p:sp>
      <p:sp>
        <p:nvSpPr>
          <p:cNvPr id="409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82A6EBB-0D70-402B-8F00-9639E950AE6D}" type="slidenum">
              <a:rPr lang="cs-CZ" smtClean="0">
                <a:cs typeface="Arial" charset="0"/>
              </a:rPr>
              <a:pPr/>
              <a:t>13</a:t>
            </a:fld>
            <a:endParaRPr lang="cs-CZ" smtClean="0">
              <a:cs typeface="Arial" charset="0"/>
            </a:endParaRPr>
          </a:p>
        </p:txBody>
      </p:sp>
      <p:sp>
        <p:nvSpPr>
          <p:cNvPr id="440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FC4461C-7755-4F2D-89FD-B96362853947}" type="slidenum">
              <a:rPr lang="cs-CZ" smtClean="0">
                <a:cs typeface="Arial" charset="0"/>
              </a:rPr>
              <a:pPr/>
              <a:t>14</a:t>
            </a:fld>
            <a:endParaRPr lang="cs-CZ" smtClean="0">
              <a:cs typeface="Arial" charset="0"/>
            </a:endParaRPr>
          </a:p>
        </p:txBody>
      </p:sp>
      <p:sp>
        <p:nvSpPr>
          <p:cNvPr id="460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608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2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AA88D2E-F581-4A9B-B633-B887CDA0CC45}" type="slidenum">
              <a:rPr lang="cs-CZ" smtClean="0">
                <a:cs typeface="Arial" charset="0"/>
              </a:rPr>
              <a:pPr/>
              <a:t>15</a:t>
            </a:fld>
            <a:endParaRPr lang="cs-CZ" smtClean="0">
              <a:cs typeface="Arial" charset="0"/>
            </a:endParaRPr>
          </a:p>
        </p:txBody>
      </p:sp>
      <p:sp>
        <p:nvSpPr>
          <p:cNvPr id="481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81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1E5D132-E599-46DC-B62F-BDC7407B805B}" type="slidenum">
              <a:rPr lang="cs-CZ" smtClean="0">
                <a:cs typeface="Arial" charset="0"/>
              </a:rPr>
              <a:pPr/>
              <a:t>16</a:t>
            </a:fld>
            <a:endParaRPr lang="cs-CZ" smtClean="0">
              <a:cs typeface="Arial" charset="0"/>
            </a:endParaRPr>
          </a:p>
        </p:txBody>
      </p:sp>
      <p:sp>
        <p:nvSpPr>
          <p:cNvPr id="501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7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82CF6D2-C0F1-4E7A-9DC9-7DB310959F68}" type="slidenum">
              <a:rPr lang="cs-CZ" smtClean="0">
                <a:cs typeface="Arial" charset="0"/>
              </a:rPr>
              <a:pPr/>
              <a:t>17</a:t>
            </a:fld>
            <a:endParaRPr lang="cs-CZ" smtClean="0">
              <a:cs typeface="Arial" charset="0"/>
            </a:endParaRPr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1F8FA6F-668A-48D1-983B-85FD69E5EE4B}" type="slidenum">
              <a:rPr lang="cs-CZ" smtClean="0">
                <a:cs typeface="Arial" charset="0"/>
              </a:rPr>
              <a:pPr/>
              <a:t>18</a:t>
            </a:fld>
            <a:endParaRPr lang="cs-CZ" smtClean="0">
              <a:cs typeface="Arial" charset="0"/>
            </a:endParaRPr>
          </a:p>
        </p:txBody>
      </p:sp>
      <p:sp>
        <p:nvSpPr>
          <p:cNvPr id="542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427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1AC7E51-B327-409A-9C4F-5908D572661C}" type="slidenum">
              <a:rPr lang="cs-CZ" smtClean="0">
                <a:cs typeface="Arial" charset="0"/>
              </a:rPr>
              <a:pPr/>
              <a:t>19</a:t>
            </a:fld>
            <a:endParaRPr lang="cs-CZ" smtClean="0">
              <a:cs typeface="Arial" charset="0"/>
            </a:endParaRPr>
          </a:p>
        </p:txBody>
      </p:sp>
      <p:sp>
        <p:nvSpPr>
          <p:cNvPr id="563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632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6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5F0CC0C-942F-4371-9D7C-1A8380C36D05}" type="slidenum">
              <a:rPr lang="cs-CZ" smtClean="0">
                <a:cs typeface="Arial" charset="0"/>
              </a:rPr>
              <a:pPr/>
              <a:t>20</a:t>
            </a:fld>
            <a:endParaRPr lang="cs-CZ" smtClean="0">
              <a:cs typeface="Arial" charset="0"/>
            </a:endParaRPr>
          </a:p>
        </p:txBody>
      </p:sp>
      <p:sp>
        <p:nvSpPr>
          <p:cNvPr id="583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837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19E1A19-F69F-4EBC-9F00-AB8A6D690615}" type="slidenum">
              <a:rPr lang="cs-CZ" smtClean="0">
                <a:cs typeface="Arial" charset="0"/>
              </a:rPr>
              <a:pPr/>
              <a:t>21</a:t>
            </a:fld>
            <a:endParaRPr lang="cs-CZ" smtClean="0">
              <a:cs typeface="Arial" charset="0"/>
            </a:endParaRPr>
          </a:p>
        </p:txBody>
      </p:sp>
      <p:sp>
        <p:nvSpPr>
          <p:cNvPr id="604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041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AB5EBE7-CDCA-441B-B279-AE15A7F2BF41}" type="slidenum">
              <a:rPr lang="cs-CZ" smtClean="0">
                <a:cs typeface="Arial" charset="0"/>
              </a:rPr>
              <a:pPr/>
              <a:t>22</a:t>
            </a:fld>
            <a:endParaRPr lang="cs-CZ" smtClean="0">
              <a:cs typeface="Arial" charset="0"/>
            </a:endParaRPr>
          </a:p>
        </p:txBody>
      </p:sp>
      <p:sp>
        <p:nvSpPr>
          <p:cNvPr id="624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246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AEE6F41-909B-45C1-B889-CAEF983A168F}" type="slidenum">
              <a:rPr lang="cs-CZ" smtClean="0">
                <a:cs typeface="Arial" charset="0"/>
              </a:rPr>
              <a:pPr/>
              <a:t>23</a:t>
            </a:fld>
            <a:endParaRPr lang="cs-CZ" smtClean="0">
              <a:cs typeface="Arial" charset="0"/>
            </a:endParaRPr>
          </a:p>
        </p:txBody>
      </p:sp>
      <p:sp>
        <p:nvSpPr>
          <p:cNvPr id="645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451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8E176D0-04CC-42DD-B0D9-5318DB99E062}" type="slidenum">
              <a:rPr lang="cs-CZ" smtClean="0">
                <a:cs typeface="Arial" charset="0"/>
              </a:rPr>
              <a:pPr/>
              <a:t>24</a:t>
            </a:fld>
            <a:endParaRPr lang="cs-CZ" smtClean="0">
              <a:cs typeface="Arial" charset="0"/>
            </a:endParaRPr>
          </a:p>
        </p:txBody>
      </p:sp>
      <p:sp>
        <p:nvSpPr>
          <p:cNvPr id="665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656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0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1A53DB9-EC67-4A78-85FF-B6C56EB3E42C}" type="slidenum">
              <a:rPr lang="cs-CZ" smtClean="0">
                <a:cs typeface="Arial" charset="0"/>
              </a:rPr>
              <a:pPr/>
              <a:t>25</a:t>
            </a:fld>
            <a:endParaRPr lang="cs-CZ" smtClean="0">
              <a:cs typeface="Arial" charset="0"/>
            </a:endParaRPr>
          </a:p>
        </p:txBody>
      </p:sp>
      <p:sp>
        <p:nvSpPr>
          <p:cNvPr id="686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861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1658938" y="1600200"/>
            <a:ext cx="6837362" cy="3200400"/>
            <a:chOff x="1045" y="1008"/>
            <a:chExt cx="4307" cy="2016"/>
          </a:xfrm>
        </p:grpSpPr>
        <p:sp>
          <p:nvSpPr>
            <p:cNvPr id="5" name="Oval 3"/>
            <p:cNvSpPr>
              <a:spLocks noChangeArrowheads="1"/>
            </p:cNvSpPr>
            <p:nvPr/>
          </p:nvSpPr>
          <p:spPr bwMode="hidden">
            <a:xfrm flipH="1">
              <a:off x="4392" y="1008"/>
              <a:ext cx="960" cy="96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cs typeface="+mn-cs"/>
              </a:endParaRPr>
            </a:p>
          </p:txBody>
        </p:sp>
        <p:sp>
          <p:nvSpPr>
            <p:cNvPr id="6" name="Oval 4"/>
            <p:cNvSpPr>
              <a:spLocks noChangeArrowheads="1"/>
            </p:cNvSpPr>
            <p:nvPr/>
          </p:nvSpPr>
          <p:spPr bwMode="hidden">
            <a:xfrm flipH="1">
              <a:off x="3264" y="1008"/>
              <a:ext cx="960" cy="96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cs typeface="+mn-cs"/>
              </a:endParaRPr>
            </a:p>
          </p:txBody>
        </p:sp>
        <p:sp>
          <p:nvSpPr>
            <p:cNvPr id="7" name="Oval 5"/>
            <p:cNvSpPr>
              <a:spLocks noChangeArrowheads="1"/>
            </p:cNvSpPr>
            <p:nvPr/>
          </p:nvSpPr>
          <p:spPr bwMode="hidden">
            <a:xfrm flipH="1">
              <a:off x="2136" y="1008"/>
              <a:ext cx="960" cy="960"/>
            </a:xfrm>
            <a:prstGeom prst="ellipse">
              <a:avLst/>
            </a:prstGeom>
            <a:noFill/>
            <a:ln w="28575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cs typeface="+mn-cs"/>
              </a:endParaRPr>
            </a:p>
          </p:txBody>
        </p:sp>
        <p:sp>
          <p:nvSpPr>
            <p:cNvPr id="8" name="Oval 6"/>
            <p:cNvSpPr>
              <a:spLocks noChangeArrowheads="1"/>
            </p:cNvSpPr>
            <p:nvPr/>
          </p:nvSpPr>
          <p:spPr bwMode="hidden">
            <a:xfrm flipH="1">
              <a:off x="2136" y="2064"/>
              <a:ext cx="960" cy="960"/>
            </a:xfrm>
            <a:prstGeom prst="ellipse">
              <a:avLst/>
            </a:prstGeom>
            <a:solidFill>
              <a:schemeClr val="accent2"/>
            </a:solidFill>
            <a:ln w="2857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cs typeface="+mn-cs"/>
              </a:endParaRPr>
            </a:p>
          </p:txBody>
        </p:sp>
        <p:sp>
          <p:nvSpPr>
            <p:cNvPr id="9" name="Oval 7"/>
            <p:cNvSpPr>
              <a:spLocks noChangeArrowheads="1"/>
            </p:cNvSpPr>
            <p:nvPr/>
          </p:nvSpPr>
          <p:spPr bwMode="hidden">
            <a:xfrm flipH="1">
              <a:off x="1045" y="2064"/>
              <a:ext cx="960" cy="96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cs typeface="+mn-cs"/>
              </a:endParaRPr>
            </a:p>
          </p:txBody>
        </p:sp>
        <p:sp>
          <p:nvSpPr>
            <p:cNvPr id="10" name="Oval 8"/>
            <p:cNvSpPr>
              <a:spLocks noChangeArrowheads="1"/>
            </p:cNvSpPr>
            <p:nvPr/>
          </p:nvSpPr>
          <p:spPr bwMode="hidden">
            <a:xfrm flipH="1">
              <a:off x="4392" y="2064"/>
              <a:ext cx="960" cy="960"/>
            </a:xfrm>
            <a:prstGeom prst="ellipse">
              <a:avLst/>
            </a:prstGeom>
            <a:noFill/>
            <a:ln w="28575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cs typeface="+mn-cs"/>
              </a:endParaRPr>
            </a:p>
          </p:txBody>
        </p:sp>
      </p:grpSp>
      <p:sp>
        <p:nvSpPr>
          <p:cNvPr id="289804" name="Rectangle 12"/>
          <p:cNvSpPr>
            <a:spLocks noGrp="1" noChangeArrowheads="1"/>
          </p:cNvSpPr>
          <p:nvPr>
            <p:ph type="ctrTitle"/>
          </p:nvPr>
        </p:nvSpPr>
        <p:spPr>
          <a:xfrm>
            <a:off x="685800" y="1219200"/>
            <a:ext cx="7772400" cy="1933575"/>
          </a:xfrm>
        </p:spPr>
        <p:txBody>
          <a:bodyPr anchor="b"/>
          <a:lstStyle>
            <a:lvl1pPr algn="r">
              <a:defRPr sz="44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289805" name="Rectangle 13"/>
          <p:cNvSpPr>
            <a:spLocks noGrp="1" noChangeArrowheads="1"/>
          </p:cNvSpPr>
          <p:nvPr>
            <p:ph type="subTitle" idx="1"/>
          </p:nvPr>
        </p:nvSpPr>
        <p:spPr>
          <a:xfrm>
            <a:off x="2057400" y="3505200"/>
            <a:ext cx="6400800" cy="1752600"/>
          </a:xfrm>
        </p:spPr>
        <p:txBody>
          <a:bodyPr/>
          <a:lstStyle>
            <a:lvl1pPr marL="0" indent="0" algn="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11" name="Rectangle 9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Rectangle 11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090BD6-B22D-47A5-B942-D4E2565469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latin typeface="Calibri" pitchFamily="34" charset="0"/>
                <a:cs typeface="Calibri" pitchFamily="34" charset="0"/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>
                <a:latin typeface="Calibri" pitchFamily="34" charset="0"/>
                <a:cs typeface="Calibri" pitchFamily="34" charset="0"/>
              </a:defRPr>
            </a:lvl1pPr>
            <a:lvl2pPr>
              <a:defRPr>
                <a:latin typeface="Calibri" pitchFamily="34" charset="0"/>
                <a:cs typeface="Calibri" pitchFamily="34" charset="0"/>
              </a:defRPr>
            </a:lvl2pPr>
            <a:lvl3pPr>
              <a:defRPr>
                <a:latin typeface="Calibri" pitchFamily="34" charset="0"/>
                <a:cs typeface="Calibri" pitchFamily="34" charset="0"/>
              </a:defRPr>
            </a:lvl3pPr>
            <a:lvl4pPr>
              <a:defRPr>
                <a:latin typeface="Calibri" pitchFamily="34" charset="0"/>
                <a:cs typeface="Calibri" pitchFamily="34" charset="0"/>
              </a:defRPr>
            </a:lvl4pPr>
            <a:lvl5pPr>
              <a:defRPr>
                <a:latin typeface="Calibri" pitchFamily="34" charset="0"/>
                <a:cs typeface="Calibri" pitchFamily="34" charset="0"/>
              </a:defRPr>
            </a:lvl5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6226F9-8D2E-4542-84B6-EDC3CFE2B0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6DE26A-2E94-4BBE-813A-B747831903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0E3ECD-B713-40BE-8351-C92279D2D7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11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77ACE9-4E60-443D-9070-299FCFEEF4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latin typeface="Calibri" pitchFamily="34" charset="0"/>
                <a:cs typeface="Calibri" pitchFamily="34" charset="0"/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Rectangle 9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CDB363-9167-41FE-8C61-B09FBA451D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9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E23850-39F3-4C5A-B6D2-98285837FB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9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7C9374-D7B2-4BEA-8629-959B706544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9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98E98A-D57E-4EA1-BC53-D913E93B24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F436BD-5E32-4F75-A774-395FD2A6AC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6287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6287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09FAA4-6F41-4E51-9E0C-93578D955A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8FAD8F-829F-49F9-B4F8-43487DE56C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AndTwoObj" preserve="1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91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41763"/>
            <a:ext cx="4038600" cy="218916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11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AF4770-6C8B-4BE8-A807-AA247862DD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6287"/>
          </a:xfrm>
        </p:spPr>
        <p:txBody>
          <a:bodyPr/>
          <a:lstStyle>
            <a:lvl1pPr>
              <a:defRPr>
                <a:latin typeface="Calibri" pitchFamily="34" charset="0"/>
                <a:cs typeface="Calibri" pitchFamily="34" charset="0"/>
              </a:defRPr>
            </a:lvl1pPr>
            <a:lvl2pPr>
              <a:defRPr>
                <a:latin typeface="Calibri" pitchFamily="34" charset="0"/>
                <a:cs typeface="Calibri" pitchFamily="34" charset="0"/>
              </a:defRPr>
            </a:lvl2pPr>
            <a:lvl3pPr>
              <a:defRPr>
                <a:latin typeface="Calibri" pitchFamily="34" charset="0"/>
                <a:cs typeface="Calibri" pitchFamily="34" charset="0"/>
              </a:defRPr>
            </a:lvl3pPr>
            <a:lvl4pPr>
              <a:defRPr>
                <a:latin typeface="Calibri" pitchFamily="34" charset="0"/>
                <a:cs typeface="Calibri" pitchFamily="34" charset="0"/>
              </a:defRPr>
            </a:lvl4pPr>
            <a:lvl5pPr>
              <a:defRPr>
                <a:latin typeface="Calibri" pitchFamily="34" charset="0"/>
                <a:cs typeface="Calibri" pitchFamily="34" charset="0"/>
              </a:defRPr>
            </a:lvl5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3" name="Rectangle 9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6431C7-D3A1-4CDC-8A15-02CC56DB29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AndTwoObj" preserve="1">
  <p:cSld name="Nadpis, 1 velký a 2 malé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91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41763"/>
            <a:ext cx="4038600" cy="218916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11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389474-9E2B-4CE0-9788-DAB3BB9BC3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3072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5FE3AE1-D0FB-4A42-9677-B988DF9BC8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A0FEEA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135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010" name="Group 2"/>
          <p:cNvGrpSpPr>
            <a:grpSpLocks/>
          </p:cNvGrpSpPr>
          <p:nvPr/>
        </p:nvGrpSpPr>
        <p:grpSpPr bwMode="auto">
          <a:xfrm>
            <a:off x="1071563" y="304800"/>
            <a:ext cx="7615237" cy="1106488"/>
            <a:chOff x="675" y="192"/>
            <a:chExt cx="4797" cy="697"/>
          </a:xfrm>
        </p:grpSpPr>
        <p:sp>
          <p:nvSpPr>
            <p:cNvPr id="288771" name="Oval 3"/>
            <p:cNvSpPr>
              <a:spLocks noChangeArrowheads="1"/>
            </p:cNvSpPr>
            <p:nvPr/>
          </p:nvSpPr>
          <p:spPr bwMode="hidden">
            <a:xfrm flipH="1">
              <a:off x="3067" y="192"/>
              <a:ext cx="696" cy="696"/>
            </a:xfrm>
            <a:prstGeom prst="ellipse">
              <a:avLst/>
            </a:prstGeom>
            <a:solidFill>
              <a:schemeClr val="accent2"/>
            </a:solidFill>
            <a:ln w="2857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cs typeface="+mn-cs"/>
              </a:endParaRPr>
            </a:p>
          </p:txBody>
        </p:sp>
        <p:sp>
          <p:nvSpPr>
            <p:cNvPr id="288772" name="Oval 4"/>
            <p:cNvSpPr>
              <a:spLocks noChangeArrowheads="1"/>
            </p:cNvSpPr>
            <p:nvPr/>
          </p:nvSpPr>
          <p:spPr bwMode="hidden">
            <a:xfrm flipH="1">
              <a:off x="4777" y="192"/>
              <a:ext cx="695" cy="696"/>
            </a:xfrm>
            <a:prstGeom prst="ellipse">
              <a:avLst/>
            </a:prstGeom>
            <a:solidFill>
              <a:schemeClr val="accent2"/>
            </a:solidFill>
            <a:ln w="2857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cs typeface="+mn-cs"/>
              </a:endParaRPr>
            </a:p>
          </p:txBody>
        </p:sp>
        <p:sp>
          <p:nvSpPr>
            <p:cNvPr id="288773" name="Oval 5"/>
            <p:cNvSpPr>
              <a:spLocks noChangeArrowheads="1"/>
            </p:cNvSpPr>
            <p:nvPr/>
          </p:nvSpPr>
          <p:spPr bwMode="hidden">
            <a:xfrm flipH="1">
              <a:off x="675" y="193"/>
              <a:ext cx="695" cy="696"/>
            </a:xfrm>
            <a:prstGeom prst="ellipse">
              <a:avLst/>
            </a:prstGeom>
            <a:solidFill>
              <a:schemeClr val="accent2"/>
            </a:solidFill>
            <a:ln w="2857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cs typeface="+mn-cs"/>
              </a:endParaRPr>
            </a:p>
          </p:txBody>
        </p:sp>
        <p:sp>
          <p:nvSpPr>
            <p:cNvPr id="288774" name="Oval 6"/>
            <p:cNvSpPr>
              <a:spLocks noChangeArrowheads="1"/>
            </p:cNvSpPr>
            <p:nvPr/>
          </p:nvSpPr>
          <p:spPr bwMode="hidden">
            <a:xfrm flipH="1">
              <a:off x="3984" y="192"/>
              <a:ext cx="695" cy="696"/>
            </a:xfrm>
            <a:prstGeom prst="ellipse">
              <a:avLst/>
            </a:prstGeom>
            <a:noFill/>
            <a:ln w="28575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cs typeface="+mn-cs"/>
              </a:endParaRPr>
            </a:p>
          </p:txBody>
        </p:sp>
        <p:sp>
          <p:nvSpPr>
            <p:cNvPr id="288775" name="Oval 7"/>
            <p:cNvSpPr>
              <a:spLocks noChangeArrowheads="1"/>
            </p:cNvSpPr>
            <p:nvPr/>
          </p:nvSpPr>
          <p:spPr bwMode="hidden">
            <a:xfrm flipH="1">
              <a:off x="1486" y="192"/>
              <a:ext cx="695" cy="696"/>
            </a:xfrm>
            <a:prstGeom prst="ellipse">
              <a:avLst/>
            </a:prstGeom>
            <a:noFill/>
            <a:ln w="28575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cs typeface="+mn-cs"/>
              </a:endParaRPr>
            </a:p>
          </p:txBody>
        </p:sp>
      </p:grpSp>
      <p:sp>
        <p:nvSpPr>
          <p:cNvPr id="43011" name="Rectangle 8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88777" name="Rectangle 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000"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88778" name="Rectangle 1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88779" name="Rectangle 1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>
                <a:cs typeface="+mn-cs"/>
              </a:defRPr>
            </a:lvl1pPr>
          </a:lstStyle>
          <a:p>
            <a:pPr>
              <a:defRPr/>
            </a:pPr>
            <a:fld id="{4DF0A6B5-B860-4A59-8064-05D4C4FB3D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43015" name="Rectangle 1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8" r:id="rId1"/>
    <p:sldLayoutId id="2147483789" r:id="rId2"/>
    <p:sldLayoutId id="2147483790" r:id="rId3"/>
    <p:sldLayoutId id="2147483791" r:id="rId4"/>
    <p:sldLayoutId id="2147483792" r:id="rId5"/>
    <p:sldLayoutId id="2147483793" r:id="rId6"/>
    <p:sldLayoutId id="2147483794" r:id="rId7"/>
    <p:sldLayoutId id="2147483795" r:id="rId8"/>
    <p:sldLayoutId id="2147483796" r:id="rId9"/>
    <p:sldLayoutId id="2147483797" r:id="rId10"/>
    <p:sldLayoutId id="2147483798" r:id="rId11"/>
    <p:sldLayoutId id="2147483799" r:id="rId12"/>
    <p:sldLayoutId id="2147483800" r:id="rId13"/>
    <p:sldLayoutId id="2147483801" r:id="rId14"/>
    <p:sldLayoutId id="2147483802" r:id="rId15"/>
    <p:sldLayoutId id="2147483787" r:id="rId16"/>
  </p:sldLayoutIdLst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Comic Sans MS" pitchFamily="66" charset="0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Comic Sans MS" pitchFamily="66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Comic Sans MS" pitchFamily="66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Comic Sans MS" pitchFamily="66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Comic Sans MS" pitchFamily="66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l"/>
        <a:defRPr sz="3200">
          <a:solidFill>
            <a:schemeClr val="tx1"/>
          </a:solidFill>
          <a:latin typeface="Comic Sans MS" pitchFamily="66" charset="0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¡"/>
        <a:defRPr sz="2700">
          <a:solidFill>
            <a:schemeClr val="tx1"/>
          </a:solidFill>
          <a:latin typeface="Comic Sans MS" pitchFamily="66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l"/>
        <a:defRPr sz="2300">
          <a:solidFill>
            <a:schemeClr val="tx1"/>
          </a:solidFill>
          <a:latin typeface="Comic Sans MS" pitchFamily="66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Char char="•"/>
        <a:defRPr sz="2000">
          <a:solidFill>
            <a:schemeClr val="tx1"/>
          </a:solidFill>
          <a:latin typeface="Comic Sans MS" pitchFamily="66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"/>
        <a:defRPr sz="2000">
          <a:solidFill>
            <a:schemeClr val="tx1"/>
          </a:solidFill>
          <a:latin typeface="Comic Sans MS" pitchFamily="66" charset="0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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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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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11.xml"/><Relationship Id="rId13" Type="http://schemas.openxmlformats.org/officeDocument/2006/relationships/slide" Target="slide14.xml"/><Relationship Id="rId18" Type="http://schemas.openxmlformats.org/officeDocument/2006/relationships/slide" Target="slide15.xml"/><Relationship Id="rId3" Type="http://schemas.openxmlformats.org/officeDocument/2006/relationships/slide" Target="slide5.xml"/><Relationship Id="rId21" Type="http://schemas.openxmlformats.org/officeDocument/2006/relationships/slide" Target="slide24.xml"/><Relationship Id="rId7" Type="http://schemas.openxmlformats.org/officeDocument/2006/relationships/slide" Target="slide9.xml"/><Relationship Id="rId12" Type="http://schemas.openxmlformats.org/officeDocument/2006/relationships/slide" Target="slide13.xml"/><Relationship Id="rId17" Type="http://schemas.openxmlformats.org/officeDocument/2006/relationships/slide" Target="slide23.xml"/><Relationship Id="rId2" Type="http://schemas.openxmlformats.org/officeDocument/2006/relationships/notesSlide" Target="../notesSlides/notesSlide2.xml"/><Relationship Id="rId16" Type="http://schemas.openxmlformats.org/officeDocument/2006/relationships/slide" Target="slide22.xml"/><Relationship Id="rId20" Type="http://schemas.openxmlformats.org/officeDocument/2006/relationships/slide" Target="slide21.xml"/><Relationship Id="rId1" Type="http://schemas.openxmlformats.org/officeDocument/2006/relationships/slideLayout" Target="../slideLayouts/slideLayout2.xml"/><Relationship Id="rId6" Type="http://schemas.openxmlformats.org/officeDocument/2006/relationships/slide" Target="slide8.xml"/><Relationship Id="rId11" Type="http://schemas.openxmlformats.org/officeDocument/2006/relationships/slide" Target="slide10.xml"/><Relationship Id="rId5" Type="http://schemas.openxmlformats.org/officeDocument/2006/relationships/slide" Target="slide7.xml"/><Relationship Id="rId15" Type="http://schemas.openxmlformats.org/officeDocument/2006/relationships/slide" Target="slide17.xml"/><Relationship Id="rId23" Type="http://schemas.openxmlformats.org/officeDocument/2006/relationships/slide" Target="slide19.xml"/><Relationship Id="rId10" Type="http://schemas.openxmlformats.org/officeDocument/2006/relationships/slide" Target="slide16.xml"/><Relationship Id="rId19" Type="http://schemas.openxmlformats.org/officeDocument/2006/relationships/slide" Target="slide20.xml"/><Relationship Id="rId4" Type="http://schemas.openxmlformats.org/officeDocument/2006/relationships/slide" Target="slide6.xml"/><Relationship Id="rId9" Type="http://schemas.openxmlformats.org/officeDocument/2006/relationships/slide" Target="slide12.xml"/><Relationship Id="rId14" Type="http://schemas.openxmlformats.org/officeDocument/2006/relationships/slide" Target="slide18.xml"/><Relationship Id="rId22" Type="http://schemas.openxmlformats.org/officeDocument/2006/relationships/slide" Target="slide2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5.png"/><Relationship Id="rId4" Type="http://schemas.openxmlformats.org/officeDocument/2006/relationships/slide" Target="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6.png"/><Relationship Id="rId4" Type="http://schemas.openxmlformats.org/officeDocument/2006/relationships/slide" Target="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Relationship Id="rId4" Type="http://schemas.openxmlformats.org/officeDocument/2006/relationships/slide" Target="slid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slide" Target="slid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slide" Target="slide1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slide" Target="slide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1.xml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1.bin"/><Relationship Id="rId5" Type="http://schemas.openxmlformats.org/officeDocument/2006/relationships/slide" Target="slide14.xml"/><Relationship Id="rId4" Type="http://schemas.openxmlformats.org/officeDocument/2006/relationships/slide" Target="slide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1.jpeg"/><Relationship Id="rId4" Type="http://schemas.openxmlformats.org/officeDocument/2006/relationships/slide" Target="slide1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slide" Target="slide1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png"/><Relationship Id="rId4" Type="http://schemas.openxmlformats.org/officeDocument/2006/relationships/slide" Target="slide1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14.png"/><Relationship Id="rId4" Type="http://schemas.openxmlformats.org/officeDocument/2006/relationships/slide" Target="slide1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jpeg"/><Relationship Id="rId4" Type="http://schemas.openxmlformats.org/officeDocument/2006/relationships/slide" Target="slide18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png"/><Relationship Id="rId4" Type="http://schemas.openxmlformats.org/officeDocument/2006/relationships/slide" Target="slide19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3.xml"/><Relationship Id="rId4" Type="http://schemas.openxmlformats.org/officeDocument/2006/relationships/slide" Target="slide20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4" Type="http://schemas.openxmlformats.org/officeDocument/2006/relationships/slide" Target="slide2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png"/><Relationship Id="rId4" Type="http://schemas.openxmlformats.org/officeDocument/2006/relationships/slide" Target="slide2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jpeg"/><Relationship Id="rId4" Type="http://schemas.openxmlformats.org/officeDocument/2006/relationships/slide" Target="slide2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png"/><Relationship Id="rId4" Type="http://schemas.openxmlformats.org/officeDocument/2006/relationships/slide" Target="slide21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png"/><Relationship Id="rId4" Type="http://schemas.openxmlformats.org/officeDocument/2006/relationships/slide" Target="slide25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7" name="Obrázek 8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44675" y="5732463"/>
            <a:ext cx="5643563" cy="998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58" name="Obdélník 5"/>
          <p:cNvSpPr>
            <a:spLocks noChangeArrowheads="1"/>
          </p:cNvSpPr>
          <p:nvPr/>
        </p:nvSpPr>
        <p:spPr bwMode="auto">
          <a:xfrm>
            <a:off x="533400" y="2133600"/>
            <a:ext cx="8034338" cy="3330575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lnSpc>
                <a:spcPct val="150000"/>
              </a:lnSpc>
            </a:pPr>
            <a:r>
              <a:rPr lang="cs-CZ" sz="2000" b="1">
                <a:latin typeface="Calibri" pitchFamily="34" charset="0"/>
                <a:ea typeface="Calibri" pitchFamily="34" charset="0"/>
                <a:cs typeface="Times New Roman" pitchFamily="18" charset="0"/>
              </a:rPr>
              <a:t>Název školy: </a:t>
            </a:r>
            <a:r>
              <a:rPr lang="cs-CZ" sz="2000" b="1" i="1">
                <a:latin typeface="Calibri" pitchFamily="34" charset="0"/>
                <a:ea typeface="Calibri" pitchFamily="34" charset="0"/>
                <a:cs typeface="Times New Roman" pitchFamily="18" charset="0"/>
              </a:rPr>
              <a:t>Gymnázium Lovosice, Sady pionýrů 600/6</a:t>
            </a:r>
            <a:endParaRPr lang="cs-CZ" sz="100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eaLnBrk="0" hangingPunct="0">
              <a:lnSpc>
                <a:spcPct val="150000"/>
              </a:lnSpc>
            </a:pPr>
            <a:r>
              <a:rPr lang="cs-CZ" sz="2000" b="1">
                <a:latin typeface="Calibri" pitchFamily="34" charset="0"/>
                <a:ea typeface="Calibri" pitchFamily="34" charset="0"/>
                <a:cs typeface="Times New Roman" pitchFamily="18" charset="0"/>
              </a:rPr>
              <a:t>Číslo projektu: </a:t>
            </a:r>
            <a:r>
              <a:rPr lang="cs-CZ" sz="2000" b="1" i="1">
                <a:latin typeface="Calibri" pitchFamily="34" charset="0"/>
                <a:ea typeface="Calibri" pitchFamily="34" charset="0"/>
                <a:cs typeface="Times New Roman" pitchFamily="18" charset="0"/>
              </a:rPr>
              <a:t>CZ.1.07/1.5.00/34.1073</a:t>
            </a:r>
            <a:endParaRPr lang="cs-CZ" sz="1000">
              <a:latin typeface="Calibri" pitchFamily="34" charset="0"/>
            </a:endParaRPr>
          </a:p>
          <a:p>
            <a:pPr eaLnBrk="0" hangingPunct="0">
              <a:lnSpc>
                <a:spcPct val="150000"/>
              </a:lnSpc>
            </a:pPr>
            <a:r>
              <a:rPr lang="cs-CZ" sz="2000" b="1">
                <a:latin typeface="Calibri" pitchFamily="34" charset="0"/>
              </a:rPr>
              <a:t>Název materiálu: </a:t>
            </a:r>
            <a:r>
              <a:rPr lang="cs-CZ" sz="2000" b="1" i="1">
                <a:latin typeface="Calibri" pitchFamily="34" charset="0"/>
              </a:rPr>
              <a:t>VY_32_INOVACE_2C_16_AZ kvíz uhlovodíky</a:t>
            </a:r>
          </a:p>
          <a:p>
            <a:pPr eaLnBrk="0" hangingPunct="0">
              <a:lnSpc>
                <a:spcPct val="150000"/>
              </a:lnSpc>
            </a:pPr>
            <a:r>
              <a:rPr lang="cs-CZ" sz="2000" b="1">
                <a:latin typeface="Calibri" pitchFamily="34" charset="0"/>
              </a:rPr>
              <a:t>Téma sady: </a:t>
            </a:r>
            <a:r>
              <a:rPr lang="cs-CZ" sz="2000" b="1" i="1">
                <a:latin typeface="Arial" charset="0"/>
              </a:rPr>
              <a:t>Organická chemie</a:t>
            </a:r>
            <a:endParaRPr lang="cs-CZ" sz="1000" i="1">
              <a:latin typeface="Arial" charset="0"/>
            </a:endParaRPr>
          </a:p>
          <a:p>
            <a:pPr eaLnBrk="0" hangingPunct="0">
              <a:lnSpc>
                <a:spcPct val="150000"/>
              </a:lnSpc>
            </a:pPr>
            <a:r>
              <a:rPr lang="cs-CZ" sz="2000" b="1">
                <a:latin typeface="Calibri" pitchFamily="34" charset="0"/>
              </a:rPr>
              <a:t>Datum vzniku: </a:t>
            </a:r>
            <a:r>
              <a:rPr lang="cs-CZ" sz="2000" b="1" i="1">
                <a:latin typeface="Calibri" pitchFamily="34" charset="0"/>
              </a:rPr>
              <a:t>březen 2014</a:t>
            </a:r>
            <a:endParaRPr lang="cs-CZ" sz="1000" i="1">
              <a:latin typeface="Calibri" pitchFamily="34" charset="0"/>
            </a:endParaRPr>
          </a:p>
          <a:p>
            <a:pPr eaLnBrk="0" hangingPunct="0">
              <a:lnSpc>
                <a:spcPct val="150000"/>
              </a:lnSpc>
            </a:pPr>
            <a:r>
              <a:rPr lang="cs-CZ" sz="2000" b="1">
                <a:latin typeface="Calibri" pitchFamily="34" charset="0"/>
              </a:rPr>
              <a:t>Třída: </a:t>
            </a:r>
            <a:r>
              <a:rPr lang="cs-CZ" sz="2000" b="1" i="1">
                <a:latin typeface="Calibri" pitchFamily="34" charset="0"/>
              </a:rPr>
              <a:t>Sexta</a:t>
            </a:r>
            <a:endParaRPr lang="cs-CZ" sz="1000">
              <a:latin typeface="Calibri" pitchFamily="34" charset="0"/>
            </a:endParaRPr>
          </a:p>
          <a:p>
            <a:pPr eaLnBrk="0" hangingPunct="0">
              <a:lnSpc>
                <a:spcPct val="150000"/>
              </a:lnSpc>
            </a:pPr>
            <a:r>
              <a:rPr lang="cs-CZ" sz="2000" b="1">
                <a:latin typeface="Calibri" pitchFamily="34" charset="0"/>
              </a:rPr>
              <a:t>Autor: </a:t>
            </a:r>
            <a:r>
              <a:rPr lang="cs-CZ" sz="2000" b="1" i="1">
                <a:latin typeface="Calibri" pitchFamily="34" charset="0"/>
              </a:rPr>
              <a:t>Mgr. Miroslav Pražienka</a:t>
            </a:r>
            <a:endParaRPr lang="cs-CZ" sz="2000">
              <a:latin typeface="Calibri" pitchFamily="34" charset="0"/>
            </a:endParaRPr>
          </a:p>
        </p:txBody>
      </p:sp>
      <p:pic>
        <p:nvPicPr>
          <p:cNvPr id="19459" name="Picture 2" descr="GYMLOVO_logo BRV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851275" y="296863"/>
            <a:ext cx="1620838" cy="1619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25"/>
          </a:xfrm>
        </p:spPr>
        <p:txBody>
          <a:bodyPr/>
          <a:lstStyle/>
          <a:p>
            <a:pPr eaLnBrk="1" hangingPunct="1"/>
            <a:r>
              <a:rPr lang="cs-CZ" smtClean="0"/>
              <a:t>ANOTACE</a:t>
            </a:r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>
          <a:xfrm>
            <a:off x="250825" y="1000125"/>
            <a:ext cx="8750300" cy="5416550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buFont typeface="Arial" charset="0"/>
              <a:buChar char="•"/>
            </a:pPr>
            <a:r>
              <a:rPr lang="cs-CZ" sz="2400" smtClean="0"/>
              <a:t>Materiál slouží k opakování uhlovodíků.</a:t>
            </a:r>
          </a:p>
          <a:p>
            <a:pPr eaLnBrk="1" hangingPunct="1">
              <a:lnSpc>
                <a:spcPct val="90000"/>
              </a:lnSpc>
              <a:buFont typeface="Arial" charset="0"/>
              <a:buChar char="•"/>
            </a:pPr>
            <a:r>
              <a:rPr lang="cs-CZ" sz="2400" smtClean="0"/>
              <a:t>Žáci soutěží ve dvou skupinách. (Pokud je žáků lichý počet, doporučuji lichého žáka nechat ovládat prezentaci).</a:t>
            </a:r>
          </a:p>
          <a:p>
            <a:pPr eaLnBrk="1" hangingPunct="1">
              <a:lnSpc>
                <a:spcPct val="90000"/>
              </a:lnSpc>
              <a:buFont typeface="Arial" charset="0"/>
              <a:buChar char="•"/>
            </a:pPr>
            <a:r>
              <a:rPr lang="cs-CZ" sz="2400" smtClean="0"/>
              <a:t>Kliknutím na políčko s písmenem v pyramidě se objeví otázka.</a:t>
            </a:r>
          </a:p>
          <a:p>
            <a:pPr eaLnBrk="1" hangingPunct="1">
              <a:lnSpc>
                <a:spcPct val="90000"/>
              </a:lnSpc>
              <a:buFont typeface="Arial" charset="0"/>
              <a:buChar char="•"/>
            </a:pPr>
            <a:r>
              <a:rPr lang="cs-CZ" sz="2400" smtClean="0"/>
              <a:t>Na odpověď učitel stanoví časový limit, odpovídá pouze jeden zvolený mluvčí skupiny po skupinovým promyšlení odpovědi.</a:t>
            </a:r>
          </a:p>
          <a:p>
            <a:pPr eaLnBrk="1" hangingPunct="1">
              <a:lnSpc>
                <a:spcPct val="90000"/>
              </a:lnSpc>
              <a:buFont typeface="Arial" charset="0"/>
              <a:buChar char="•"/>
            </a:pPr>
            <a:r>
              <a:rPr lang="cs-CZ" sz="2400" smtClean="0"/>
              <a:t>Pole se jednotlivým skupinám při správné odpovědi přiděluje klikáním na okraj kolem každého písmenem: kliknutím políčko zmodrá (přiděleno jedné skupině), dvojím zezelená (přiděleno druhé skupině), trojím kliknutím políčko změní barvu na světle modrou – ani jedné skupině je nepodařilo odpovědět. O tato políčka můžou skupiny hrát kámen-nůžky-papír.</a:t>
            </a:r>
          </a:p>
          <a:p>
            <a:pPr eaLnBrk="1" hangingPunct="1">
              <a:lnSpc>
                <a:spcPct val="90000"/>
              </a:lnSpc>
              <a:buFont typeface="Arial" charset="0"/>
              <a:buChar char="•"/>
            </a:pPr>
            <a:r>
              <a:rPr lang="cs-CZ" sz="2400" smtClean="0"/>
              <a:t>Opakování je připraveno pro druhý ročník středních škol a odpovídající ročníky víceletých gymnázií.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Text Box 11"/>
          <p:cNvSpPr txBox="1">
            <a:spLocks noChangeArrowheads="1"/>
          </p:cNvSpPr>
          <p:nvPr/>
        </p:nvSpPr>
        <p:spPr bwMode="auto">
          <a:xfrm>
            <a:off x="215900" y="1808163"/>
            <a:ext cx="8928100" cy="336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8500" b="1">
                <a:latin typeface="Calibri" pitchFamily="34" charset="0"/>
              </a:rPr>
              <a:t>A – Z kvíz:</a:t>
            </a:r>
          </a:p>
          <a:p>
            <a:pPr algn="ctr">
              <a:spcBef>
                <a:spcPct val="50000"/>
              </a:spcBef>
            </a:pPr>
            <a:r>
              <a:rPr lang="cs-CZ" sz="8500" b="1">
                <a:latin typeface="Calibri" pitchFamily="34" charset="0"/>
              </a:rPr>
              <a:t>Uhlovodíky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885" name="AutoShape 333"/>
          <p:cNvSpPr>
            <a:spLocks noChangeArrowheads="1"/>
          </p:cNvSpPr>
          <p:nvPr/>
        </p:nvSpPr>
        <p:spPr bwMode="auto">
          <a:xfrm rot="-5400000">
            <a:off x="4068762" y="722313"/>
            <a:ext cx="1008063" cy="865188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cs-CZ" sz="2600" b="1">
              <a:latin typeface="Calibri" pitchFamily="34" charset="0"/>
            </a:endParaRPr>
          </a:p>
        </p:txBody>
      </p:sp>
      <p:sp>
        <p:nvSpPr>
          <p:cNvPr id="279886" name="Rectangle 334">
            <a:hlinkClick r:id="rId3" action="ppaction://hlinksldjump"/>
          </p:cNvPr>
          <p:cNvSpPr>
            <a:spLocks noChangeArrowheads="1"/>
          </p:cNvSpPr>
          <p:nvPr/>
        </p:nvSpPr>
        <p:spPr bwMode="auto">
          <a:xfrm>
            <a:off x="4354513" y="971550"/>
            <a:ext cx="404812" cy="404813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600" b="1">
                <a:latin typeface="Calibri" pitchFamily="34" charset="0"/>
              </a:rPr>
              <a:t>A</a:t>
            </a:r>
          </a:p>
        </p:txBody>
      </p:sp>
      <p:sp>
        <p:nvSpPr>
          <p:cNvPr id="279988" name="AutoShape 436"/>
          <p:cNvSpPr>
            <a:spLocks noChangeArrowheads="1"/>
          </p:cNvSpPr>
          <p:nvPr/>
        </p:nvSpPr>
        <p:spPr bwMode="auto">
          <a:xfrm rot="-5400000">
            <a:off x="3635375" y="1484313"/>
            <a:ext cx="1008063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cs-CZ" sz="2600" b="1">
              <a:latin typeface="Calibri" pitchFamily="34" charset="0"/>
            </a:endParaRPr>
          </a:p>
        </p:txBody>
      </p:sp>
      <p:sp>
        <p:nvSpPr>
          <p:cNvPr id="279989" name="Rectangle 437">
            <a:hlinkClick r:id="rId4" action="ppaction://hlinksldjump"/>
          </p:cNvPr>
          <p:cNvSpPr>
            <a:spLocks noChangeArrowheads="1"/>
          </p:cNvSpPr>
          <p:nvPr/>
        </p:nvSpPr>
        <p:spPr bwMode="auto">
          <a:xfrm>
            <a:off x="3921125" y="1733550"/>
            <a:ext cx="404813" cy="404813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600" b="1">
                <a:latin typeface="Calibri" pitchFamily="34" charset="0"/>
              </a:rPr>
              <a:t>B</a:t>
            </a:r>
          </a:p>
        </p:txBody>
      </p:sp>
      <p:sp>
        <p:nvSpPr>
          <p:cNvPr id="279990" name="AutoShape 438"/>
          <p:cNvSpPr>
            <a:spLocks noChangeArrowheads="1"/>
          </p:cNvSpPr>
          <p:nvPr/>
        </p:nvSpPr>
        <p:spPr bwMode="auto">
          <a:xfrm rot="-5400000">
            <a:off x="4498975" y="1477963"/>
            <a:ext cx="1008063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cs-CZ" sz="2600" b="1">
              <a:latin typeface="Calibri" pitchFamily="34" charset="0"/>
            </a:endParaRPr>
          </a:p>
        </p:txBody>
      </p:sp>
      <p:sp>
        <p:nvSpPr>
          <p:cNvPr id="279991" name="Rectangle 439">
            <a:hlinkClick r:id="rId5" action="ppaction://hlinksldjump"/>
          </p:cNvPr>
          <p:cNvSpPr>
            <a:spLocks noChangeArrowheads="1"/>
          </p:cNvSpPr>
          <p:nvPr/>
        </p:nvSpPr>
        <p:spPr bwMode="auto">
          <a:xfrm>
            <a:off x="4784725" y="1727200"/>
            <a:ext cx="404813" cy="404813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600" b="1">
                <a:latin typeface="Calibri" pitchFamily="34" charset="0"/>
              </a:rPr>
              <a:t>C</a:t>
            </a:r>
          </a:p>
        </p:txBody>
      </p:sp>
      <p:sp>
        <p:nvSpPr>
          <p:cNvPr id="279992" name="AutoShape 440"/>
          <p:cNvSpPr>
            <a:spLocks noChangeArrowheads="1"/>
          </p:cNvSpPr>
          <p:nvPr/>
        </p:nvSpPr>
        <p:spPr bwMode="auto">
          <a:xfrm rot="-5400000">
            <a:off x="4065587" y="2239963"/>
            <a:ext cx="1008063" cy="865188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cs-CZ" sz="2600" b="1">
              <a:latin typeface="Calibri" pitchFamily="34" charset="0"/>
            </a:endParaRPr>
          </a:p>
        </p:txBody>
      </p:sp>
      <p:sp>
        <p:nvSpPr>
          <p:cNvPr id="279993" name="Rectangle 441">
            <a:hlinkClick r:id="rId6" action="ppaction://hlinksldjump"/>
          </p:cNvPr>
          <p:cNvSpPr>
            <a:spLocks noChangeArrowheads="1"/>
          </p:cNvSpPr>
          <p:nvPr/>
        </p:nvSpPr>
        <p:spPr bwMode="auto">
          <a:xfrm>
            <a:off x="4351338" y="2489200"/>
            <a:ext cx="404812" cy="404813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600" b="1">
                <a:latin typeface="Calibri" pitchFamily="34" charset="0"/>
              </a:rPr>
              <a:t>E</a:t>
            </a:r>
          </a:p>
        </p:txBody>
      </p:sp>
      <p:sp>
        <p:nvSpPr>
          <p:cNvPr id="279994" name="AutoShape 442"/>
          <p:cNvSpPr>
            <a:spLocks noChangeArrowheads="1"/>
          </p:cNvSpPr>
          <p:nvPr/>
        </p:nvSpPr>
        <p:spPr bwMode="auto">
          <a:xfrm rot="-5400000">
            <a:off x="3205163" y="2235200"/>
            <a:ext cx="1008062" cy="865188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cs-CZ" sz="2600" b="1">
              <a:latin typeface="Calibri" pitchFamily="34" charset="0"/>
            </a:endParaRPr>
          </a:p>
        </p:txBody>
      </p:sp>
      <p:sp>
        <p:nvSpPr>
          <p:cNvPr id="279995" name="Rectangle 443">
            <a:hlinkClick r:id="rId7" action="ppaction://hlinksldjump"/>
          </p:cNvPr>
          <p:cNvSpPr>
            <a:spLocks noChangeArrowheads="1"/>
          </p:cNvSpPr>
          <p:nvPr/>
        </p:nvSpPr>
        <p:spPr bwMode="auto">
          <a:xfrm>
            <a:off x="3490913" y="2484438"/>
            <a:ext cx="404812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600" b="1">
                <a:latin typeface="Calibri" pitchFamily="34" charset="0"/>
              </a:rPr>
              <a:t>D</a:t>
            </a:r>
          </a:p>
        </p:txBody>
      </p:sp>
      <p:sp>
        <p:nvSpPr>
          <p:cNvPr id="279996" name="AutoShape 444"/>
          <p:cNvSpPr>
            <a:spLocks noChangeArrowheads="1"/>
          </p:cNvSpPr>
          <p:nvPr/>
        </p:nvSpPr>
        <p:spPr bwMode="auto">
          <a:xfrm rot="-5400000">
            <a:off x="2771776" y="2997200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cs-CZ" sz="2600" b="1">
              <a:latin typeface="Calibri" pitchFamily="34" charset="0"/>
            </a:endParaRPr>
          </a:p>
        </p:txBody>
      </p:sp>
      <p:sp>
        <p:nvSpPr>
          <p:cNvPr id="279997" name="Rectangle 445">
            <a:hlinkClick r:id="rId8" action="ppaction://hlinksldjump"/>
          </p:cNvPr>
          <p:cNvSpPr>
            <a:spLocks noChangeArrowheads="1"/>
          </p:cNvSpPr>
          <p:nvPr/>
        </p:nvSpPr>
        <p:spPr bwMode="auto">
          <a:xfrm>
            <a:off x="3057525" y="3246438"/>
            <a:ext cx="404813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600" b="1">
                <a:latin typeface="Calibri" pitchFamily="34" charset="0"/>
              </a:rPr>
              <a:t>H</a:t>
            </a:r>
          </a:p>
        </p:txBody>
      </p:sp>
      <p:sp>
        <p:nvSpPr>
          <p:cNvPr id="279998" name="AutoShape 446"/>
          <p:cNvSpPr>
            <a:spLocks noChangeArrowheads="1"/>
          </p:cNvSpPr>
          <p:nvPr/>
        </p:nvSpPr>
        <p:spPr bwMode="auto">
          <a:xfrm rot="-5400000">
            <a:off x="3635376" y="2990850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cs-CZ" sz="2600" b="1">
              <a:latin typeface="Calibri" pitchFamily="34" charset="0"/>
            </a:endParaRPr>
          </a:p>
        </p:txBody>
      </p:sp>
      <p:sp>
        <p:nvSpPr>
          <p:cNvPr id="279999" name="Rectangle 447">
            <a:hlinkClick r:id="rId9" action="ppaction://hlinksldjump"/>
          </p:cNvPr>
          <p:cNvSpPr>
            <a:spLocks noChangeArrowheads="1"/>
          </p:cNvSpPr>
          <p:nvPr/>
        </p:nvSpPr>
        <p:spPr bwMode="auto">
          <a:xfrm>
            <a:off x="3921125" y="3240088"/>
            <a:ext cx="404813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600" b="1">
                <a:latin typeface="Calibri" pitchFamily="34" charset="0"/>
              </a:rPr>
              <a:t>I</a:t>
            </a:r>
          </a:p>
        </p:txBody>
      </p:sp>
      <p:sp>
        <p:nvSpPr>
          <p:cNvPr id="280000" name="AutoShape 448"/>
          <p:cNvSpPr>
            <a:spLocks noChangeArrowheads="1"/>
          </p:cNvSpPr>
          <p:nvPr/>
        </p:nvSpPr>
        <p:spPr bwMode="auto">
          <a:xfrm rot="-5400000">
            <a:off x="3201988" y="3752850"/>
            <a:ext cx="1008062" cy="865188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cs-CZ" sz="2600" b="1">
              <a:latin typeface="Calibri" pitchFamily="34" charset="0"/>
            </a:endParaRPr>
          </a:p>
        </p:txBody>
      </p:sp>
      <p:sp>
        <p:nvSpPr>
          <p:cNvPr id="280001" name="Rectangle 449">
            <a:hlinkClick r:id="rId10" action="ppaction://hlinksldjump"/>
          </p:cNvPr>
          <p:cNvSpPr>
            <a:spLocks noChangeArrowheads="1"/>
          </p:cNvSpPr>
          <p:nvPr/>
        </p:nvSpPr>
        <p:spPr bwMode="auto">
          <a:xfrm>
            <a:off x="3487738" y="4002088"/>
            <a:ext cx="404812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600" b="1">
                <a:latin typeface="Calibri" pitchFamily="34" charset="0"/>
              </a:rPr>
              <a:t>M</a:t>
            </a:r>
          </a:p>
        </p:txBody>
      </p:sp>
      <p:sp>
        <p:nvSpPr>
          <p:cNvPr id="280002" name="AutoShape 450"/>
          <p:cNvSpPr>
            <a:spLocks noChangeArrowheads="1"/>
          </p:cNvSpPr>
          <p:nvPr/>
        </p:nvSpPr>
        <p:spPr bwMode="auto">
          <a:xfrm rot="-5400000">
            <a:off x="4933950" y="2239963"/>
            <a:ext cx="1008063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cs-CZ" sz="2600" b="1">
              <a:latin typeface="Calibri" pitchFamily="34" charset="0"/>
            </a:endParaRPr>
          </a:p>
        </p:txBody>
      </p:sp>
      <p:sp>
        <p:nvSpPr>
          <p:cNvPr id="280003" name="Rectangle 451">
            <a:hlinkClick r:id="rId11" action="ppaction://hlinksldjump"/>
          </p:cNvPr>
          <p:cNvSpPr>
            <a:spLocks noChangeArrowheads="1"/>
          </p:cNvSpPr>
          <p:nvPr/>
        </p:nvSpPr>
        <p:spPr bwMode="auto">
          <a:xfrm>
            <a:off x="5219700" y="2489200"/>
            <a:ext cx="404813" cy="404813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600" b="1">
                <a:latin typeface="Calibri" pitchFamily="34" charset="0"/>
              </a:rPr>
              <a:t>F</a:t>
            </a:r>
          </a:p>
        </p:txBody>
      </p:sp>
      <p:sp>
        <p:nvSpPr>
          <p:cNvPr id="280004" name="AutoShape 452"/>
          <p:cNvSpPr>
            <a:spLocks noChangeArrowheads="1"/>
          </p:cNvSpPr>
          <p:nvPr/>
        </p:nvSpPr>
        <p:spPr bwMode="auto">
          <a:xfrm rot="-5400000">
            <a:off x="4500562" y="3001963"/>
            <a:ext cx="1008063" cy="865188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cs-CZ" sz="2600" b="1">
              <a:latin typeface="Calibri" pitchFamily="34" charset="0"/>
            </a:endParaRPr>
          </a:p>
        </p:txBody>
      </p:sp>
      <p:sp>
        <p:nvSpPr>
          <p:cNvPr id="280005" name="Rectangle 453">
            <a:hlinkClick r:id="rId12" action="ppaction://hlinksldjump"/>
          </p:cNvPr>
          <p:cNvSpPr>
            <a:spLocks noChangeArrowheads="1"/>
          </p:cNvSpPr>
          <p:nvPr/>
        </p:nvSpPr>
        <p:spPr bwMode="auto">
          <a:xfrm>
            <a:off x="4786313" y="3251200"/>
            <a:ext cx="404812" cy="404813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600" b="1">
                <a:latin typeface="Calibri" pitchFamily="34" charset="0"/>
              </a:rPr>
              <a:t>J</a:t>
            </a:r>
          </a:p>
        </p:txBody>
      </p:sp>
      <p:sp>
        <p:nvSpPr>
          <p:cNvPr id="280006" name="AutoShape 454"/>
          <p:cNvSpPr>
            <a:spLocks noChangeArrowheads="1"/>
          </p:cNvSpPr>
          <p:nvPr/>
        </p:nvSpPr>
        <p:spPr bwMode="auto">
          <a:xfrm rot="-5400000">
            <a:off x="5364162" y="2995613"/>
            <a:ext cx="1008063" cy="865188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cs-CZ" sz="2600" b="1">
              <a:latin typeface="Calibri" pitchFamily="34" charset="0"/>
            </a:endParaRPr>
          </a:p>
        </p:txBody>
      </p:sp>
      <p:sp>
        <p:nvSpPr>
          <p:cNvPr id="280007" name="Rectangle 455">
            <a:hlinkClick r:id="rId13" action="ppaction://hlinksldjump"/>
          </p:cNvPr>
          <p:cNvSpPr>
            <a:spLocks noChangeArrowheads="1"/>
          </p:cNvSpPr>
          <p:nvPr/>
        </p:nvSpPr>
        <p:spPr bwMode="auto">
          <a:xfrm>
            <a:off x="5649913" y="3244850"/>
            <a:ext cx="404812" cy="404813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600" b="1">
                <a:latin typeface="Calibri" pitchFamily="34" charset="0"/>
              </a:rPr>
              <a:t>K</a:t>
            </a:r>
          </a:p>
        </p:txBody>
      </p:sp>
      <p:sp>
        <p:nvSpPr>
          <p:cNvPr id="280008" name="AutoShape 456"/>
          <p:cNvSpPr>
            <a:spLocks noChangeArrowheads="1"/>
          </p:cNvSpPr>
          <p:nvPr/>
        </p:nvSpPr>
        <p:spPr bwMode="auto">
          <a:xfrm rot="-5400000">
            <a:off x="4930775" y="3757613"/>
            <a:ext cx="1008063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cs-CZ" sz="2600" b="1">
              <a:latin typeface="Calibri" pitchFamily="34" charset="0"/>
            </a:endParaRPr>
          </a:p>
        </p:txBody>
      </p:sp>
      <p:sp>
        <p:nvSpPr>
          <p:cNvPr id="280009" name="Rectangle 457">
            <a:hlinkClick r:id="rId14" action="ppaction://hlinksldjump"/>
          </p:cNvPr>
          <p:cNvSpPr>
            <a:spLocks noChangeArrowheads="1"/>
          </p:cNvSpPr>
          <p:nvPr/>
        </p:nvSpPr>
        <p:spPr bwMode="auto">
          <a:xfrm>
            <a:off x="5216525" y="4006850"/>
            <a:ext cx="404813" cy="404813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600" b="1">
                <a:latin typeface="Calibri" pitchFamily="34" charset="0"/>
              </a:rPr>
              <a:t>O</a:t>
            </a:r>
          </a:p>
        </p:txBody>
      </p:sp>
      <p:sp>
        <p:nvSpPr>
          <p:cNvPr id="280010" name="AutoShape 458"/>
          <p:cNvSpPr>
            <a:spLocks noChangeArrowheads="1"/>
          </p:cNvSpPr>
          <p:nvPr/>
        </p:nvSpPr>
        <p:spPr bwMode="auto">
          <a:xfrm rot="-5400000">
            <a:off x="4070351" y="3752850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cs-CZ" sz="2600" b="1">
              <a:latin typeface="Calibri" pitchFamily="34" charset="0"/>
            </a:endParaRPr>
          </a:p>
        </p:txBody>
      </p:sp>
      <p:sp>
        <p:nvSpPr>
          <p:cNvPr id="280011" name="Rectangle 459">
            <a:hlinkClick r:id="rId15" action="ppaction://hlinksldjump"/>
          </p:cNvPr>
          <p:cNvSpPr>
            <a:spLocks noChangeArrowheads="1"/>
          </p:cNvSpPr>
          <p:nvPr/>
        </p:nvSpPr>
        <p:spPr bwMode="auto">
          <a:xfrm>
            <a:off x="4356100" y="4002088"/>
            <a:ext cx="404813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600" b="1">
                <a:latin typeface="Calibri" pitchFamily="34" charset="0"/>
              </a:rPr>
              <a:t>N</a:t>
            </a:r>
          </a:p>
        </p:txBody>
      </p:sp>
      <p:sp>
        <p:nvSpPr>
          <p:cNvPr id="280012" name="AutoShape 460"/>
          <p:cNvSpPr>
            <a:spLocks noChangeArrowheads="1"/>
          </p:cNvSpPr>
          <p:nvPr/>
        </p:nvSpPr>
        <p:spPr bwMode="auto">
          <a:xfrm rot="-5400000">
            <a:off x="3636963" y="4514850"/>
            <a:ext cx="1008062" cy="865188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cs-CZ" sz="2600" b="1">
              <a:latin typeface="Calibri" pitchFamily="34" charset="0"/>
            </a:endParaRPr>
          </a:p>
        </p:txBody>
      </p:sp>
      <p:sp>
        <p:nvSpPr>
          <p:cNvPr id="280013" name="Rectangle 461">
            <a:hlinkClick r:id="rId16" action="ppaction://hlinksldjump"/>
          </p:cNvPr>
          <p:cNvSpPr>
            <a:spLocks noChangeArrowheads="1"/>
          </p:cNvSpPr>
          <p:nvPr/>
        </p:nvSpPr>
        <p:spPr bwMode="auto">
          <a:xfrm>
            <a:off x="3922713" y="4764088"/>
            <a:ext cx="404812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600" b="1">
                <a:latin typeface="Calibri" pitchFamily="34" charset="0"/>
              </a:rPr>
              <a:t>T</a:t>
            </a:r>
          </a:p>
        </p:txBody>
      </p:sp>
      <p:sp>
        <p:nvSpPr>
          <p:cNvPr id="280014" name="AutoShape 462"/>
          <p:cNvSpPr>
            <a:spLocks noChangeArrowheads="1"/>
          </p:cNvSpPr>
          <p:nvPr/>
        </p:nvSpPr>
        <p:spPr bwMode="auto">
          <a:xfrm rot="-5400000">
            <a:off x="4500563" y="4508500"/>
            <a:ext cx="1008062" cy="865188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cs-CZ" sz="2600" b="1">
              <a:latin typeface="Calibri" pitchFamily="34" charset="0"/>
            </a:endParaRPr>
          </a:p>
        </p:txBody>
      </p:sp>
      <p:sp>
        <p:nvSpPr>
          <p:cNvPr id="280015" name="Rectangle 463">
            <a:hlinkClick r:id="rId17" action="ppaction://hlinksldjump"/>
          </p:cNvPr>
          <p:cNvSpPr>
            <a:spLocks noChangeArrowheads="1"/>
          </p:cNvSpPr>
          <p:nvPr/>
        </p:nvSpPr>
        <p:spPr bwMode="auto">
          <a:xfrm>
            <a:off x="4786313" y="4757738"/>
            <a:ext cx="404812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600" b="1">
                <a:latin typeface="Calibri" pitchFamily="34" charset="0"/>
              </a:rPr>
              <a:t>U</a:t>
            </a:r>
          </a:p>
        </p:txBody>
      </p:sp>
      <p:sp>
        <p:nvSpPr>
          <p:cNvPr id="280016" name="AutoShape 464"/>
          <p:cNvSpPr>
            <a:spLocks noChangeArrowheads="1"/>
          </p:cNvSpPr>
          <p:nvPr/>
        </p:nvSpPr>
        <p:spPr bwMode="auto">
          <a:xfrm rot="-5400000">
            <a:off x="2341562" y="3757613"/>
            <a:ext cx="1008063" cy="865188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cs-CZ" sz="2600" b="1">
              <a:latin typeface="Calibri" pitchFamily="34" charset="0"/>
            </a:endParaRPr>
          </a:p>
        </p:txBody>
      </p:sp>
      <p:sp>
        <p:nvSpPr>
          <p:cNvPr id="280017" name="Rectangle 465">
            <a:hlinkClick r:id="rId18" action="ppaction://hlinksldjump"/>
          </p:cNvPr>
          <p:cNvSpPr>
            <a:spLocks noChangeArrowheads="1"/>
          </p:cNvSpPr>
          <p:nvPr/>
        </p:nvSpPr>
        <p:spPr bwMode="auto">
          <a:xfrm>
            <a:off x="2627313" y="4006850"/>
            <a:ext cx="404812" cy="404813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600" b="1">
                <a:latin typeface="Calibri" pitchFamily="34" charset="0"/>
              </a:rPr>
              <a:t>L</a:t>
            </a:r>
          </a:p>
        </p:txBody>
      </p:sp>
      <p:sp>
        <p:nvSpPr>
          <p:cNvPr id="280018" name="AutoShape 466"/>
          <p:cNvSpPr>
            <a:spLocks noChangeArrowheads="1"/>
          </p:cNvSpPr>
          <p:nvPr/>
        </p:nvSpPr>
        <p:spPr bwMode="auto">
          <a:xfrm rot="-5400000">
            <a:off x="1906588" y="4514850"/>
            <a:ext cx="1008062" cy="865188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cs-CZ" sz="2600" b="1">
              <a:latin typeface="Calibri" pitchFamily="34" charset="0"/>
            </a:endParaRPr>
          </a:p>
        </p:txBody>
      </p:sp>
      <p:sp>
        <p:nvSpPr>
          <p:cNvPr id="280019" name="Rectangle 467">
            <a:hlinkClick r:id="rId19" action="ppaction://hlinksldjump"/>
          </p:cNvPr>
          <p:cNvSpPr>
            <a:spLocks noChangeArrowheads="1"/>
          </p:cNvSpPr>
          <p:nvPr/>
        </p:nvSpPr>
        <p:spPr bwMode="auto">
          <a:xfrm>
            <a:off x="2193925" y="4764088"/>
            <a:ext cx="404813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600" b="1">
                <a:latin typeface="Calibri" pitchFamily="34" charset="0"/>
              </a:rPr>
              <a:t>R</a:t>
            </a:r>
          </a:p>
        </p:txBody>
      </p:sp>
      <p:sp>
        <p:nvSpPr>
          <p:cNvPr id="280020" name="AutoShape 468"/>
          <p:cNvSpPr>
            <a:spLocks noChangeArrowheads="1"/>
          </p:cNvSpPr>
          <p:nvPr/>
        </p:nvSpPr>
        <p:spPr bwMode="auto">
          <a:xfrm rot="-5400000">
            <a:off x="2771776" y="4508500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cs-CZ" sz="2600" b="1">
              <a:latin typeface="Calibri" pitchFamily="34" charset="0"/>
            </a:endParaRPr>
          </a:p>
        </p:txBody>
      </p:sp>
      <p:sp>
        <p:nvSpPr>
          <p:cNvPr id="280021" name="Rectangle 469">
            <a:hlinkClick r:id="rId20" action="ppaction://hlinksldjump"/>
          </p:cNvPr>
          <p:cNvSpPr>
            <a:spLocks noChangeArrowheads="1"/>
          </p:cNvSpPr>
          <p:nvPr/>
        </p:nvSpPr>
        <p:spPr bwMode="auto">
          <a:xfrm>
            <a:off x="3057525" y="4757738"/>
            <a:ext cx="404813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600" b="1">
                <a:latin typeface="Calibri" pitchFamily="34" charset="0"/>
              </a:rPr>
              <a:t>S</a:t>
            </a:r>
          </a:p>
        </p:txBody>
      </p:sp>
      <p:sp>
        <p:nvSpPr>
          <p:cNvPr id="280022" name="AutoShape 470"/>
          <p:cNvSpPr>
            <a:spLocks noChangeArrowheads="1"/>
          </p:cNvSpPr>
          <p:nvPr/>
        </p:nvSpPr>
        <p:spPr bwMode="auto">
          <a:xfrm rot="-5400000">
            <a:off x="5364163" y="4508500"/>
            <a:ext cx="1008062" cy="865188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cs-CZ" sz="2600" b="1">
              <a:latin typeface="Calibri" pitchFamily="34" charset="0"/>
            </a:endParaRPr>
          </a:p>
        </p:txBody>
      </p:sp>
      <p:sp>
        <p:nvSpPr>
          <p:cNvPr id="280023" name="Rectangle 471">
            <a:hlinkClick r:id="rId21" action="ppaction://hlinksldjump"/>
          </p:cNvPr>
          <p:cNvSpPr>
            <a:spLocks noChangeArrowheads="1"/>
          </p:cNvSpPr>
          <p:nvPr/>
        </p:nvSpPr>
        <p:spPr bwMode="auto">
          <a:xfrm>
            <a:off x="5649913" y="4757738"/>
            <a:ext cx="404812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600" b="1">
                <a:latin typeface="Calibri" pitchFamily="34" charset="0"/>
              </a:rPr>
              <a:t>V</a:t>
            </a:r>
          </a:p>
        </p:txBody>
      </p:sp>
      <p:sp>
        <p:nvSpPr>
          <p:cNvPr id="280024" name="AutoShape 472"/>
          <p:cNvSpPr>
            <a:spLocks noChangeArrowheads="1"/>
          </p:cNvSpPr>
          <p:nvPr/>
        </p:nvSpPr>
        <p:spPr bwMode="auto">
          <a:xfrm rot="-5400000">
            <a:off x="6227763" y="4502150"/>
            <a:ext cx="1008062" cy="865188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cs-CZ" sz="2600" b="1">
              <a:latin typeface="Calibri" pitchFamily="34" charset="0"/>
            </a:endParaRPr>
          </a:p>
        </p:txBody>
      </p:sp>
      <p:sp>
        <p:nvSpPr>
          <p:cNvPr id="280025" name="Rectangle 473">
            <a:hlinkClick r:id="rId22" action="ppaction://hlinksldjump"/>
          </p:cNvPr>
          <p:cNvSpPr>
            <a:spLocks noChangeArrowheads="1"/>
          </p:cNvSpPr>
          <p:nvPr/>
        </p:nvSpPr>
        <p:spPr bwMode="auto">
          <a:xfrm>
            <a:off x="6513513" y="4751388"/>
            <a:ext cx="404812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600" b="1">
                <a:latin typeface="Calibri" pitchFamily="34" charset="0"/>
              </a:rPr>
              <a:t>Z</a:t>
            </a:r>
          </a:p>
        </p:txBody>
      </p:sp>
      <p:sp>
        <p:nvSpPr>
          <p:cNvPr id="280026" name="AutoShape 474"/>
          <p:cNvSpPr>
            <a:spLocks noChangeArrowheads="1"/>
          </p:cNvSpPr>
          <p:nvPr/>
        </p:nvSpPr>
        <p:spPr bwMode="auto">
          <a:xfrm rot="-5400000">
            <a:off x="5795962" y="3763963"/>
            <a:ext cx="1008063" cy="865188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cs-CZ" sz="2600" b="1">
              <a:latin typeface="Calibri" pitchFamily="34" charset="0"/>
            </a:endParaRPr>
          </a:p>
        </p:txBody>
      </p:sp>
      <p:sp>
        <p:nvSpPr>
          <p:cNvPr id="280027" name="Rectangle 475">
            <a:hlinkClick r:id="rId23" action="ppaction://hlinksldjump"/>
          </p:cNvPr>
          <p:cNvSpPr>
            <a:spLocks noChangeArrowheads="1"/>
          </p:cNvSpPr>
          <p:nvPr/>
        </p:nvSpPr>
        <p:spPr bwMode="auto">
          <a:xfrm>
            <a:off x="6081713" y="4013200"/>
            <a:ext cx="404812" cy="404813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600" b="1">
                <a:latin typeface="Calibri" pitchFamily="34" charset="0"/>
              </a:rPr>
              <a:t>P</a:t>
            </a: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798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set>
                                      <p:cBhvr>
                                        <p:cTn id="7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885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2798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 nodeType="clickPar">
                      <p:stCondLst>
                        <p:cond delay="0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26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88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2799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 nodeType="clickPar">
                      <p:stCondLst>
                        <p:cond delay="0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2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8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4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45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6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88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799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 nodeType="clickPar">
                      <p:stCondLst>
                        <p:cond delay="0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1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52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3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89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2799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 nodeType="clickPar">
                      <p:stCondLst>
                        <p:cond delay="0"/>
                      </p:stCondLst>
                      <p:childTnLst>
                        <p:par>
                          <p:cTn id="5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8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set>
                                      <p:cBhvr>
                                        <p:cTn id="59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0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 nodeType="clickPar">
                      <p:stCondLst>
                        <p:cond delay="indefinite"/>
                      </p:stCondLst>
                      <p:childTnLst>
                        <p:par>
                          <p:cTn id="6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4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65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6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 nodeType="clickPar">
                      <p:stCondLst>
                        <p:cond delay="indefinite"/>
                      </p:stCondLst>
                      <p:childTnLst>
                        <p:par>
                          <p:cTn id="6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0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2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90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2799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 nodeType="clickPar">
                      <p:stCondLst>
                        <p:cond delay="0"/>
                      </p:stCondLst>
                      <p:childTnLst>
                        <p:par>
                          <p:cTn id="7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7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9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91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2799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 nodeType="clickPar">
                      <p:stCondLst>
                        <p:cond delay="0"/>
                      </p:stCondLst>
                      <p:childTnLst>
                        <p:par>
                          <p:cTn id="8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4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set>
                                      <p:cBhvr>
                                        <p:cTn id="85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6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0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91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6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97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8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92"/>
                  </p:tgtEl>
                </p:cond>
              </p:nextCondLst>
            </p:seq>
            <p:seq concurrent="1" nextAc="seek">
              <p:cTn id="99" restart="whenNotActive" fill="hold" evtFilter="cancelBubble" nodeType="interactiveSeq">
                <p:stCondLst>
                  <p:cond evt="onClick" delay="0">
                    <p:tgtEl>
                      <p:spTgt spid="2799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0" fill="hold" nodeType="clickPar">
                      <p:stCondLst>
                        <p:cond delay="0"/>
                      </p:stCondLst>
                      <p:childTnLst>
                        <p:par>
                          <p:cTn id="10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3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104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5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93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2799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 nodeType="clickPar">
                      <p:stCondLst>
                        <p:cond delay="0"/>
                      </p:stCondLst>
                      <p:childTnLst>
                        <p:par>
                          <p:cTn id="10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0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set>
                                      <p:cBhvr>
                                        <p:cTn id="111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2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 nodeType="clickPar">
                      <p:stCondLst>
                        <p:cond delay="indefinite"/>
                      </p:stCondLst>
                      <p:childTnLst>
                        <p:par>
                          <p:cTn id="1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6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17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8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 nodeType="clickPar">
                      <p:stCondLst>
                        <p:cond delay="indefinite"/>
                      </p:stCondLst>
                      <p:childTnLst>
                        <p:par>
                          <p:cTn id="1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2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123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4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94"/>
                  </p:tgtEl>
                </p:cond>
              </p:nextCondLst>
            </p:seq>
            <p:seq concurrent="1" nextAc="seek">
              <p:cTn id="125" restart="whenNotActive" fill="hold" evtFilter="cancelBubble" nodeType="interactiveSeq">
                <p:stCondLst>
                  <p:cond evt="onClick" delay="0">
                    <p:tgtEl>
                      <p:spTgt spid="2799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6" fill="hold" nodeType="clickPar">
                      <p:stCondLst>
                        <p:cond delay="0"/>
                      </p:stCondLst>
                      <p:childTnLst>
                        <p:par>
                          <p:cTn id="1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9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130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1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95"/>
                  </p:tgtEl>
                </p:cond>
              </p:nextCondLst>
            </p:seq>
            <p:seq concurrent="1" nextAc="seek">
              <p:cTn id="132" restart="whenNotActive" fill="hold" evtFilter="cancelBubble" nodeType="interactiveSeq">
                <p:stCondLst>
                  <p:cond evt="onClick" delay="0">
                    <p:tgtEl>
                      <p:spTgt spid="2799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3" fill="hold" nodeType="clickPar">
                      <p:stCondLst>
                        <p:cond delay="0"/>
                      </p:stCondLst>
                      <p:childTnLst>
                        <p:par>
                          <p:cTn id="1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6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set>
                                      <p:cBhvr>
                                        <p:cTn id="137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8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 nodeType="clickPar">
                      <p:stCondLst>
                        <p:cond delay="indefinite"/>
                      </p:stCondLst>
                      <p:childTnLst>
                        <p:par>
                          <p:cTn id="1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2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43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4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 nodeType="clickPar">
                      <p:stCondLst>
                        <p:cond delay="indefinite"/>
                      </p:stCondLst>
                      <p:childTnLst>
                        <p:par>
                          <p:cTn id="1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8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149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0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96"/>
                  </p:tgtEl>
                </p:cond>
              </p:nextCondLst>
            </p:seq>
            <p:seq concurrent="1" nextAc="seek">
              <p:cTn id="151" restart="whenNotActive" fill="hold" evtFilter="cancelBubble" nodeType="interactiveSeq">
                <p:stCondLst>
                  <p:cond evt="onClick" delay="0">
                    <p:tgtEl>
                      <p:spTgt spid="27999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2" fill="hold" nodeType="clickPar">
                      <p:stCondLst>
                        <p:cond delay="0"/>
                      </p:stCondLst>
                      <p:childTnLst>
                        <p:par>
                          <p:cTn id="1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55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156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7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97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2799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 nodeType="clickPar">
                      <p:stCondLst>
                        <p:cond delay="0"/>
                      </p:stCondLst>
                      <p:childTnLst>
                        <p:par>
                          <p:cTn id="1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2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set>
                                      <p:cBhvr>
                                        <p:cTn id="163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4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 nodeType="clickPar">
                      <p:stCondLst>
                        <p:cond delay="indefinite"/>
                      </p:stCondLst>
                      <p:childTnLst>
                        <p:par>
                          <p:cTn id="16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8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69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0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 nodeType="clickPar">
                      <p:stCondLst>
                        <p:cond delay="indefinite"/>
                      </p:stCondLst>
                      <p:childTnLst>
                        <p:par>
                          <p:cTn id="17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74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175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6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98"/>
                  </p:tgtEl>
                </p:cond>
              </p:nextCondLst>
            </p:seq>
            <p:seq concurrent="1" nextAc="seek">
              <p:cTn id="177" restart="whenNotActive" fill="hold" evtFilter="cancelBubble" nodeType="interactiveSeq">
                <p:stCondLst>
                  <p:cond evt="onClick" delay="0">
                    <p:tgtEl>
                      <p:spTgt spid="27999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8" fill="hold" nodeType="clickPar">
                      <p:stCondLst>
                        <p:cond delay="0"/>
                      </p:stCondLst>
                      <p:childTnLst>
                        <p:par>
                          <p:cTn id="17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1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182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3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99"/>
                  </p:tgtEl>
                </p:cond>
              </p:nextCondLst>
            </p:seq>
            <p:seq concurrent="1" nextAc="seek">
              <p:cTn id="184" restart="whenNotActive" fill="hold" evtFilter="cancelBubble" nodeType="interactiveSeq">
                <p:stCondLst>
                  <p:cond evt="onClick" delay="0">
                    <p:tgtEl>
                      <p:spTgt spid="2800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5" fill="hold" nodeType="clickPar">
                      <p:stCondLst>
                        <p:cond delay="0"/>
                      </p:stCondLst>
                      <p:childTnLst>
                        <p:par>
                          <p:cTn id="18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8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set>
                                      <p:cBhvr>
                                        <p:cTn id="189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0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1" fill="hold" nodeType="clickPar">
                      <p:stCondLst>
                        <p:cond delay="indefinite"/>
                      </p:stCondLst>
                      <p:childTnLst>
                        <p:par>
                          <p:cTn id="19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94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95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6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7" fill="hold" nodeType="clickPar">
                      <p:stCondLst>
                        <p:cond delay="indefinite"/>
                      </p:stCondLst>
                      <p:childTnLst>
                        <p:par>
                          <p:cTn id="19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0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201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2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00"/>
                  </p:tgtEl>
                </p:cond>
              </p:nextCondLst>
            </p:seq>
            <p:seq concurrent="1" nextAc="seek">
              <p:cTn id="203" restart="whenNotActive" fill="hold" evtFilter="cancelBubble" nodeType="interactiveSeq">
                <p:stCondLst>
                  <p:cond evt="onClick" delay="0">
                    <p:tgtEl>
                      <p:spTgt spid="28000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4" fill="hold" nodeType="clickPar">
                      <p:stCondLst>
                        <p:cond delay="0"/>
                      </p:stCondLst>
                      <p:childTnLst>
                        <p:par>
                          <p:cTn id="20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7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208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9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01"/>
                  </p:tgtEl>
                </p:cond>
              </p:nextCondLst>
            </p:seq>
            <p:seq concurrent="1" nextAc="seek">
              <p:cTn id="210" restart="whenNotActive" fill="hold" evtFilter="cancelBubble" nodeType="interactiveSeq">
                <p:stCondLst>
                  <p:cond evt="onClick" delay="0">
                    <p:tgtEl>
                      <p:spTgt spid="2800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1" fill="hold" nodeType="clickPar">
                      <p:stCondLst>
                        <p:cond delay="0"/>
                      </p:stCondLst>
                      <p:childTnLst>
                        <p:par>
                          <p:cTn id="2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14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set>
                                      <p:cBhvr>
                                        <p:cTn id="215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6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7" fill="hold" nodeType="clickPar">
                      <p:stCondLst>
                        <p:cond delay="indefinite"/>
                      </p:stCondLst>
                      <p:childTnLst>
                        <p:par>
                          <p:cTn id="2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20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21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2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3" fill="hold" nodeType="clickPar">
                      <p:stCondLst>
                        <p:cond delay="indefinite"/>
                      </p:stCondLst>
                      <p:childTnLst>
                        <p:par>
                          <p:cTn id="2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26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227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8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02"/>
                  </p:tgtEl>
                </p:cond>
              </p:nextCondLst>
            </p:seq>
            <p:seq concurrent="1" nextAc="seek">
              <p:cTn id="229" restart="whenNotActive" fill="hold" evtFilter="cancelBubble" nodeType="interactiveSeq">
                <p:stCondLst>
                  <p:cond evt="onClick" delay="0">
                    <p:tgtEl>
                      <p:spTgt spid="28000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0" fill="hold" nodeType="clickPar">
                      <p:stCondLst>
                        <p:cond delay="0"/>
                      </p:stCondLst>
                      <p:childTnLst>
                        <p:par>
                          <p:cTn id="2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33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234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5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03"/>
                  </p:tgtEl>
                </p:cond>
              </p:nextCondLst>
            </p:seq>
            <p:seq concurrent="1" nextAc="seek">
              <p:cTn id="236" restart="whenNotActive" fill="hold" evtFilter="cancelBubble" nodeType="interactiveSeq">
                <p:stCondLst>
                  <p:cond evt="onClick" delay="0">
                    <p:tgtEl>
                      <p:spTgt spid="28000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7" fill="hold" nodeType="clickPar">
                      <p:stCondLst>
                        <p:cond delay="0"/>
                      </p:stCondLst>
                      <p:childTnLst>
                        <p:par>
                          <p:cTn id="2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40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set>
                                      <p:cBhvr>
                                        <p:cTn id="241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2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3" fill="hold" nodeType="clickPar">
                      <p:stCondLst>
                        <p:cond delay="indefinite"/>
                      </p:stCondLst>
                      <p:childTnLst>
                        <p:par>
                          <p:cTn id="2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46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47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8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9" fill="hold" nodeType="clickPar">
                      <p:stCondLst>
                        <p:cond delay="indefinite"/>
                      </p:stCondLst>
                      <p:childTnLst>
                        <p:par>
                          <p:cTn id="25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2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253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4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04"/>
                  </p:tgtEl>
                </p:cond>
              </p:nextCondLst>
            </p:seq>
            <p:seq concurrent="1" nextAc="seek">
              <p:cTn id="255" restart="whenNotActive" fill="hold" evtFilter="cancelBubble" nodeType="interactiveSeq">
                <p:stCondLst>
                  <p:cond evt="onClick" delay="0">
                    <p:tgtEl>
                      <p:spTgt spid="28000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6" fill="hold" nodeType="clickPar">
                      <p:stCondLst>
                        <p:cond delay="0"/>
                      </p:stCondLst>
                      <p:childTnLst>
                        <p:par>
                          <p:cTn id="25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9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260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1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05"/>
                  </p:tgtEl>
                </p:cond>
              </p:nextCondLst>
            </p:seq>
            <p:seq concurrent="1" nextAc="seek">
              <p:cTn id="262" restart="whenNotActive" fill="hold" evtFilter="cancelBubble" nodeType="interactiveSeq">
                <p:stCondLst>
                  <p:cond evt="onClick" delay="0">
                    <p:tgtEl>
                      <p:spTgt spid="28000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3" fill="hold" nodeType="clickPar">
                      <p:stCondLst>
                        <p:cond delay="0"/>
                      </p:stCondLst>
                      <p:childTnLst>
                        <p:par>
                          <p:cTn id="2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6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set>
                                      <p:cBhvr>
                                        <p:cTn id="267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8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9" fill="hold" nodeType="clickPar">
                      <p:stCondLst>
                        <p:cond delay="indefinite"/>
                      </p:stCondLst>
                      <p:childTnLst>
                        <p:par>
                          <p:cTn id="2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2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73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4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5" fill="hold" nodeType="clickPar">
                      <p:stCondLst>
                        <p:cond delay="indefinite"/>
                      </p:stCondLst>
                      <p:childTnLst>
                        <p:par>
                          <p:cTn id="2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8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279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0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06"/>
                  </p:tgtEl>
                </p:cond>
              </p:nextCondLst>
            </p:seq>
            <p:seq concurrent="1" nextAc="seek">
              <p:cTn id="281" restart="whenNotActive" fill="hold" evtFilter="cancelBubble" nodeType="interactiveSeq">
                <p:stCondLst>
                  <p:cond evt="onClick" delay="0">
                    <p:tgtEl>
                      <p:spTgt spid="28000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2" fill="hold" nodeType="clickPar">
                      <p:stCondLst>
                        <p:cond delay="0"/>
                      </p:stCondLst>
                      <p:childTnLst>
                        <p:par>
                          <p:cTn id="28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85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286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7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07"/>
                  </p:tgtEl>
                </p:cond>
              </p:nextCondLst>
            </p:seq>
            <p:seq concurrent="1" nextAc="seek">
              <p:cTn id="288" restart="whenNotActive" fill="hold" evtFilter="cancelBubble" nodeType="interactiveSeq">
                <p:stCondLst>
                  <p:cond evt="onClick" delay="0">
                    <p:tgtEl>
                      <p:spTgt spid="28000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9" fill="hold" nodeType="clickPar">
                      <p:stCondLst>
                        <p:cond delay="0"/>
                      </p:stCondLst>
                      <p:childTnLst>
                        <p:par>
                          <p:cTn id="29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92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set>
                                      <p:cBhvr>
                                        <p:cTn id="293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4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5" fill="hold" nodeType="clickPar">
                      <p:stCondLst>
                        <p:cond delay="indefinite"/>
                      </p:stCondLst>
                      <p:childTnLst>
                        <p:par>
                          <p:cTn id="29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98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99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0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1" fill="hold" nodeType="clickPar">
                      <p:stCondLst>
                        <p:cond delay="indefinite"/>
                      </p:stCondLst>
                      <p:childTnLst>
                        <p:par>
                          <p:cTn id="30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04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305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6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08"/>
                  </p:tgtEl>
                </p:cond>
              </p:nextCondLst>
            </p:seq>
            <p:seq concurrent="1" nextAc="seek">
              <p:cTn id="307" restart="whenNotActive" fill="hold" evtFilter="cancelBubble" nodeType="interactiveSeq">
                <p:stCondLst>
                  <p:cond evt="onClick" delay="0">
                    <p:tgtEl>
                      <p:spTgt spid="28000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8" fill="hold" nodeType="clickPar">
                      <p:stCondLst>
                        <p:cond delay="0"/>
                      </p:stCondLst>
                      <p:childTnLst>
                        <p:par>
                          <p:cTn id="30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11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312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3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09"/>
                  </p:tgtEl>
                </p:cond>
              </p:nextCondLst>
            </p:seq>
            <p:seq concurrent="1" nextAc="seek">
              <p:cTn id="314" restart="whenNotActive" fill="hold" evtFilter="cancelBubble" nodeType="interactiveSeq">
                <p:stCondLst>
                  <p:cond evt="onClick" delay="0">
                    <p:tgtEl>
                      <p:spTgt spid="2800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5" fill="hold" nodeType="clickPar">
                      <p:stCondLst>
                        <p:cond delay="0"/>
                      </p:stCondLst>
                      <p:childTnLst>
                        <p:par>
                          <p:cTn id="3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18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set>
                                      <p:cBhvr>
                                        <p:cTn id="319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0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1" fill="hold" nodeType="clickPar">
                      <p:stCondLst>
                        <p:cond delay="indefinite"/>
                      </p:stCondLst>
                      <p:childTnLst>
                        <p:par>
                          <p:cTn id="3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24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325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6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7" fill="hold" nodeType="clickPar">
                      <p:stCondLst>
                        <p:cond delay="indefinite"/>
                      </p:stCondLst>
                      <p:childTnLst>
                        <p:par>
                          <p:cTn id="3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30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331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2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10"/>
                  </p:tgtEl>
                </p:cond>
              </p:nextCondLst>
            </p:seq>
            <p:seq concurrent="1" nextAc="seek">
              <p:cTn id="333" restart="whenNotActive" fill="hold" evtFilter="cancelBubble" nodeType="interactiveSeq">
                <p:stCondLst>
                  <p:cond evt="onClick" delay="0">
                    <p:tgtEl>
                      <p:spTgt spid="2800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4" fill="hold" nodeType="clickPar">
                      <p:stCondLst>
                        <p:cond delay="0"/>
                      </p:stCondLst>
                      <p:childTnLst>
                        <p:par>
                          <p:cTn id="3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37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338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9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11"/>
                  </p:tgtEl>
                </p:cond>
              </p:nextCondLst>
            </p:seq>
            <p:seq concurrent="1" nextAc="seek">
              <p:cTn id="340" restart="whenNotActive" fill="hold" evtFilter="cancelBubble" nodeType="interactiveSeq">
                <p:stCondLst>
                  <p:cond evt="onClick" delay="0">
                    <p:tgtEl>
                      <p:spTgt spid="2800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1" fill="hold" nodeType="clickPar">
                      <p:stCondLst>
                        <p:cond delay="0"/>
                      </p:stCondLst>
                      <p:childTnLst>
                        <p:par>
                          <p:cTn id="3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4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set>
                                      <p:cBhvr>
                                        <p:cTn id="345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6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7" fill="hold" nodeType="clickPar">
                      <p:stCondLst>
                        <p:cond delay="indefinite"/>
                      </p:stCondLst>
                      <p:childTnLst>
                        <p:par>
                          <p:cTn id="3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50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351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2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3" fill="hold" nodeType="clickPar">
                      <p:stCondLst>
                        <p:cond delay="indefinite"/>
                      </p:stCondLst>
                      <p:childTnLst>
                        <p:par>
                          <p:cTn id="3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56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357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8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12"/>
                  </p:tgtEl>
                </p:cond>
              </p:nextCondLst>
            </p:seq>
            <p:seq concurrent="1" nextAc="seek">
              <p:cTn id="359" restart="whenNotActive" fill="hold" evtFilter="cancelBubble" nodeType="interactiveSeq">
                <p:stCondLst>
                  <p:cond evt="onClick" delay="0">
                    <p:tgtEl>
                      <p:spTgt spid="2800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0" fill="hold" nodeType="clickPar">
                      <p:stCondLst>
                        <p:cond delay="0"/>
                      </p:stCondLst>
                      <p:childTnLst>
                        <p:par>
                          <p:cTn id="36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63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364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5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13"/>
                  </p:tgtEl>
                </p:cond>
              </p:nextCondLst>
            </p:seq>
            <p:seq concurrent="1" nextAc="seek">
              <p:cTn id="366" restart="whenNotActive" fill="hold" evtFilter="cancelBubble" nodeType="interactiveSeq">
                <p:stCondLst>
                  <p:cond evt="onClick" delay="0">
                    <p:tgtEl>
                      <p:spTgt spid="2800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7" fill="hold" nodeType="clickPar">
                      <p:stCondLst>
                        <p:cond delay="0"/>
                      </p:stCondLst>
                      <p:childTnLst>
                        <p:par>
                          <p:cTn id="36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70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set>
                                      <p:cBhvr>
                                        <p:cTn id="371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72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3" fill="hold" nodeType="clickPar">
                      <p:stCondLst>
                        <p:cond delay="indefinite"/>
                      </p:stCondLst>
                      <p:childTnLst>
                        <p:par>
                          <p:cTn id="3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76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377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78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9" fill="hold" nodeType="clickPar">
                      <p:stCondLst>
                        <p:cond delay="indefinite"/>
                      </p:stCondLst>
                      <p:childTnLst>
                        <p:par>
                          <p:cTn id="38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82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383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84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14"/>
                  </p:tgtEl>
                </p:cond>
              </p:nextCondLst>
            </p:seq>
            <p:seq concurrent="1" nextAc="seek">
              <p:cTn id="385" restart="whenNotActive" fill="hold" evtFilter="cancelBubble" nodeType="interactiveSeq">
                <p:stCondLst>
                  <p:cond evt="onClick" delay="0">
                    <p:tgtEl>
                      <p:spTgt spid="2800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6" fill="hold" nodeType="clickPar">
                      <p:stCondLst>
                        <p:cond delay="0"/>
                      </p:stCondLst>
                      <p:childTnLst>
                        <p:par>
                          <p:cTn id="38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89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390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91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15"/>
                  </p:tgtEl>
                </p:cond>
              </p:nextCondLst>
            </p:seq>
            <p:seq concurrent="1" nextAc="seek">
              <p:cTn id="392" restart="whenNotActive" fill="hold" evtFilter="cancelBubble" nodeType="interactiveSeq">
                <p:stCondLst>
                  <p:cond evt="onClick" delay="0">
                    <p:tgtEl>
                      <p:spTgt spid="2800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3" fill="hold" nodeType="clickPar">
                      <p:stCondLst>
                        <p:cond delay="0"/>
                      </p:stCondLst>
                      <p:childTnLst>
                        <p:par>
                          <p:cTn id="3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9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96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set>
                                      <p:cBhvr>
                                        <p:cTn id="397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98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9" fill="hold" nodeType="clickPar">
                      <p:stCondLst>
                        <p:cond delay="indefinite"/>
                      </p:stCondLst>
                      <p:childTnLst>
                        <p:par>
                          <p:cTn id="40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02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403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4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5" fill="hold" nodeType="clickPar">
                      <p:stCondLst>
                        <p:cond delay="indefinite"/>
                      </p:stCondLst>
                      <p:childTnLst>
                        <p:par>
                          <p:cTn id="40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08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1DA00"/>
                                      </p:to>
                                    </p:animClr>
                                    <p:set>
                                      <p:cBhvr>
                                        <p:cTn id="409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0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16"/>
                  </p:tgtEl>
                </p:cond>
              </p:nextCondLst>
            </p:seq>
            <p:seq concurrent="1" nextAc="seek">
              <p:cTn id="411" restart="whenNotActive" fill="hold" evtFilter="cancelBubble" nodeType="interactiveSeq">
                <p:stCondLst>
                  <p:cond evt="onClick" delay="0">
                    <p:tgtEl>
                      <p:spTgt spid="2800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2" fill="hold" nodeType="clickPar">
                      <p:stCondLst>
                        <p:cond delay="0"/>
                      </p:stCondLst>
                      <p:childTnLst>
                        <p:par>
                          <p:cTn id="4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5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416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7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17"/>
                  </p:tgtEl>
                </p:cond>
              </p:nextCondLst>
            </p:seq>
            <p:seq concurrent="1" nextAc="seek">
              <p:cTn id="418" restart="whenNotActive" fill="hold" evtFilter="cancelBubble" nodeType="interactiveSeq">
                <p:stCondLst>
                  <p:cond evt="onClick" delay="0">
                    <p:tgtEl>
                      <p:spTgt spid="2800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9" fill="hold" nodeType="clickPar">
                      <p:stCondLst>
                        <p:cond delay="0"/>
                      </p:stCondLst>
                      <p:childTnLst>
                        <p:par>
                          <p:cTn id="4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2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22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set>
                                      <p:cBhvr>
                                        <p:cTn id="423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24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5" fill="hold" nodeType="clickPar">
                      <p:stCondLst>
                        <p:cond delay="indefinite"/>
                      </p:stCondLst>
                      <p:childTnLst>
                        <p:par>
                          <p:cTn id="4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2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28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429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0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1" fill="hold" nodeType="clickPar">
                      <p:stCondLst>
                        <p:cond delay="indefinite"/>
                      </p:stCondLst>
                      <p:childTnLst>
                        <p:par>
                          <p:cTn id="4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34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435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6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18"/>
                  </p:tgtEl>
                </p:cond>
              </p:nextCondLst>
            </p:seq>
            <p:seq concurrent="1" nextAc="seek">
              <p:cTn id="437" restart="whenNotActive" fill="hold" evtFilter="cancelBubble" nodeType="interactiveSeq">
                <p:stCondLst>
                  <p:cond evt="onClick" delay="0">
                    <p:tgtEl>
                      <p:spTgt spid="2800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8" fill="hold" nodeType="clickPar">
                      <p:stCondLst>
                        <p:cond delay="0"/>
                      </p:stCondLst>
                      <p:childTnLst>
                        <p:par>
                          <p:cTn id="4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41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442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3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19"/>
                  </p:tgtEl>
                </p:cond>
              </p:nextCondLst>
            </p:seq>
            <p:seq concurrent="1" nextAc="seek">
              <p:cTn id="444" restart="whenNotActive" fill="hold" evtFilter="cancelBubble" nodeType="interactiveSeq">
                <p:stCondLst>
                  <p:cond evt="onClick" delay="0">
                    <p:tgtEl>
                      <p:spTgt spid="2800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5" fill="hold" nodeType="clickPar">
                      <p:stCondLst>
                        <p:cond delay="0"/>
                      </p:stCondLst>
                      <p:childTnLst>
                        <p:par>
                          <p:cTn id="4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48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set>
                                      <p:cBhvr>
                                        <p:cTn id="449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50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1" fill="hold" nodeType="clickPar">
                      <p:stCondLst>
                        <p:cond delay="indefinite"/>
                      </p:stCondLst>
                      <p:childTnLst>
                        <p:par>
                          <p:cTn id="4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54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455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56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7" fill="hold" nodeType="clickPar">
                      <p:stCondLst>
                        <p:cond delay="indefinite"/>
                      </p:stCondLst>
                      <p:childTnLst>
                        <p:par>
                          <p:cTn id="4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60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461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62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20"/>
                  </p:tgtEl>
                </p:cond>
              </p:nextCondLst>
            </p:seq>
            <p:seq concurrent="1" nextAc="seek">
              <p:cTn id="463" restart="whenNotActive" fill="hold" evtFilter="cancelBubble" nodeType="interactiveSeq">
                <p:stCondLst>
                  <p:cond evt="onClick" delay="0">
                    <p:tgtEl>
                      <p:spTgt spid="2800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4" fill="hold" nodeType="clickPar">
                      <p:stCondLst>
                        <p:cond delay="0"/>
                      </p:stCondLst>
                      <p:childTnLst>
                        <p:par>
                          <p:cTn id="46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67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468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69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21"/>
                  </p:tgtEl>
                </p:cond>
              </p:nextCondLst>
            </p:seq>
            <p:seq concurrent="1" nextAc="seek">
              <p:cTn id="470" restart="whenNotActive" fill="hold" evtFilter="cancelBubble" nodeType="interactiveSeq">
                <p:stCondLst>
                  <p:cond evt="onClick" delay="0">
                    <p:tgtEl>
                      <p:spTgt spid="2800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1" fill="hold" nodeType="clickPar">
                      <p:stCondLst>
                        <p:cond delay="0"/>
                      </p:stCondLst>
                      <p:childTnLst>
                        <p:par>
                          <p:cTn id="47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74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set>
                                      <p:cBhvr>
                                        <p:cTn id="475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76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7" fill="hold" nodeType="clickPar">
                      <p:stCondLst>
                        <p:cond delay="indefinite"/>
                      </p:stCondLst>
                      <p:childTnLst>
                        <p:par>
                          <p:cTn id="47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0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481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2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3" fill="hold" nodeType="clickPar">
                      <p:stCondLst>
                        <p:cond delay="indefinite"/>
                      </p:stCondLst>
                      <p:childTnLst>
                        <p:par>
                          <p:cTn id="48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8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6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487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8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22"/>
                  </p:tgtEl>
                </p:cond>
              </p:nextCondLst>
            </p:seq>
            <p:seq concurrent="1" nextAc="seek">
              <p:cTn id="489" restart="whenNotActive" fill="hold" evtFilter="cancelBubble" nodeType="interactiveSeq">
                <p:stCondLst>
                  <p:cond evt="onClick" delay="0">
                    <p:tgtEl>
                      <p:spTgt spid="2800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0" fill="hold" nodeType="clickPar">
                      <p:stCondLst>
                        <p:cond delay="0"/>
                      </p:stCondLst>
                      <p:childTnLst>
                        <p:par>
                          <p:cTn id="49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9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93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494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5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23"/>
                  </p:tgtEl>
                </p:cond>
              </p:nextCondLst>
            </p:seq>
            <p:seq concurrent="1" nextAc="seek">
              <p:cTn id="496" restart="whenNotActive" fill="hold" evtFilter="cancelBubble" nodeType="interactiveSeq">
                <p:stCondLst>
                  <p:cond evt="onClick" delay="0">
                    <p:tgtEl>
                      <p:spTgt spid="2800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7" fill="hold" nodeType="clickPar">
                      <p:stCondLst>
                        <p:cond delay="0"/>
                      </p:stCondLst>
                      <p:childTnLst>
                        <p:par>
                          <p:cTn id="49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9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00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set>
                                      <p:cBhvr>
                                        <p:cTn id="501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2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3" fill="hold" nodeType="clickPar">
                      <p:stCondLst>
                        <p:cond delay="indefinite"/>
                      </p:stCondLst>
                      <p:childTnLst>
                        <p:par>
                          <p:cTn id="50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06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507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8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9" fill="hold" nodeType="clickPar">
                      <p:stCondLst>
                        <p:cond delay="indefinite"/>
                      </p:stCondLst>
                      <p:childTnLst>
                        <p:par>
                          <p:cTn id="5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12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513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14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24"/>
                  </p:tgtEl>
                </p:cond>
              </p:nextCondLst>
            </p:seq>
            <p:seq concurrent="1" nextAc="seek">
              <p:cTn id="515" restart="whenNotActive" fill="hold" evtFilter="cancelBubble" nodeType="interactiveSeq">
                <p:stCondLst>
                  <p:cond evt="onClick" delay="0">
                    <p:tgtEl>
                      <p:spTgt spid="2800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6" fill="hold" nodeType="clickPar">
                      <p:stCondLst>
                        <p:cond delay="0"/>
                      </p:stCondLst>
                      <p:childTnLst>
                        <p:par>
                          <p:cTn id="5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1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19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520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1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25"/>
                  </p:tgtEl>
                </p:cond>
              </p:nextCondLst>
            </p:seq>
            <p:seq concurrent="1" nextAc="seek">
              <p:cTn id="522" restart="whenNotActive" fill="hold" evtFilter="cancelBubble" nodeType="interactiveSeq">
                <p:stCondLst>
                  <p:cond evt="onClick" delay="0">
                    <p:tgtEl>
                      <p:spTgt spid="280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3" fill="hold" nodeType="clickPar">
                      <p:stCondLst>
                        <p:cond delay="0"/>
                      </p:stCondLst>
                      <p:childTnLst>
                        <p:par>
                          <p:cTn id="5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2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26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set>
                                      <p:cBhvr>
                                        <p:cTn id="527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8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9" fill="hold" nodeType="clickPar">
                      <p:stCondLst>
                        <p:cond delay="indefinite"/>
                      </p:stCondLst>
                      <p:childTnLst>
                        <p:par>
                          <p:cTn id="5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32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533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34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5" fill="hold" nodeType="clickPar">
                      <p:stCondLst>
                        <p:cond delay="indefinite"/>
                      </p:stCondLst>
                      <p:childTnLst>
                        <p:par>
                          <p:cTn id="5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38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539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40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26"/>
                  </p:tgtEl>
                </p:cond>
              </p:nextCondLst>
            </p:seq>
            <p:seq concurrent="1" nextAc="seek">
              <p:cTn id="541" restart="whenNotActive" fill="hold" evtFilter="cancelBubble" nodeType="interactiveSeq">
                <p:stCondLst>
                  <p:cond evt="onClick" delay="0">
                    <p:tgtEl>
                      <p:spTgt spid="280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2" fill="hold" nodeType="clickPar">
                      <p:stCondLst>
                        <p:cond delay="0"/>
                      </p:stCondLst>
                      <p:childTnLst>
                        <p:par>
                          <p:cTn id="54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45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546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47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27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Rectangle 2"/>
          <p:cNvSpPr>
            <a:spLocks noChangeArrowheads="1"/>
          </p:cNvSpPr>
          <p:nvPr/>
        </p:nvSpPr>
        <p:spPr bwMode="auto">
          <a:xfrm>
            <a:off x="719138" y="473075"/>
            <a:ext cx="7381875" cy="1960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lnSpc>
                <a:spcPct val="150000"/>
              </a:lnSpc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None/>
            </a:pPr>
            <a:r>
              <a:rPr lang="cs-CZ" sz="2800" b="1">
                <a:latin typeface="Calibri" pitchFamily="34" charset="0"/>
              </a:rPr>
              <a:t>		 </a:t>
            </a:r>
            <a:r>
              <a:rPr lang="cs-CZ" sz="3200" b="1">
                <a:latin typeface="Calibri" pitchFamily="34" charset="0"/>
              </a:rPr>
              <a:t>Typická reakce pro nenasycené uhlovodíky.</a:t>
            </a:r>
          </a:p>
        </p:txBody>
      </p:sp>
      <p:sp>
        <p:nvSpPr>
          <p:cNvPr id="367619" name="Text Box 3"/>
          <p:cNvSpPr txBox="1">
            <a:spLocks noChangeArrowheads="1"/>
          </p:cNvSpPr>
          <p:nvPr/>
        </p:nvSpPr>
        <p:spPr bwMode="auto">
          <a:xfrm>
            <a:off x="719138" y="4652963"/>
            <a:ext cx="3354387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20000"/>
              </a:spcBef>
              <a:buClr>
                <a:schemeClr val="hlink"/>
              </a:buClr>
              <a:buSzPct val="60000"/>
              <a:buFont typeface="Wingdings" pitchFamily="2" charset="2"/>
              <a:buNone/>
              <a:defRPr/>
            </a:pPr>
            <a:r>
              <a:rPr lang="cs-CZ" sz="3600" b="1" dirty="0">
                <a:solidFill>
                  <a:srgbClr val="FF3F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anose="020F0502020204030204" pitchFamily="34" charset="0"/>
                <a:cs typeface="+mn-cs"/>
              </a:rPr>
              <a:t>Adice</a:t>
            </a:r>
            <a:endParaRPr lang="cs-CZ" sz="3600" dirty="0">
              <a:solidFill>
                <a:srgbClr val="FF3F3F"/>
              </a:solidFill>
              <a:latin typeface="Calibri" panose="020F0502020204030204" pitchFamily="34" charset="0"/>
              <a:cs typeface="+mn-cs"/>
            </a:endParaRPr>
          </a:p>
        </p:txBody>
      </p:sp>
      <p:sp>
        <p:nvSpPr>
          <p:cNvPr id="367620" name="AutoShape 4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719138" y="3328988"/>
            <a:ext cx="1908175" cy="620712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>
                <a:latin typeface="Calibri" pitchFamily="34" charset="0"/>
              </a:rPr>
              <a:t>Odpověď</a:t>
            </a:r>
          </a:p>
        </p:txBody>
      </p:sp>
      <p:sp>
        <p:nvSpPr>
          <p:cNvPr id="25604" name="AutoShape 6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2627313" y="6080125"/>
            <a:ext cx="1117600" cy="366713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>
                <a:latin typeface="Calibri" pitchFamily="34" charset="0"/>
              </a:rPr>
              <a:t>Pyramida</a:t>
            </a:r>
          </a:p>
        </p:txBody>
      </p:sp>
      <p:sp>
        <p:nvSpPr>
          <p:cNvPr id="25605" name="AutoShape 7"/>
          <p:cNvSpPr>
            <a:spLocks noChangeArrowheads="1"/>
          </p:cNvSpPr>
          <p:nvPr/>
        </p:nvSpPr>
        <p:spPr bwMode="auto">
          <a:xfrm rot="-5400000">
            <a:off x="358776" y="736600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vert="eaVert" wrap="none" anchor="ctr"/>
          <a:lstStyle/>
          <a:p>
            <a:pPr algn="ctr"/>
            <a:endParaRPr lang="cs-CZ" sz="2600" b="1">
              <a:latin typeface="Calibri" pitchFamily="34" charset="0"/>
            </a:endParaRPr>
          </a:p>
        </p:txBody>
      </p:sp>
      <p:sp>
        <p:nvSpPr>
          <p:cNvPr id="25606" name="Rectangle 8"/>
          <p:cNvSpPr>
            <a:spLocks noChangeArrowheads="1"/>
          </p:cNvSpPr>
          <p:nvPr/>
        </p:nvSpPr>
        <p:spPr bwMode="auto">
          <a:xfrm>
            <a:off x="647700" y="966788"/>
            <a:ext cx="404813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600" b="1">
                <a:latin typeface="Calibri" pitchFamily="34" charset="0"/>
              </a:rPr>
              <a:t>A</a:t>
            </a:r>
          </a:p>
        </p:txBody>
      </p:sp>
      <p:pic>
        <p:nvPicPr>
          <p:cNvPr id="44034" name="Picture 2" descr="File:Chlorine and etene addition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757613" y="3949700"/>
            <a:ext cx="5027612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676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76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676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44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4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7620"/>
                  </p:tgtEl>
                </p:cond>
              </p:nextCondLst>
            </p:seq>
          </p:childTnLst>
        </p:cTn>
      </p:par>
    </p:tnLst>
    <p:bldLst>
      <p:bldP spid="36761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295400" y="188913"/>
            <a:ext cx="7561263" cy="1460500"/>
          </a:xfrm>
        </p:spPr>
        <p:txBody>
          <a:bodyPr/>
          <a:lstStyle/>
          <a:p>
            <a:pPr marL="0" indent="0" algn="ctr" eaLnBrk="1" hangingPunct="1">
              <a:lnSpc>
                <a:spcPct val="150000"/>
              </a:lnSpc>
              <a:buFont typeface="Wingdings" pitchFamily="2" charset="2"/>
              <a:buNone/>
            </a:pPr>
            <a:r>
              <a:rPr lang="cs-CZ" b="1" smtClean="0"/>
              <a:t>Oranžová látka patřící do skupiny izoprenoidů, v našem těle z ní vzniká vitamín A. </a:t>
            </a:r>
          </a:p>
        </p:txBody>
      </p:sp>
      <p:sp>
        <p:nvSpPr>
          <p:cNvPr id="8212" name="Text Box 20"/>
          <p:cNvSpPr txBox="1">
            <a:spLocks noChangeArrowheads="1"/>
          </p:cNvSpPr>
          <p:nvPr/>
        </p:nvSpPr>
        <p:spPr bwMode="auto">
          <a:xfrm>
            <a:off x="323850" y="4581525"/>
            <a:ext cx="37433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20000"/>
              </a:spcBef>
              <a:buClr>
                <a:schemeClr val="hlink"/>
              </a:buClr>
              <a:buSzPct val="60000"/>
              <a:buFont typeface="Wingdings" pitchFamily="2" charset="2"/>
              <a:buNone/>
              <a:defRPr/>
            </a:pPr>
            <a:r>
              <a:rPr lang="cs-CZ" sz="4000" b="1" dirty="0" err="1">
                <a:solidFill>
                  <a:srgbClr val="FF3F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anose="020F0502020204030204" pitchFamily="34" charset="0"/>
                <a:cs typeface="+mn-cs"/>
              </a:rPr>
              <a:t>Betakaroten</a:t>
            </a:r>
            <a:endParaRPr lang="cs-CZ" sz="4000" b="1" dirty="0">
              <a:solidFill>
                <a:srgbClr val="FF3F3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alibri" panose="020F0502020204030204" pitchFamily="34" charset="0"/>
              <a:cs typeface="+mn-cs"/>
            </a:endParaRPr>
          </a:p>
        </p:txBody>
      </p:sp>
      <p:sp>
        <p:nvSpPr>
          <p:cNvPr id="8213" name="AutoShape 2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647700" y="3176588"/>
            <a:ext cx="1908175" cy="619125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>
                <a:latin typeface="Calibri" pitchFamily="34" charset="0"/>
              </a:rPr>
              <a:t>Odpověď</a:t>
            </a:r>
          </a:p>
        </p:txBody>
      </p:sp>
      <p:sp>
        <p:nvSpPr>
          <p:cNvPr id="27652" name="AutoShape 22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2771775" y="6265863"/>
            <a:ext cx="1117600" cy="365125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>
                <a:latin typeface="Calibri" pitchFamily="34" charset="0"/>
              </a:rPr>
              <a:t>Pyramida</a:t>
            </a:r>
          </a:p>
        </p:txBody>
      </p:sp>
      <p:sp>
        <p:nvSpPr>
          <p:cNvPr id="27653" name="AutoShape 24"/>
          <p:cNvSpPr>
            <a:spLocks noChangeArrowheads="1"/>
          </p:cNvSpPr>
          <p:nvPr/>
        </p:nvSpPr>
        <p:spPr bwMode="auto">
          <a:xfrm rot="-5400000">
            <a:off x="358776" y="736600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cs-CZ" sz="2600" b="1">
              <a:latin typeface="Calibri" pitchFamily="34" charset="0"/>
            </a:endParaRPr>
          </a:p>
        </p:txBody>
      </p:sp>
      <p:sp>
        <p:nvSpPr>
          <p:cNvPr id="27654" name="Rectangle 25"/>
          <p:cNvSpPr>
            <a:spLocks noChangeArrowheads="1"/>
          </p:cNvSpPr>
          <p:nvPr/>
        </p:nvSpPr>
        <p:spPr bwMode="auto">
          <a:xfrm>
            <a:off x="647700" y="966788"/>
            <a:ext cx="404813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600" b="1">
                <a:latin typeface="Calibri" pitchFamily="34" charset="0"/>
              </a:rPr>
              <a:t>B</a:t>
            </a:r>
          </a:p>
        </p:txBody>
      </p:sp>
      <p:pic>
        <p:nvPicPr>
          <p:cNvPr id="41986" name="Picture 2" descr="File:BunchCarrots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995738" y="2600325"/>
            <a:ext cx="5116512" cy="3665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2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2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419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19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213"/>
                  </p:tgtEl>
                </p:cond>
              </p:nextCondLst>
            </p:seq>
          </p:childTnLst>
        </p:cTn>
      </p:par>
    </p:tnLst>
    <p:bldLst>
      <p:bldP spid="82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052513" y="703263"/>
            <a:ext cx="7599362" cy="2744787"/>
          </a:xfrm>
        </p:spPr>
        <p:txBody>
          <a:bodyPr/>
          <a:lstStyle/>
          <a:p>
            <a:pPr algn="ctr" eaLnBrk="1" hangingPunct="1">
              <a:buFont typeface="Wingdings" pitchFamily="2" charset="2"/>
              <a:buNone/>
            </a:pPr>
            <a:r>
              <a:rPr lang="cs-CZ" sz="2000" b="1" smtClean="0">
                <a:latin typeface="Calibri" pitchFamily="34" charset="0"/>
              </a:rPr>
              <a:t>	</a:t>
            </a:r>
            <a:r>
              <a:rPr lang="cs-CZ" b="1" smtClean="0">
                <a:latin typeface="Calibri" pitchFamily="34" charset="0"/>
              </a:rPr>
              <a:t>Vzorec jednoho z produktů dokonalého hoření uhlovodíků.</a:t>
            </a:r>
            <a:endParaRPr lang="cs-CZ" smtClean="0">
              <a:latin typeface="Calibri" pitchFamily="34" charset="0"/>
            </a:endParaRPr>
          </a:p>
        </p:txBody>
      </p:sp>
      <p:sp>
        <p:nvSpPr>
          <p:cNvPr id="29698" name="Text Box 4"/>
          <p:cNvSpPr txBox="1">
            <a:spLocks noChangeArrowheads="1"/>
          </p:cNvSpPr>
          <p:nvPr/>
        </p:nvSpPr>
        <p:spPr bwMode="auto">
          <a:xfrm>
            <a:off x="323850" y="6100763"/>
            <a:ext cx="935038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>
              <a:latin typeface="Calibri" pitchFamily="34" charset="0"/>
            </a:endParaRPr>
          </a:p>
        </p:txBody>
      </p:sp>
      <p:sp>
        <p:nvSpPr>
          <p:cNvPr id="29699" name="AutoShape 22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013200" y="6265863"/>
            <a:ext cx="1117600" cy="366712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>
                <a:latin typeface="Calibri" pitchFamily="34" charset="0"/>
              </a:rPr>
              <a:t>Pyramida</a:t>
            </a:r>
          </a:p>
        </p:txBody>
      </p:sp>
      <p:sp>
        <p:nvSpPr>
          <p:cNvPr id="19479" name="Text Box 23"/>
          <p:cNvSpPr txBox="1">
            <a:spLocks noChangeArrowheads="1"/>
          </p:cNvSpPr>
          <p:nvPr/>
        </p:nvSpPr>
        <p:spPr bwMode="auto">
          <a:xfrm>
            <a:off x="0" y="4730750"/>
            <a:ext cx="50038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None/>
              <a:defRPr/>
            </a:pPr>
            <a:r>
              <a:rPr lang="cs-CZ" sz="4000" b="1" dirty="0">
                <a:solidFill>
                  <a:srgbClr val="FF3F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anose="020F0502020204030204" pitchFamily="34" charset="0"/>
                <a:cs typeface="+mn-cs"/>
              </a:rPr>
              <a:t>CO</a:t>
            </a:r>
            <a:r>
              <a:rPr lang="cs-CZ" sz="4000" b="1" baseline="-25000" dirty="0">
                <a:solidFill>
                  <a:srgbClr val="FF3F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anose="020F0502020204030204" pitchFamily="34" charset="0"/>
                <a:cs typeface="+mn-cs"/>
              </a:rPr>
              <a:t>2</a:t>
            </a:r>
            <a:r>
              <a:rPr lang="cs-CZ" sz="4000" b="1" dirty="0">
                <a:solidFill>
                  <a:srgbClr val="FF3F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anose="020F0502020204030204" pitchFamily="34" charset="0"/>
                <a:cs typeface="+mn-cs"/>
              </a:rPr>
              <a:t> </a:t>
            </a:r>
            <a:endParaRPr lang="cs-CZ" sz="4000" b="1" dirty="0">
              <a:solidFill>
                <a:srgbClr val="FF3F3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alibri" panose="020F0502020204030204" pitchFamily="34" charset="0"/>
              <a:cs typeface="+mn-cs"/>
            </a:endParaRPr>
          </a:p>
        </p:txBody>
      </p:sp>
      <p:sp>
        <p:nvSpPr>
          <p:cNvPr id="19481" name="AutoShape 25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792163" y="3348038"/>
            <a:ext cx="1908175" cy="620712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89998"/>
                </a:srgbClr>
              </a:gs>
            </a:gsLst>
            <a:path path="rect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>
                <a:latin typeface="Calibri" pitchFamily="34" charset="0"/>
              </a:rPr>
              <a:t>Odpověď</a:t>
            </a:r>
          </a:p>
        </p:txBody>
      </p:sp>
      <p:sp>
        <p:nvSpPr>
          <p:cNvPr id="29702" name="AutoShape 26"/>
          <p:cNvSpPr>
            <a:spLocks noChangeArrowheads="1"/>
          </p:cNvSpPr>
          <p:nvPr/>
        </p:nvSpPr>
        <p:spPr bwMode="auto">
          <a:xfrm rot="-5400000">
            <a:off x="358776" y="736600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cs-CZ" sz="2600" b="1">
              <a:latin typeface="Calibri" pitchFamily="34" charset="0"/>
            </a:endParaRPr>
          </a:p>
        </p:txBody>
      </p:sp>
      <p:sp>
        <p:nvSpPr>
          <p:cNvPr id="29703" name="Rectangle 27">
            <a:hlinkClick r:id="rId4" action="ppaction://hlinksldjump"/>
          </p:cNvPr>
          <p:cNvSpPr>
            <a:spLocks noChangeArrowheads="1"/>
          </p:cNvSpPr>
          <p:nvPr/>
        </p:nvSpPr>
        <p:spPr bwMode="auto">
          <a:xfrm>
            <a:off x="647700" y="966788"/>
            <a:ext cx="404813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600" b="1">
                <a:latin typeface="Calibri" pitchFamily="34" charset="0"/>
              </a:rPr>
              <a:t>C</a:t>
            </a:r>
          </a:p>
        </p:txBody>
      </p:sp>
      <p:pic>
        <p:nvPicPr>
          <p:cNvPr id="29704" name="Picture 2" descr="File:Carbon-dioxide-3D-vdW.sv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311525" y="2097088"/>
            <a:ext cx="6078538" cy="3995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94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94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481"/>
                  </p:tgtEl>
                </p:cond>
              </p:nextCondLst>
            </p:seq>
          </p:childTnLst>
        </p:cTn>
      </p:par>
    </p:tnLst>
    <p:bldLst>
      <p:bldP spid="1947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244600" y="512763"/>
            <a:ext cx="7694613" cy="1552575"/>
          </a:xfrm>
        </p:spPr>
        <p:txBody>
          <a:bodyPr/>
          <a:lstStyle/>
          <a:p>
            <a:pPr marL="0" indent="357188" algn="ctr" eaLnBrk="1" hangingPunct="1">
              <a:buFont typeface="Wingdings" pitchFamily="2" charset="2"/>
              <a:buNone/>
            </a:pPr>
            <a:r>
              <a:rPr lang="cs-CZ" b="1" smtClean="0">
                <a:latin typeface="Calibri" pitchFamily="34" charset="0"/>
              </a:rPr>
              <a:t>Radikál (=zbytek) od dvouhlíkatého alkenu, triviálním názvem vinyl.</a:t>
            </a:r>
          </a:p>
        </p:txBody>
      </p:sp>
      <p:sp>
        <p:nvSpPr>
          <p:cNvPr id="31746" name="AutoShape 16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013200" y="6265863"/>
            <a:ext cx="1117600" cy="366712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>
                <a:latin typeface="Calibri" pitchFamily="34" charset="0"/>
              </a:rPr>
              <a:t>Pyramida</a:t>
            </a:r>
          </a:p>
        </p:txBody>
      </p:sp>
      <p:sp>
        <p:nvSpPr>
          <p:cNvPr id="22546" name="Text Box 18"/>
          <p:cNvSpPr txBox="1">
            <a:spLocks noChangeArrowheads="1"/>
          </p:cNvSpPr>
          <p:nvPr/>
        </p:nvSpPr>
        <p:spPr bwMode="auto">
          <a:xfrm>
            <a:off x="1668463" y="5049838"/>
            <a:ext cx="1774825" cy="706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cs-CZ" sz="4000" b="1" dirty="0" err="1">
                <a:solidFill>
                  <a:srgbClr val="FF3F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anose="020F0502020204030204" pitchFamily="34" charset="0"/>
                <a:cs typeface="+mn-cs"/>
              </a:rPr>
              <a:t>Ethenyl</a:t>
            </a:r>
            <a:endParaRPr lang="cs-CZ" sz="4000" b="1" dirty="0">
              <a:solidFill>
                <a:srgbClr val="FF3F3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alibri" panose="020F0502020204030204" pitchFamily="34" charset="0"/>
              <a:cs typeface="+mn-cs"/>
            </a:endParaRPr>
          </a:p>
        </p:txBody>
      </p:sp>
      <p:sp>
        <p:nvSpPr>
          <p:cNvPr id="22547" name="AutoShape 1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187450" y="3370263"/>
            <a:ext cx="1908175" cy="620712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>
                <a:latin typeface="Calibri" pitchFamily="34" charset="0"/>
              </a:rPr>
              <a:t>Odpověď</a:t>
            </a:r>
          </a:p>
        </p:txBody>
      </p:sp>
      <p:sp>
        <p:nvSpPr>
          <p:cNvPr id="31749" name="AutoShape 20"/>
          <p:cNvSpPr>
            <a:spLocks noChangeArrowheads="1"/>
          </p:cNvSpPr>
          <p:nvPr/>
        </p:nvSpPr>
        <p:spPr bwMode="auto">
          <a:xfrm rot="-5400000">
            <a:off x="360363" y="736600"/>
            <a:ext cx="1008062" cy="865188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cs-CZ" sz="2600" b="1">
              <a:latin typeface="Calibri" pitchFamily="34" charset="0"/>
            </a:endParaRPr>
          </a:p>
        </p:txBody>
      </p:sp>
      <p:sp>
        <p:nvSpPr>
          <p:cNvPr id="31750" name="Rectangle 22">
            <a:hlinkClick r:id="rId4" action="ppaction://hlinksldjump"/>
          </p:cNvPr>
          <p:cNvSpPr>
            <a:spLocks noChangeArrowheads="1"/>
          </p:cNvSpPr>
          <p:nvPr/>
        </p:nvSpPr>
        <p:spPr bwMode="auto">
          <a:xfrm>
            <a:off x="647700" y="966788"/>
            <a:ext cx="404813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600" b="1">
                <a:latin typeface="Calibri" pitchFamily="34" charset="0"/>
              </a:rPr>
              <a:t>E</a:t>
            </a:r>
          </a:p>
        </p:txBody>
      </p:sp>
      <p:pic>
        <p:nvPicPr>
          <p:cNvPr id="37890" name="Picture 2" descr="File:Vinyl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319588" y="2889250"/>
            <a:ext cx="3943350" cy="3103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25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25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378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78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547"/>
                  </p:tgtEl>
                </p:cond>
              </p:nextCondLst>
            </p:seq>
          </p:childTnLst>
        </p:cTn>
      </p:par>
    </p:tnLst>
    <p:bldLst>
      <p:bldP spid="2254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900113" y="808038"/>
            <a:ext cx="7750175" cy="820737"/>
          </a:xfrm>
        </p:spPr>
        <p:txBody>
          <a:bodyPr/>
          <a:lstStyle/>
          <a:p>
            <a:pPr marL="0" indent="357188" algn="ctr" eaLnBrk="1" hangingPunct="1">
              <a:buFont typeface="Wingdings" pitchFamily="2" charset="2"/>
              <a:buNone/>
            </a:pPr>
            <a:r>
              <a:rPr lang="cs-CZ" b="1" smtClean="0">
                <a:latin typeface="Calibri" pitchFamily="34" charset="0"/>
              </a:rPr>
              <a:t>Počet vodíků v molekule but-1,3-diynu.</a:t>
            </a:r>
            <a:endParaRPr lang="cs-CZ" sz="2800" smtClean="0">
              <a:latin typeface="Calibri" pitchFamily="34" charset="0"/>
            </a:endParaRPr>
          </a:p>
        </p:txBody>
      </p:sp>
      <p:sp>
        <p:nvSpPr>
          <p:cNvPr id="33794" name="AutoShape 184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2989263" y="6111875"/>
            <a:ext cx="1117600" cy="366713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>
                <a:latin typeface="Calibri" pitchFamily="34" charset="0"/>
              </a:rPr>
              <a:t>Pyramida</a:t>
            </a:r>
          </a:p>
        </p:txBody>
      </p:sp>
      <p:sp>
        <p:nvSpPr>
          <p:cNvPr id="20665" name="AutoShape 185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081088" y="3968750"/>
            <a:ext cx="1908175" cy="620713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>
                <a:latin typeface="Calibri" pitchFamily="34" charset="0"/>
              </a:rPr>
              <a:t>Odpověď</a:t>
            </a:r>
          </a:p>
        </p:txBody>
      </p:sp>
      <p:sp>
        <p:nvSpPr>
          <p:cNvPr id="20667" name="Text Box 187"/>
          <p:cNvSpPr txBox="1">
            <a:spLocks noChangeArrowheads="1"/>
          </p:cNvSpPr>
          <p:nvPr/>
        </p:nvSpPr>
        <p:spPr bwMode="auto">
          <a:xfrm>
            <a:off x="1722438" y="4868863"/>
            <a:ext cx="995362" cy="708025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cs-CZ" sz="4000" b="1" dirty="0">
                <a:solidFill>
                  <a:srgbClr val="FF3F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anose="020F0502020204030204" pitchFamily="34" charset="0"/>
                <a:cs typeface="+mn-cs"/>
              </a:rPr>
              <a:t>Dva</a:t>
            </a:r>
            <a:endParaRPr lang="cs-CZ" sz="4000" b="1" dirty="0">
              <a:solidFill>
                <a:srgbClr val="FF3F3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alibri" panose="020F0502020204030204" pitchFamily="34" charset="0"/>
              <a:cs typeface="+mn-cs"/>
            </a:endParaRPr>
          </a:p>
        </p:txBody>
      </p:sp>
      <p:sp>
        <p:nvSpPr>
          <p:cNvPr id="33797" name="AutoShape 188"/>
          <p:cNvSpPr>
            <a:spLocks noChangeArrowheads="1"/>
          </p:cNvSpPr>
          <p:nvPr/>
        </p:nvSpPr>
        <p:spPr bwMode="auto">
          <a:xfrm rot="-5400000">
            <a:off x="142876" y="736600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cs-CZ" sz="2600" b="1">
              <a:latin typeface="Calibri" pitchFamily="34" charset="0"/>
            </a:endParaRPr>
          </a:p>
        </p:txBody>
      </p:sp>
      <p:sp>
        <p:nvSpPr>
          <p:cNvPr id="33798" name="Rectangle 189">
            <a:hlinkClick r:id="rId4" action="ppaction://hlinksldjump"/>
          </p:cNvPr>
          <p:cNvSpPr>
            <a:spLocks noChangeArrowheads="1"/>
          </p:cNvSpPr>
          <p:nvPr/>
        </p:nvSpPr>
        <p:spPr bwMode="auto">
          <a:xfrm>
            <a:off x="431800" y="966788"/>
            <a:ext cx="404813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600" b="1">
                <a:latin typeface="Calibri" pitchFamily="34" charset="0"/>
              </a:rPr>
              <a:t>D</a:t>
            </a:r>
          </a:p>
        </p:txBody>
      </p:sp>
      <p:sp>
        <p:nvSpPr>
          <p:cNvPr id="9" name="Text Box 187"/>
          <p:cNvSpPr txBox="1">
            <a:spLocks noChangeArrowheads="1"/>
          </p:cNvSpPr>
          <p:nvPr/>
        </p:nvSpPr>
        <p:spPr bwMode="auto">
          <a:xfrm>
            <a:off x="4208463" y="4160838"/>
            <a:ext cx="4622800" cy="923925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cs-CZ" sz="5400" b="1" dirty="0">
                <a:solidFill>
                  <a:srgbClr val="FF3F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anose="020F0502020204030204" pitchFamily="34" charset="0"/>
                <a:cs typeface="+mn-cs"/>
              </a:rPr>
              <a:t>CH ≡ C – </a:t>
            </a:r>
            <a:r>
              <a:rPr lang="cs-CZ" sz="5400" b="1" dirty="0" err="1">
                <a:solidFill>
                  <a:srgbClr val="FF3F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anose="020F0502020204030204" pitchFamily="34" charset="0"/>
                <a:cs typeface="+mn-cs"/>
              </a:rPr>
              <a:t>C</a:t>
            </a:r>
            <a:r>
              <a:rPr lang="cs-CZ" sz="5400" b="1" dirty="0">
                <a:solidFill>
                  <a:srgbClr val="FF3F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anose="020F0502020204030204" pitchFamily="34" charset="0"/>
                <a:cs typeface="+mn-cs"/>
              </a:rPr>
              <a:t> ≡ CH</a:t>
            </a:r>
            <a:endParaRPr lang="cs-CZ" sz="5400" b="1" dirty="0">
              <a:solidFill>
                <a:srgbClr val="FF3F3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alibri" panose="020F0502020204030204" pitchFamily="34" charset="0"/>
              <a:cs typeface="+mn-cs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6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06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665"/>
                  </p:tgtEl>
                </p:cond>
              </p:nextCondLst>
            </p:seq>
          </p:childTnLst>
        </p:cTn>
      </p:par>
    </p:tnLst>
    <p:bldLst>
      <p:bldP spid="20667" grpId="0"/>
      <p:bldP spid="9" grpId="0" build="allAtOnce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52513" y="296863"/>
            <a:ext cx="7480300" cy="2801937"/>
          </a:xfrm>
        </p:spPr>
        <p:txBody>
          <a:bodyPr/>
          <a:lstStyle/>
          <a:p>
            <a:pPr algn="ctr" eaLnBrk="1" hangingPunct="1">
              <a:buFont typeface="Wingdings" pitchFamily="2" charset="2"/>
              <a:buNone/>
            </a:pPr>
            <a:r>
              <a:rPr lang="cs-CZ" b="1" smtClean="0"/>
              <a:t>		Anglicky vyjádřený počet uhlíků v izoprenu.</a:t>
            </a:r>
          </a:p>
        </p:txBody>
      </p:sp>
      <p:sp>
        <p:nvSpPr>
          <p:cNvPr id="35842" name="AutoShape 19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2627313" y="6270625"/>
            <a:ext cx="1117600" cy="366713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>
                <a:latin typeface="Calibri" pitchFamily="34" charset="0"/>
              </a:rPr>
              <a:t>Pyramida</a:t>
            </a:r>
          </a:p>
        </p:txBody>
      </p:sp>
      <p:sp>
        <p:nvSpPr>
          <p:cNvPr id="23572" name="Text Box 20"/>
          <p:cNvSpPr txBox="1">
            <a:spLocks noChangeArrowheads="1"/>
          </p:cNvSpPr>
          <p:nvPr/>
        </p:nvSpPr>
        <p:spPr bwMode="auto">
          <a:xfrm>
            <a:off x="-882650" y="4810125"/>
            <a:ext cx="7019925" cy="782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None/>
              <a:defRPr/>
            </a:pPr>
            <a:r>
              <a:rPr lang="cs-CZ" sz="4000" b="1" dirty="0" err="1">
                <a:solidFill>
                  <a:srgbClr val="FF3F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anose="020F0502020204030204" pitchFamily="34" charset="0"/>
                <a:cs typeface="+mn-cs"/>
              </a:rPr>
              <a:t>Five</a:t>
            </a:r>
            <a:endParaRPr lang="cs-CZ" sz="4000" b="1" dirty="0">
              <a:solidFill>
                <a:srgbClr val="FF3F3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alibri" panose="020F0502020204030204" pitchFamily="34" charset="0"/>
              <a:cs typeface="+mn-cs"/>
            </a:endParaRPr>
          </a:p>
        </p:txBody>
      </p:sp>
      <p:sp>
        <p:nvSpPr>
          <p:cNvPr id="23573" name="AutoShape 2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143000" y="3519488"/>
            <a:ext cx="1908175" cy="620712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>
                <a:latin typeface="Calibri" pitchFamily="34" charset="0"/>
              </a:rPr>
              <a:t>Odpověď</a:t>
            </a:r>
          </a:p>
        </p:txBody>
      </p:sp>
      <p:sp>
        <p:nvSpPr>
          <p:cNvPr id="35845" name="AutoShape 23"/>
          <p:cNvSpPr>
            <a:spLocks noChangeArrowheads="1"/>
          </p:cNvSpPr>
          <p:nvPr/>
        </p:nvSpPr>
        <p:spPr bwMode="auto">
          <a:xfrm rot="-5400000">
            <a:off x="358776" y="736600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cs-CZ" sz="2600" b="1">
              <a:latin typeface="Calibri" pitchFamily="34" charset="0"/>
            </a:endParaRPr>
          </a:p>
        </p:txBody>
      </p:sp>
      <p:sp>
        <p:nvSpPr>
          <p:cNvPr id="35846" name="Rectangle 24">
            <a:hlinkClick r:id="rId4" action="ppaction://hlinksldjump"/>
          </p:cNvPr>
          <p:cNvSpPr>
            <a:spLocks noChangeArrowheads="1"/>
          </p:cNvSpPr>
          <p:nvPr/>
        </p:nvSpPr>
        <p:spPr bwMode="auto">
          <a:xfrm>
            <a:off x="647700" y="966788"/>
            <a:ext cx="404813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600" b="1">
                <a:latin typeface="Calibri" pitchFamily="34" charset="0"/>
              </a:rPr>
              <a:t>F</a:t>
            </a:r>
          </a:p>
        </p:txBody>
      </p:sp>
      <p:pic>
        <p:nvPicPr>
          <p:cNvPr id="35847" name="Picture 2" descr="File:Isoprene.sv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148263" y="3357563"/>
            <a:ext cx="3203575" cy="225742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35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35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573"/>
                  </p:tgtEl>
                </p:cond>
              </p:nextCondLst>
            </p:seq>
          </p:childTnLst>
        </p:cTn>
      </p:par>
    </p:tnLst>
    <p:bldLst>
      <p:bldP spid="2357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295400" y="665163"/>
            <a:ext cx="7345363" cy="2871787"/>
          </a:xfrm>
        </p:spPr>
        <p:txBody>
          <a:bodyPr/>
          <a:lstStyle/>
          <a:p>
            <a:pPr algn="ctr" eaLnBrk="1" hangingPunct="1">
              <a:buFont typeface="Wingdings" pitchFamily="2" charset="2"/>
              <a:buNone/>
            </a:pPr>
            <a:r>
              <a:rPr lang="cs-CZ" b="1" smtClean="0"/>
              <a:t>Necyklický, nevětvený alkan obsahující 16 atomů vodíku v molekule.</a:t>
            </a:r>
            <a:endParaRPr lang="cs-CZ" sz="2800" b="1" smtClean="0"/>
          </a:p>
        </p:txBody>
      </p:sp>
      <p:sp>
        <p:nvSpPr>
          <p:cNvPr id="37890" name="AutoShape 17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2501900" y="6038850"/>
            <a:ext cx="1117600" cy="366713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>
                <a:latin typeface="Calibri" pitchFamily="34" charset="0"/>
              </a:rPr>
              <a:t>Pyramida</a:t>
            </a:r>
          </a:p>
        </p:txBody>
      </p:sp>
      <p:sp>
        <p:nvSpPr>
          <p:cNvPr id="36882" name="Text Box 18"/>
          <p:cNvSpPr txBox="1">
            <a:spLocks noChangeArrowheads="1"/>
          </p:cNvSpPr>
          <p:nvPr/>
        </p:nvSpPr>
        <p:spPr bwMode="auto">
          <a:xfrm>
            <a:off x="1263650" y="4640263"/>
            <a:ext cx="185737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cs-CZ" sz="4000" b="1" dirty="0">
                <a:solidFill>
                  <a:srgbClr val="FF3F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anose="020F0502020204030204" pitchFamily="34" charset="0"/>
                <a:cs typeface="+mn-cs"/>
              </a:rPr>
              <a:t>Heptan </a:t>
            </a:r>
            <a:endParaRPr lang="cs-CZ" sz="4000" b="1" dirty="0">
              <a:solidFill>
                <a:srgbClr val="FF3F3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alibri" panose="020F0502020204030204" pitchFamily="34" charset="0"/>
              <a:cs typeface="+mn-cs"/>
            </a:endParaRPr>
          </a:p>
        </p:txBody>
      </p:sp>
      <p:sp>
        <p:nvSpPr>
          <p:cNvPr id="36883" name="AutoShape 1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143000" y="3328988"/>
            <a:ext cx="1908175" cy="620712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>
                <a:latin typeface="Calibri" pitchFamily="34" charset="0"/>
              </a:rPr>
              <a:t>Odpověď</a:t>
            </a:r>
          </a:p>
        </p:txBody>
      </p:sp>
      <p:sp>
        <p:nvSpPr>
          <p:cNvPr id="37893" name="AutoShape 22"/>
          <p:cNvSpPr>
            <a:spLocks noChangeArrowheads="1"/>
          </p:cNvSpPr>
          <p:nvPr/>
        </p:nvSpPr>
        <p:spPr bwMode="auto">
          <a:xfrm rot="-5400000">
            <a:off x="358776" y="736600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cs-CZ" sz="2600" b="1">
              <a:latin typeface="Calibri" pitchFamily="34" charset="0"/>
            </a:endParaRPr>
          </a:p>
        </p:txBody>
      </p:sp>
      <p:sp>
        <p:nvSpPr>
          <p:cNvPr id="37894" name="Rectangle 21">
            <a:hlinkClick r:id="rId4" action="ppaction://hlinksldjump"/>
          </p:cNvPr>
          <p:cNvSpPr>
            <a:spLocks noChangeArrowheads="1"/>
          </p:cNvSpPr>
          <p:nvPr/>
        </p:nvSpPr>
        <p:spPr bwMode="auto">
          <a:xfrm>
            <a:off x="647700" y="966788"/>
            <a:ext cx="404813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600" b="1">
                <a:latin typeface="Calibri" pitchFamily="34" charset="0"/>
              </a:rPr>
              <a:t>H</a:t>
            </a:r>
          </a:p>
        </p:txBody>
      </p:sp>
      <p:pic>
        <p:nvPicPr>
          <p:cNvPr id="31746" name="Picture 2" descr="File:Heptane.sv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572000" y="4067175"/>
            <a:ext cx="3944938" cy="114617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68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68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317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17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883"/>
                  </p:tgtEl>
                </p:cond>
              </p:nextCondLst>
            </p:seq>
          </p:childTnLst>
        </p:cTn>
      </p:par>
    </p:tnLst>
    <p:bldLst>
      <p:bldP spid="3688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74650" y="1371600"/>
            <a:ext cx="8229600" cy="1187450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z="2800" b="1" smtClean="0"/>
              <a:t>		</a:t>
            </a:r>
          </a:p>
        </p:txBody>
      </p:sp>
      <p:sp>
        <p:nvSpPr>
          <p:cNvPr id="39938" name="Text Box 4"/>
          <p:cNvSpPr txBox="1">
            <a:spLocks noChangeArrowheads="1"/>
          </p:cNvSpPr>
          <p:nvPr/>
        </p:nvSpPr>
        <p:spPr bwMode="auto">
          <a:xfrm>
            <a:off x="827088" y="5373688"/>
            <a:ext cx="77771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</a:pPr>
            <a:endParaRPr lang="cs-CZ">
              <a:latin typeface="Calibri" pitchFamily="34" charset="0"/>
            </a:endParaRPr>
          </a:p>
        </p:txBody>
      </p:sp>
      <p:sp>
        <p:nvSpPr>
          <p:cNvPr id="39939" name="AutoShape 17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240088" y="6081713"/>
            <a:ext cx="1117600" cy="366712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>
                <a:latin typeface="Calibri" pitchFamily="34" charset="0"/>
              </a:rPr>
              <a:t>Pyramida</a:t>
            </a:r>
          </a:p>
        </p:txBody>
      </p:sp>
      <p:sp>
        <p:nvSpPr>
          <p:cNvPr id="32786" name="Text Box 18"/>
          <p:cNvSpPr txBox="1">
            <a:spLocks noChangeArrowheads="1"/>
          </p:cNvSpPr>
          <p:nvPr/>
        </p:nvSpPr>
        <p:spPr bwMode="auto">
          <a:xfrm>
            <a:off x="-1368425" y="4321175"/>
            <a:ext cx="5942013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None/>
              <a:defRPr/>
            </a:pPr>
            <a:r>
              <a:rPr lang="cs-CZ" sz="4000" b="1" dirty="0">
                <a:solidFill>
                  <a:srgbClr val="FF3F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anose="020F0502020204030204" pitchFamily="34" charset="0"/>
                <a:cs typeface="+mn-cs"/>
              </a:rPr>
              <a:t>Izomery</a:t>
            </a:r>
          </a:p>
        </p:txBody>
      </p:sp>
      <p:sp>
        <p:nvSpPr>
          <p:cNvPr id="32787" name="AutoShape 1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495300" y="3227388"/>
            <a:ext cx="1908175" cy="620712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>
                <a:latin typeface="Calibri" pitchFamily="34" charset="0"/>
              </a:rPr>
              <a:t>Odpověď</a:t>
            </a:r>
          </a:p>
        </p:txBody>
      </p:sp>
      <p:sp>
        <p:nvSpPr>
          <p:cNvPr id="39942" name="AutoShape 21"/>
          <p:cNvSpPr>
            <a:spLocks noChangeArrowheads="1"/>
          </p:cNvSpPr>
          <p:nvPr/>
        </p:nvSpPr>
        <p:spPr bwMode="auto">
          <a:xfrm rot="-5400000">
            <a:off x="215901" y="434975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vert="eaVert" wrap="none" anchor="ctr"/>
          <a:lstStyle/>
          <a:p>
            <a:pPr algn="ctr"/>
            <a:endParaRPr lang="cs-CZ" sz="2600" b="1">
              <a:latin typeface="Calibri" pitchFamily="34" charset="0"/>
            </a:endParaRPr>
          </a:p>
        </p:txBody>
      </p:sp>
      <p:sp>
        <p:nvSpPr>
          <p:cNvPr id="39943" name="Rectangle 22">
            <a:hlinkClick r:id="rId4" action="ppaction://hlinksldjump"/>
          </p:cNvPr>
          <p:cNvSpPr>
            <a:spLocks noChangeArrowheads="1"/>
          </p:cNvSpPr>
          <p:nvPr/>
        </p:nvSpPr>
        <p:spPr bwMode="auto">
          <a:xfrm>
            <a:off x="495300" y="692150"/>
            <a:ext cx="404813" cy="404813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600" b="1">
                <a:latin typeface="Calibri" pitchFamily="34" charset="0"/>
              </a:rPr>
              <a:t>I</a:t>
            </a:r>
          </a:p>
        </p:txBody>
      </p:sp>
      <p:sp>
        <p:nvSpPr>
          <p:cNvPr id="39944" name="Rectangle 23"/>
          <p:cNvSpPr>
            <a:spLocks noChangeArrowheads="1"/>
          </p:cNvSpPr>
          <p:nvPr/>
        </p:nvSpPr>
        <p:spPr bwMode="auto">
          <a:xfrm>
            <a:off x="827088" y="404813"/>
            <a:ext cx="8416925" cy="195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lnSpc>
                <a:spcPct val="150000"/>
              </a:lnSpc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None/>
            </a:pPr>
            <a:r>
              <a:rPr lang="cs-CZ" sz="2800">
                <a:latin typeface="Calibri" pitchFamily="34" charset="0"/>
              </a:rPr>
              <a:t>	</a:t>
            </a:r>
            <a:r>
              <a:rPr lang="cs-CZ" sz="3200" b="1">
                <a:latin typeface="Calibri" pitchFamily="34" charset="0"/>
              </a:rPr>
              <a:t>Látka mající stejný sumární, ale rozdílný prostorový vzorec.	</a:t>
            </a:r>
          </a:p>
        </p:txBody>
      </p:sp>
      <p:pic>
        <p:nvPicPr>
          <p:cNvPr id="2" name="Picture 2" descr="File:Izomery pentanu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987675" y="3444875"/>
            <a:ext cx="5976938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27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27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787"/>
                  </p:tgtEl>
                </p:cond>
              </p:nextCondLst>
            </p:seq>
          </p:childTnLst>
        </p:cTn>
      </p:par>
    </p:tnLst>
    <p:bldLst>
      <p:bldP spid="3278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079500" y="620713"/>
            <a:ext cx="8064500" cy="1652587"/>
          </a:xfrm>
        </p:spPr>
        <p:txBody>
          <a:bodyPr/>
          <a:lstStyle/>
          <a:p>
            <a:pPr algn="ctr" eaLnBrk="1" hangingPunct="1">
              <a:buFont typeface="Wingdings" pitchFamily="2" charset="2"/>
              <a:buNone/>
            </a:pPr>
            <a:r>
              <a:rPr lang="cs-CZ" b="1" smtClean="0">
                <a:latin typeface="Calibri" pitchFamily="34" charset="0"/>
              </a:rPr>
              <a:t>Počet uhlíků v molekule </a:t>
            </a:r>
          </a:p>
          <a:p>
            <a:pPr algn="ctr" eaLnBrk="1" hangingPunct="1">
              <a:buFont typeface="Wingdings" pitchFamily="2" charset="2"/>
              <a:buNone/>
            </a:pPr>
            <a:r>
              <a:rPr lang="cs-CZ" b="1" smtClean="0">
                <a:latin typeface="Calibri" pitchFamily="34" charset="0"/>
              </a:rPr>
              <a:t>1-ethyl-3,4-dimethyl-3-propylcyklobutenu.</a:t>
            </a:r>
          </a:p>
        </p:txBody>
      </p:sp>
      <p:sp>
        <p:nvSpPr>
          <p:cNvPr id="1028" name="AutoShape 19">
            <a:hlinkClick r:id="rId4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2349500" y="6105525"/>
            <a:ext cx="1117600" cy="366713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>
                <a:latin typeface="Calibri" pitchFamily="34" charset="0"/>
              </a:rPr>
              <a:t>Pyramida</a:t>
            </a:r>
          </a:p>
        </p:txBody>
      </p:sp>
      <p:sp>
        <p:nvSpPr>
          <p:cNvPr id="33812" name="AutoShape 2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052513" y="3014663"/>
            <a:ext cx="1908175" cy="620712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>
                <a:latin typeface="Calibri" pitchFamily="34" charset="0"/>
              </a:rPr>
              <a:t>Odpověď</a:t>
            </a:r>
          </a:p>
        </p:txBody>
      </p:sp>
      <p:sp>
        <p:nvSpPr>
          <p:cNvPr id="33814" name="Text Box 22"/>
          <p:cNvSpPr txBox="1">
            <a:spLocks noChangeArrowheads="1"/>
          </p:cNvSpPr>
          <p:nvPr/>
        </p:nvSpPr>
        <p:spPr bwMode="auto">
          <a:xfrm>
            <a:off x="1225550" y="4437063"/>
            <a:ext cx="2068513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cs-CZ" sz="4000" b="1" dirty="0">
                <a:solidFill>
                  <a:srgbClr val="FF3F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anose="020F0502020204030204" pitchFamily="34" charset="0"/>
                <a:cs typeface="+mn-cs"/>
              </a:rPr>
              <a:t>Jedenáct</a:t>
            </a:r>
            <a:endParaRPr lang="cs-CZ" sz="4000" b="1" dirty="0">
              <a:solidFill>
                <a:srgbClr val="FF3F3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alibri" panose="020F0502020204030204" pitchFamily="34" charset="0"/>
              <a:cs typeface="+mn-cs"/>
            </a:endParaRPr>
          </a:p>
        </p:txBody>
      </p:sp>
      <p:sp>
        <p:nvSpPr>
          <p:cNvPr id="1031" name="AutoShape 23"/>
          <p:cNvSpPr>
            <a:spLocks noChangeArrowheads="1"/>
          </p:cNvSpPr>
          <p:nvPr/>
        </p:nvSpPr>
        <p:spPr bwMode="auto">
          <a:xfrm rot="-5400000">
            <a:off x="358776" y="736600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cs-CZ" sz="2600" b="1">
              <a:latin typeface="Calibri" pitchFamily="34" charset="0"/>
            </a:endParaRPr>
          </a:p>
        </p:txBody>
      </p:sp>
      <p:sp>
        <p:nvSpPr>
          <p:cNvPr id="1032" name="Rectangle 24">
            <a:hlinkClick r:id="rId5" action="ppaction://hlinksldjump"/>
          </p:cNvPr>
          <p:cNvSpPr>
            <a:spLocks noChangeArrowheads="1"/>
          </p:cNvSpPr>
          <p:nvPr/>
        </p:nvSpPr>
        <p:spPr bwMode="auto">
          <a:xfrm>
            <a:off x="647700" y="966788"/>
            <a:ext cx="404813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600" b="1">
                <a:latin typeface="Calibri" pitchFamily="34" charset="0"/>
              </a:rPr>
              <a:t>J</a:t>
            </a:r>
          </a:p>
        </p:txBody>
      </p:sp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3906838" y="3078163"/>
          <a:ext cx="4959350" cy="2619375"/>
        </p:xfrm>
        <a:graphic>
          <a:graphicData uri="http://schemas.openxmlformats.org/presentationml/2006/ole">
            <p:oleObj spid="_x0000_s1026" name="ChemSketch" r:id="rId6" imgW="1328760" imgH="700920" progId="">
              <p:embed/>
            </p:oleObj>
          </a:graphicData>
        </a:graphic>
      </p:graphicFrame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38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38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812"/>
                  </p:tgtEl>
                </p:cond>
              </p:nextCondLst>
            </p:seq>
          </p:childTnLst>
        </p:cTn>
      </p:par>
    </p:tnLst>
    <p:bldLst>
      <p:bldP spid="3381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116013" y="476250"/>
            <a:ext cx="8064500" cy="1652588"/>
          </a:xfrm>
        </p:spPr>
        <p:txBody>
          <a:bodyPr/>
          <a:lstStyle/>
          <a:p>
            <a:pPr algn="ctr" eaLnBrk="1" hangingPunct="1">
              <a:buFont typeface="Wingdings" pitchFamily="2" charset="2"/>
              <a:buNone/>
            </a:pPr>
            <a:r>
              <a:rPr lang="cs-CZ" b="1" smtClean="0">
                <a:latin typeface="Calibri" pitchFamily="34" charset="0"/>
              </a:rPr>
              <a:t>Pevná látka, z které můžeme po reakci s vodou získat acetylen (=ethyn).</a:t>
            </a:r>
          </a:p>
        </p:txBody>
      </p:sp>
      <p:sp>
        <p:nvSpPr>
          <p:cNvPr id="45058" name="AutoShape 19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486150" y="6281738"/>
            <a:ext cx="1117600" cy="366712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>
                <a:latin typeface="Calibri" pitchFamily="34" charset="0"/>
              </a:rPr>
              <a:t>Pyramida</a:t>
            </a:r>
          </a:p>
        </p:txBody>
      </p:sp>
      <p:sp>
        <p:nvSpPr>
          <p:cNvPr id="33812" name="AutoShape 2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95400" y="3176588"/>
            <a:ext cx="1908175" cy="620712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>
                <a:latin typeface="Calibri" pitchFamily="34" charset="0"/>
              </a:rPr>
              <a:t>Odpověď</a:t>
            </a:r>
          </a:p>
        </p:txBody>
      </p:sp>
      <p:sp>
        <p:nvSpPr>
          <p:cNvPr id="33814" name="Text Box 22"/>
          <p:cNvSpPr txBox="1">
            <a:spLocks noChangeArrowheads="1"/>
          </p:cNvSpPr>
          <p:nvPr/>
        </p:nvSpPr>
        <p:spPr bwMode="auto">
          <a:xfrm>
            <a:off x="798513" y="4976813"/>
            <a:ext cx="3976687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cs-CZ" sz="4000" b="1" dirty="0">
                <a:solidFill>
                  <a:srgbClr val="FF3F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anose="020F0502020204030204" pitchFamily="34" charset="0"/>
                <a:cs typeface="+mn-cs"/>
              </a:rPr>
              <a:t>Karbid (vápenatý)</a:t>
            </a:r>
            <a:endParaRPr lang="cs-CZ" sz="4000" b="1" dirty="0">
              <a:solidFill>
                <a:srgbClr val="FF3F3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alibri" panose="020F0502020204030204" pitchFamily="34" charset="0"/>
              <a:cs typeface="+mn-cs"/>
            </a:endParaRPr>
          </a:p>
        </p:txBody>
      </p:sp>
      <p:sp>
        <p:nvSpPr>
          <p:cNvPr id="45061" name="AutoShape 23"/>
          <p:cNvSpPr>
            <a:spLocks noChangeArrowheads="1"/>
          </p:cNvSpPr>
          <p:nvPr/>
        </p:nvSpPr>
        <p:spPr bwMode="auto">
          <a:xfrm rot="-5400000">
            <a:off x="358776" y="736600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cs-CZ" sz="2600" b="1">
              <a:latin typeface="Calibri" pitchFamily="34" charset="0"/>
            </a:endParaRPr>
          </a:p>
        </p:txBody>
      </p:sp>
      <p:sp>
        <p:nvSpPr>
          <p:cNvPr id="45062" name="Rectangle 24">
            <a:hlinkClick r:id="rId4" action="ppaction://hlinksldjump"/>
          </p:cNvPr>
          <p:cNvSpPr>
            <a:spLocks noChangeArrowheads="1"/>
          </p:cNvSpPr>
          <p:nvPr/>
        </p:nvSpPr>
        <p:spPr bwMode="auto">
          <a:xfrm>
            <a:off x="647700" y="966788"/>
            <a:ext cx="404813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600" b="1">
                <a:latin typeface="Calibri" pitchFamily="34" charset="0"/>
              </a:rPr>
              <a:t>K</a:t>
            </a:r>
          </a:p>
        </p:txBody>
      </p:sp>
      <p:pic>
        <p:nvPicPr>
          <p:cNvPr id="25602" name="Picture 2" descr="File:Karbid vápenatý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003800" y="2586038"/>
            <a:ext cx="3725863" cy="309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38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38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812"/>
                  </p:tgtEl>
                </p:cond>
              </p:nextCondLst>
            </p:seq>
          </p:childTnLst>
        </p:cTn>
      </p:par>
    </p:tnLst>
    <p:bldLst>
      <p:bldP spid="3381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295400" y="665163"/>
            <a:ext cx="7848600" cy="2871787"/>
          </a:xfrm>
        </p:spPr>
        <p:txBody>
          <a:bodyPr/>
          <a:lstStyle/>
          <a:p>
            <a:pPr algn="ctr" eaLnBrk="1" hangingPunct="1">
              <a:buFont typeface="Wingdings" pitchFamily="2" charset="2"/>
              <a:buNone/>
            </a:pPr>
            <a:r>
              <a:rPr lang="cs-CZ" b="1" smtClean="0"/>
              <a:t>Alternativní palivo zážehových motorů.</a:t>
            </a:r>
            <a:endParaRPr lang="cs-CZ" sz="2800" b="1" smtClean="0"/>
          </a:p>
        </p:txBody>
      </p:sp>
      <p:sp>
        <p:nvSpPr>
          <p:cNvPr id="47106" name="AutoShape 17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240088" y="6169025"/>
            <a:ext cx="1117600" cy="366713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>
                <a:latin typeface="Calibri" pitchFamily="34" charset="0"/>
              </a:rPr>
              <a:t>Pyramida</a:t>
            </a:r>
          </a:p>
        </p:txBody>
      </p:sp>
      <p:sp>
        <p:nvSpPr>
          <p:cNvPr id="36882" name="Text Box 18"/>
          <p:cNvSpPr txBox="1">
            <a:spLocks noChangeArrowheads="1"/>
          </p:cNvSpPr>
          <p:nvPr/>
        </p:nvSpPr>
        <p:spPr bwMode="auto">
          <a:xfrm>
            <a:off x="2287588" y="4397375"/>
            <a:ext cx="1001712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cs-CZ" sz="4000" b="1" dirty="0">
                <a:solidFill>
                  <a:srgbClr val="FF3F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anose="020F0502020204030204" pitchFamily="34" charset="0"/>
                <a:cs typeface="+mn-cs"/>
              </a:rPr>
              <a:t>LPG</a:t>
            </a:r>
            <a:endParaRPr lang="cs-CZ" sz="4000" b="1" i="1" dirty="0">
              <a:solidFill>
                <a:srgbClr val="FF3F3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alibri" panose="020F0502020204030204" pitchFamily="34" charset="0"/>
              <a:cs typeface="+mn-cs"/>
            </a:endParaRPr>
          </a:p>
        </p:txBody>
      </p:sp>
      <p:sp>
        <p:nvSpPr>
          <p:cNvPr id="36883" name="AutoShape 1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384300" y="3227388"/>
            <a:ext cx="1908175" cy="619125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>
                <a:latin typeface="Calibri" pitchFamily="34" charset="0"/>
              </a:rPr>
              <a:t>Odpověď</a:t>
            </a:r>
          </a:p>
        </p:txBody>
      </p:sp>
      <p:sp>
        <p:nvSpPr>
          <p:cNvPr id="47109" name="AutoShape 22"/>
          <p:cNvSpPr>
            <a:spLocks noChangeArrowheads="1"/>
          </p:cNvSpPr>
          <p:nvPr/>
        </p:nvSpPr>
        <p:spPr bwMode="auto">
          <a:xfrm rot="-5400000">
            <a:off x="358776" y="736600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cs-CZ" sz="2600" b="1">
              <a:latin typeface="Calibri" pitchFamily="34" charset="0"/>
            </a:endParaRPr>
          </a:p>
        </p:txBody>
      </p:sp>
      <p:sp>
        <p:nvSpPr>
          <p:cNvPr id="47110" name="Rectangle 21">
            <a:hlinkClick r:id="rId4" action="ppaction://hlinksldjump"/>
          </p:cNvPr>
          <p:cNvSpPr>
            <a:spLocks noChangeArrowheads="1"/>
          </p:cNvSpPr>
          <p:nvPr/>
        </p:nvSpPr>
        <p:spPr bwMode="auto">
          <a:xfrm>
            <a:off x="647700" y="966788"/>
            <a:ext cx="404813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600" b="1">
                <a:latin typeface="Calibri" pitchFamily="34" charset="0"/>
              </a:rPr>
              <a:t>L</a:t>
            </a:r>
          </a:p>
        </p:txBody>
      </p:sp>
      <p:pic>
        <p:nvPicPr>
          <p:cNvPr id="23554" name="Picture 2" descr="File:Lpg-connector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292725" y="2322513"/>
            <a:ext cx="2882900" cy="3846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68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68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883"/>
                  </p:tgtEl>
                </p:cond>
              </p:nextCondLst>
            </p:seq>
          </p:childTnLst>
        </p:cTn>
      </p:par>
    </p:tnLst>
    <p:bldLst>
      <p:bldP spid="3688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50938" y="471488"/>
            <a:ext cx="7597775" cy="2165350"/>
          </a:xfrm>
        </p:spPr>
        <p:txBody>
          <a:bodyPr/>
          <a:lstStyle/>
          <a:p>
            <a:pPr algn="ctr" eaLnBrk="1" hangingPunct="1">
              <a:buFont typeface="Wingdings" pitchFamily="2" charset="2"/>
              <a:buNone/>
            </a:pPr>
            <a:r>
              <a:rPr lang="cs-CZ" b="1" smtClean="0"/>
              <a:t>Uhlovodík těžící se ve velkém, ale také volně vznikající při hnilobných procesech za nepřístupu vzduchu.</a:t>
            </a:r>
          </a:p>
        </p:txBody>
      </p:sp>
      <p:sp>
        <p:nvSpPr>
          <p:cNvPr id="49154" name="Text Box 4"/>
          <p:cNvSpPr txBox="1">
            <a:spLocks noChangeArrowheads="1"/>
          </p:cNvSpPr>
          <p:nvPr/>
        </p:nvSpPr>
        <p:spPr bwMode="auto">
          <a:xfrm>
            <a:off x="900113" y="5589588"/>
            <a:ext cx="777557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</a:pPr>
            <a:endParaRPr lang="cs-CZ"/>
          </a:p>
        </p:txBody>
      </p:sp>
      <p:sp>
        <p:nvSpPr>
          <p:cNvPr id="49155" name="AutoShape 17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2414588" y="5773738"/>
            <a:ext cx="1117600" cy="365125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>
                <a:latin typeface="Calibri" pitchFamily="34" charset="0"/>
              </a:rPr>
              <a:t>Pyramida</a:t>
            </a:r>
          </a:p>
        </p:txBody>
      </p:sp>
      <p:sp>
        <p:nvSpPr>
          <p:cNvPr id="37906" name="Rectangle 18"/>
          <p:cNvSpPr>
            <a:spLocks noChangeArrowheads="1"/>
          </p:cNvSpPr>
          <p:nvPr/>
        </p:nvSpPr>
        <p:spPr bwMode="auto">
          <a:xfrm>
            <a:off x="1158875" y="4527550"/>
            <a:ext cx="187007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None/>
              <a:defRPr/>
            </a:pPr>
            <a:r>
              <a:rPr lang="cs-CZ" sz="4000" b="1" dirty="0" err="1">
                <a:solidFill>
                  <a:srgbClr val="FF3F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itchFamily="34" charset="0"/>
                <a:cs typeface="+mn-cs"/>
              </a:rPr>
              <a:t>Methan</a:t>
            </a:r>
            <a:endParaRPr lang="cs-CZ" sz="4000" b="1" dirty="0">
              <a:solidFill>
                <a:srgbClr val="FF3F3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alibri" pitchFamily="34" charset="0"/>
              <a:cs typeface="+mn-cs"/>
            </a:endParaRPr>
          </a:p>
        </p:txBody>
      </p:sp>
      <p:sp>
        <p:nvSpPr>
          <p:cNvPr id="37907" name="AutoShape 1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430213" y="3117850"/>
            <a:ext cx="1908175" cy="620713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>
                <a:latin typeface="Calibri" pitchFamily="34" charset="0"/>
              </a:rPr>
              <a:t>Odpověď</a:t>
            </a:r>
          </a:p>
        </p:txBody>
      </p:sp>
      <p:sp>
        <p:nvSpPr>
          <p:cNvPr id="49158" name="AutoShape 21"/>
          <p:cNvSpPr>
            <a:spLocks noChangeArrowheads="1"/>
          </p:cNvSpPr>
          <p:nvPr/>
        </p:nvSpPr>
        <p:spPr bwMode="auto">
          <a:xfrm rot="-5400000">
            <a:off x="358776" y="736600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cs-CZ" sz="2600" b="1">
              <a:latin typeface="Calibri" pitchFamily="34" charset="0"/>
            </a:endParaRPr>
          </a:p>
        </p:txBody>
      </p:sp>
      <p:sp>
        <p:nvSpPr>
          <p:cNvPr id="49159" name="Rectangle 23">
            <a:hlinkClick r:id="rId4" action="ppaction://hlinksldjump"/>
          </p:cNvPr>
          <p:cNvSpPr>
            <a:spLocks noChangeArrowheads="1"/>
          </p:cNvSpPr>
          <p:nvPr/>
        </p:nvSpPr>
        <p:spPr bwMode="auto">
          <a:xfrm>
            <a:off x="647700" y="966788"/>
            <a:ext cx="404813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600" b="1">
                <a:latin typeface="Calibri" pitchFamily="34" charset="0"/>
              </a:rPr>
              <a:t>M</a:t>
            </a:r>
          </a:p>
        </p:txBody>
      </p:sp>
      <p:pic>
        <p:nvPicPr>
          <p:cNvPr id="21506" name="Picture 2" descr="File:Methane-2D-dimensions.sv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292600" y="2613025"/>
            <a:ext cx="4456113" cy="334327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790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79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907"/>
                  </p:tgtEl>
                </p:cond>
              </p:nextCondLst>
            </p:seq>
          </p:childTnLst>
        </p:cTn>
      </p:par>
    </p:tnLst>
    <p:bldLst>
      <p:bldP spid="3790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863600" y="539750"/>
            <a:ext cx="7989888" cy="2565400"/>
          </a:xfrm>
        </p:spPr>
        <p:txBody>
          <a:bodyPr/>
          <a:lstStyle/>
          <a:p>
            <a:pPr marL="0" indent="0" algn="ctr" eaLnBrk="1" hangingPunct="1">
              <a:lnSpc>
                <a:spcPct val="150000"/>
              </a:lnSpc>
              <a:buFont typeface="Wingdings" pitchFamily="2" charset="2"/>
              <a:buNone/>
            </a:pPr>
            <a:r>
              <a:rPr lang="cs-CZ" b="1" smtClean="0">
                <a:latin typeface="Calibri" pitchFamily="34" charset="0"/>
              </a:rPr>
              <a:t>Alkan s více uhlíky než methan, ale s méně než dekan. </a:t>
            </a:r>
          </a:p>
        </p:txBody>
      </p:sp>
      <p:sp>
        <p:nvSpPr>
          <p:cNvPr id="38916" name="Rectangle 4"/>
          <p:cNvSpPr>
            <a:spLocks noChangeArrowheads="1"/>
          </p:cNvSpPr>
          <p:nvPr/>
        </p:nvSpPr>
        <p:spPr bwMode="auto">
          <a:xfrm>
            <a:off x="2411413" y="4924425"/>
            <a:ext cx="4032250" cy="534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 algn="ctr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None/>
              <a:defRPr/>
            </a:pPr>
            <a:endParaRPr lang="cs-CZ" sz="4000" b="1">
              <a:solidFill>
                <a:srgbClr val="FF3F3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alibri" pitchFamily="34" charset="0"/>
              <a:cs typeface="+mn-cs"/>
            </a:endParaRPr>
          </a:p>
        </p:txBody>
      </p:sp>
      <p:sp>
        <p:nvSpPr>
          <p:cNvPr id="51203" name="AutoShape 42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013200" y="6089650"/>
            <a:ext cx="1117600" cy="366713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>
                <a:latin typeface="Calibri" pitchFamily="34" charset="0"/>
              </a:rPr>
              <a:t>Pyramida</a:t>
            </a:r>
          </a:p>
        </p:txBody>
      </p:sp>
      <p:sp>
        <p:nvSpPr>
          <p:cNvPr id="38955" name="AutoShape 43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052513" y="3267075"/>
            <a:ext cx="1908175" cy="620713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>
                <a:latin typeface="Calibri" pitchFamily="34" charset="0"/>
              </a:rPr>
              <a:t>Odpověď</a:t>
            </a:r>
          </a:p>
        </p:txBody>
      </p:sp>
      <p:sp>
        <p:nvSpPr>
          <p:cNvPr id="51205" name="AutoShape 47"/>
          <p:cNvSpPr>
            <a:spLocks noChangeArrowheads="1"/>
          </p:cNvSpPr>
          <p:nvPr/>
        </p:nvSpPr>
        <p:spPr bwMode="auto">
          <a:xfrm rot="-5400000">
            <a:off x="142876" y="736600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cs-CZ" sz="2600" b="1">
              <a:latin typeface="Calibri" pitchFamily="34" charset="0"/>
            </a:endParaRPr>
          </a:p>
        </p:txBody>
      </p:sp>
      <p:sp>
        <p:nvSpPr>
          <p:cNvPr id="51206" name="Rectangle 48">
            <a:hlinkClick r:id="rId4" action="ppaction://hlinksldjump"/>
          </p:cNvPr>
          <p:cNvSpPr>
            <a:spLocks noChangeArrowheads="1"/>
          </p:cNvSpPr>
          <p:nvPr/>
        </p:nvSpPr>
        <p:spPr bwMode="auto">
          <a:xfrm>
            <a:off x="431800" y="966788"/>
            <a:ext cx="404813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600" b="1">
                <a:latin typeface="Calibri" pitchFamily="34" charset="0"/>
              </a:rPr>
              <a:t>N</a:t>
            </a:r>
          </a:p>
        </p:txBody>
      </p:sp>
      <p:sp>
        <p:nvSpPr>
          <p:cNvPr id="45082" name="Text Box 26"/>
          <p:cNvSpPr txBox="1">
            <a:spLocks noChangeArrowheads="1"/>
          </p:cNvSpPr>
          <p:nvPr/>
        </p:nvSpPr>
        <p:spPr bwMode="auto">
          <a:xfrm>
            <a:off x="1357313" y="4625975"/>
            <a:ext cx="1603375" cy="596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None/>
              <a:defRPr/>
            </a:pPr>
            <a:r>
              <a:rPr lang="cs-CZ" sz="4000" b="1" dirty="0" err="1">
                <a:solidFill>
                  <a:srgbClr val="FF3F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itchFamily="34" charset="0"/>
                <a:cs typeface="+mn-cs"/>
              </a:rPr>
              <a:t>Nonan</a:t>
            </a:r>
            <a:endParaRPr lang="cs-CZ" sz="4000" b="1" dirty="0">
              <a:solidFill>
                <a:srgbClr val="FF3F3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alibri" pitchFamily="34" charset="0"/>
              <a:cs typeface="+mn-cs"/>
            </a:endParaRPr>
          </a:p>
        </p:txBody>
      </p:sp>
      <p:pic>
        <p:nvPicPr>
          <p:cNvPr id="19458" name="Picture 2" descr="File:Nonane-3D-balls-B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132138" y="3825875"/>
            <a:ext cx="5778500" cy="1798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89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5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955"/>
                  </p:tgtEl>
                </p:cond>
              </p:nextCondLst>
            </p:seq>
          </p:childTnLst>
        </p:cTn>
      </p:par>
    </p:tnLst>
    <p:bldLst>
      <p:bldP spid="4508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4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4213" y="520700"/>
            <a:ext cx="7848600" cy="1720850"/>
          </a:xfrm>
        </p:spPr>
        <p:txBody>
          <a:bodyPr/>
          <a:lstStyle/>
          <a:p>
            <a:pPr algn="ctr" eaLnBrk="1" hangingPunct="1">
              <a:buFont typeface="Wingdings" pitchFamily="2" charset="2"/>
              <a:buNone/>
            </a:pPr>
            <a:r>
              <a:rPr lang="cs-CZ" sz="2800" b="1" smtClean="0"/>
              <a:t>		</a:t>
            </a:r>
            <a:r>
              <a:rPr lang="cs-CZ" b="1" smtClean="0"/>
              <a:t>Indikátor jakosti benzínu, ale i jiných paliv zážehových motorů.</a:t>
            </a:r>
          </a:p>
        </p:txBody>
      </p:sp>
      <p:sp>
        <p:nvSpPr>
          <p:cNvPr id="53250" name="Text Box 4"/>
          <p:cNvSpPr txBox="1">
            <a:spLocks noChangeArrowheads="1"/>
          </p:cNvSpPr>
          <p:nvPr/>
        </p:nvSpPr>
        <p:spPr bwMode="auto">
          <a:xfrm>
            <a:off x="684213" y="5805488"/>
            <a:ext cx="7704137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</a:pPr>
            <a:endParaRPr lang="cs-CZ">
              <a:latin typeface="Calibri" pitchFamily="34" charset="0"/>
            </a:endParaRPr>
          </a:p>
        </p:txBody>
      </p:sp>
      <p:sp>
        <p:nvSpPr>
          <p:cNvPr id="53251" name="AutoShape 17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2230438" y="6354763"/>
            <a:ext cx="1117600" cy="366712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>
                <a:latin typeface="Calibri" pitchFamily="34" charset="0"/>
              </a:rPr>
              <a:t>Pyramida</a:t>
            </a:r>
          </a:p>
        </p:txBody>
      </p:sp>
      <p:sp>
        <p:nvSpPr>
          <p:cNvPr id="43026" name="AutoShape 18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881063" y="3263900"/>
            <a:ext cx="1908175" cy="620713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>
                <a:latin typeface="Calibri" pitchFamily="34" charset="0"/>
              </a:rPr>
              <a:t>Odpověď</a:t>
            </a:r>
          </a:p>
        </p:txBody>
      </p:sp>
      <p:sp>
        <p:nvSpPr>
          <p:cNvPr id="43028" name="Text Box 20"/>
          <p:cNvSpPr txBox="1">
            <a:spLocks noChangeArrowheads="1"/>
          </p:cNvSpPr>
          <p:nvPr/>
        </p:nvSpPr>
        <p:spPr bwMode="auto">
          <a:xfrm>
            <a:off x="-612775" y="4359275"/>
            <a:ext cx="514985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None/>
              <a:defRPr/>
            </a:pPr>
            <a:r>
              <a:rPr lang="cs-CZ" sz="4000" b="1" dirty="0">
                <a:solidFill>
                  <a:srgbClr val="FF3F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itchFamily="34" charset="0"/>
                <a:cs typeface="+mn-cs"/>
              </a:rPr>
              <a:t>Oktanové číslo</a:t>
            </a:r>
            <a:endParaRPr lang="cs-CZ" sz="4000" b="1" dirty="0">
              <a:solidFill>
                <a:srgbClr val="FF3F3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alibri" pitchFamily="34" charset="0"/>
              <a:cs typeface="+mn-cs"/>
            </a:endParaRPr>
          </a:p>
        </p:txBody>
      </p:sp>
      <p:sp>
        <p:nvSpPr>
          <p:cNvPr id="53254" name="AutoShape 21"/>
          <p:cNvSpPr>
            <a:spLocks noChangeArrowheads="1"/>
          </p:cNvSpPr>
          <p:nvPr/>
        </p:nvSpPr>
        <p:spPr bwMode="auto">
          <a:xfrm rot="-5400000">
            <a:off x="358776" y="736600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cs-CZ" sz="2600" b="1">
              <a:latin typeface="Calibri" pitchFamily="34" charset="0"/>
            </a:endParaRPr>
          </a:p>
        </p:txBody>
      </p:sp>
      <p:sp>
        <p:nvSpPr>
          <p:cNvPr id="53255" name="Rectangle 22">
            <a:hlinkClick r:id="rId4" action="ppaction://hlinksldjump"/>
          </p:cNvPr>
          <p:cNvSpPr>
            <a:spLocks noChangeArrowheads="1"/>
          </p:cNvSpPr>
          <p:nvPr/>
        </p:nvSpPr>
        <p:spPr bwMode="auto">
          <a:xfrm>
            <a:off x="647700" y="966788"/>
            <a:ext cx="404813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600" b="1">
                <a:latin typeface="Calibri" pitchFamily="34" charset="0"/>
              </a:rPr>
              <a:t>O</a:t>
            </a:r>
          </a:p>
        </p:txBody>
      </p:sp>
      <p:pic>
        <p:nvPicPr>
          <p:cNvPr id="17410" name="Picture 2" descr="File:Gas Station Pump Five Octane Ratings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140200" y="2338388"/>
            <a:ext cx="4597400" cy="4016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3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3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026"/>
                  </p:tgtEl>
                </p:cond>
              </p:nextCondLst>
            </p:seq>
          </p:childTnLst>
        </p:cTn>
      </p:par>
    </p:tnLst>
    <p:bldLst>
      <p:bldP spid="43028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206500" y="496888"/>
            <a:ext cx="7648575" cy="2352675"/>
          </a:xfrm>
        </p:spPr>
        <p:txBody>
          <a:bodyPr/>
          <a:lstStyle/>
          <a:p>
            <a:pPr algn="ctr" eaLnBrk="1" hangingPunct="1">
              <a:buFont typeface="Wingdings" pitchFamily="2" charset="2"/>
              <a:buNone/>
            </a:pPr>
            <a:r>
              <a:rPr lang="cs-CZ" b="1" smtClean="0"/>
              <a:t>Plast, který kdyby byl použit, tak by nevznikla slavná scéna ve filmu Pelíšky.</a:t>
            </a:r>
          </a:p>
          <a:p>
            <a:pPr algn="ctr" eaLnBrk="1" hangingPunct="1">
              <a:buFont typeface="Wingdings" pitchFamily="2" charset="2"/>
              <a:buNone/>
            </a:pPr>
            <a:endParaRPr lang="cs-CZ" b="1" smtClean="0"/>
          </a:p>
          <a:p>
            <a:pPr eaLnBrk="1" hangingPunct="1">
              <a:buFont typeface="Wingdings" pitchFamily="2" charset="2"/>
              <a:buNone/>
            </a:pPr>
            <a:endParaRPr lang="cs-CZ" b="1" smtClean="0"/>
          </a:p>
        </p:txBody>
      </p:sp>
      <p:sp>
        <p:nvSpPr>
          <p:cNvPr id="55298" name="AutoShape 16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132138" y="6081713"/>
            <a:ext cx="1117600" cy="366712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>
                <a:latin typeface="Calibri" pitchFamily="34" charset="0"/>
              </a:rPr>
              <a:t>Pyramida</a:t>
            </a:r>
          </a:p>
        </p:txBody>
      </p:sp>
      <p:sp>
        <p:nvSpPr>
          <p:cNvPr id="44049" name="AutoShape 17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863600" y="3413125"/>
            <a:ext cx="1908175" cy="620713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>
                <a:latin typeface="Calibri" pitchFamily="34" charset="0"/>
              </a:rPr>
              <a:t>Odpověď</a:t>
            </a:r>
          </a:p>
        </p:txBody>
      </p:sp>
      <p:sp>
        <p:nvSpPr>
          <p:cNvPr id="44051" name="Text Box 19"/>
          <p:cNvSpPr txBox="1">
            <a:spLocks noChangeArrowheads="1"/>
          </p:cNvSpPr>
          <p:nvPr/>
        </p:nvSpPr>
        <p:spPr bwMode="auto">
          <a:xfrm>
            <a:off x="1441450" y="4525963"/>
            <a:ext cx="3332163" cy="1212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defRPr/>
            </a:pPr>
            <a:r>
              <a:rPr lang="cs-CZ" sz="4000" b="1" dirty="0">
                <a:solidFill>
                  <a:srgbClr val="FF3F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itchFamily="34" charset="0"/>
                <a:cs typeface="+mn-cs"/>
              </a:rPr>
              <a:t>PP </a:t>
            </a:r>
          </a:p>
          <a:p>
            <a:pPr algn="ctr"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defRPr/>
            </a:pPr>
            <a:r>
              <a:rPr lang="cs-CZ" sz="4000" b="1" dirty="0">
                <a:solidFill>
                  <a:srgbClr val="FF3F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itchFamily="34" charset="0"/>
                <a:cs typeface="+mn-cs"/>
              </a:rPr>
              <a:t>(polypropylen)</a:t>
            </a:r>
            <a:endParaRPr lang="cs-CZ" sz="4000" b="1" dirty="0">
              <a:solidFill>
                <a:srgbClr val="FF3F3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alibri" pitchFamily="34" charset="0"/>
              <a:cs typeface="+mn-cs"/>
            </a:endParaRPr>
          </a:p>
        </p:txBody>
      </p:sp>
      <p:sp>
        <p:nvSpPr>
          <p:cNvPr id="55301" name="AutoShape 20"/>
          <p:cNvSpPr>
            <a:spLocks noChangeArrowheads="1"/>
          </p:cNvSpPr>
          <p:nvPr/>
        </p:nvSpPr>
        <p:spPr bwMode="auto">
          <a:xfrm rot="-5400000">
            <a:off x="358776" y="736600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cs-CZ" sz="2600" b="1">
              <a:latin typeface="Calibri" pitchFamily="34" charset="0"/>
            </a:endParaRPr>
          </a:p>
        </p:txBody>
      </p:sp>
      <p:sp>
        <p:nvSpPr>
          <p:cNvPr id="55302" name="Rectangle 21">
            <a:hlinkClick r:id="rId4" action="ppaction://hlinksldjump"/>
          </p:cNvPr>
          <p:cNvSpPr>
            <a:spLocks noChangeArrowheads="1"/>
          </p:cNvSpPr>
          <p:nvPr/>
        </p:nvSpPr>
        <p:spPr bwMode="auto">
          <a:xfrm>
            <a:off x="647700" y="966788"/>
            <a:ext cx="404813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600" b="1">
                <a:latin typeface="Calibri" pitchFamily="34" charset="0"/>
              </a:rPr>
              <a:t>P</a:t>
            </a:r>
          </a:p>
        </p:txBody>
      </p:sp>
      <p:pic>
        <p:nvPicPr>
          <p:cNvPr id="15362" name="Picture 2" descr="File:Resin-identification-code-5-PP.sv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256213" y="2057400"/>
            <a:ext cx="3240087" cy="3952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40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4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049"/>
                  </p:tgtEl>
                </p:cond>
              </p:nextCondLst>
            </p:seq>
          </p:childTnLst>
        </p:cTn>
      </p:par>
    </p:tnLst>
    <p:bldLst>
      <p:bldP spid="44051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116013" y="441325"/>
            <a:ext cx="7554912" cy="2224088"/>
          </a:xfrm>
        </p:spPr>
        <p:txBody>
          <a:bodyPr/>
          <a:lstStyle/>
          <a:p>
            <a:pPr algn="ctr" eaLnBrk="1" hangingPunct="1">
              <a:buFont typeface="Wingdings" pitchFamily="2" charset="2"/>
              <a:buNone/>
            </a:pPr>
            <a:r>
              <a:rPr lang="cs-CZ" b="1" smtClean="0">
                <a:latin typeface="Calibri" pitchFamily="34" charset="0"/>
              </a:rPr>
              <a:t>Typ vzorce, kterým zapisujeme organické sloučeniny.</a:t>
            </a:r>
          </a:p>
        </p:txBody>
      </p:sp>
      <p:sp>
        <p:nvSpPr>
          <p:cNvPr id="57346" name="AutoShape 24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527425" y="6315075"/>
            <a:ext cx="1117600" cy="366713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>
                <a:latin typeface="Calibri" pitchFamily="34" charset="0"/>
              </a:rPr>
              <a:t>Pyramida</a:t>
            </a:r>
          </a:p>
        </p:txBody>
      </p:sp>
      <p:sp>
        <p:nvSpPr>
          <p:cNvPr id="45082" name="Text Box 26"/>
          <p:cNvSpPr txBox="1">
            <a:spLocks noChangeArrowheads="1"/>
          </p:cNvSpPr>
          <p:nvPr/>
        </p:nvSpPr>
        <p:spPr bwMode="auto">
          <a:xfrm>
            <a:off x="1295400" y="5057775"/>
            <a:ext cx="2401888" cy="596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None/>
              <a:defRPr/>
            </a:pPr>
            <a:r>
              <a:rPr lang="cs-CZ" sz="4000" b="1" dirty="0">
                <a:solidFill>
                  <a:srgbClr val="FF3F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itchFamily="34" charset="0"/>
                <a:cs typeface="+mn-cs"/>
              </a:rPr>
              <a:t>Racionální</a:t>
            </a:r>
            <a:endParaRPr lang="cs-CZ" sz="4000" b="1" dirty="0">
              <a:solidFill>
                <a:srgbClr val="FF3F3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alibri" pitchFamily="34" charset="0"/>
              <a:cs typeface="+mn-cs"/>
            </a:endParaRPr>
          </a:p>
        </p:txBody>
      </p:sp>
      <p:sp>
        <p:nvSpPr>
          <p:cNvPr id="45083" name="AutoShape 27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052513" y="3219450"/>
            <a:ext cx="1908175" cy="620713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>
                <a:latin typeface="Calibri" pitchFamily="34" charset="0"/>
              </a:rPr>
              <a:t>Odpověď</a:t>
            </a:r>
          </a:p>
        </p:txBody>
      </p:sp>
      <p:sp>
        <p:nvSpPr>
          <p:cNvPr id="57349" name="AutoShape 30"/>
          <p:cNvSpPr>
            <a:spLocks noChangeArrowheads="1"/>
          </p:cNvSpPr>
          <p:nvPr/>
        </p:nvSpPr>
        <p:spPr bwMode="auto">
          <a:xfrm rot="-5400000">
            <a:off x="358776" y="736600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cs-CZ" sz="2600" b="1">
              <a:latin typeface="Calibri" pitchFamily="34" charset="0"/>
            </a:endParaRPr>
          </a:p>
        </p:txBody>
      </p:sp>
      <p:sp>
        <p:nvSpPr>
          <p:cNvPr id="57350" name="Rectangle 31">
            <a:hlinkClick r:id="rId4" action="ppaction://hlinksldjump"/>
          </p:cNvPr>
          <p:cNvSpPr>
            <a:spLocks noChangeArrowheads="1"/>
          </p:cNvSpPr>
          <p:nvPr/>
        </p:nvSpPr>
        <p:spPr bwMode="auto">
          <a:xfrm>
            <a:off x="647700" y="966788"/>
            <a:ext cx="404813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600" b="1">
                <a:latin typeface="Calibri" pitchFamily="34" charset="0"/>
              </a:rPr>
              <a:t>R</a:t>
            </a:r>
          </a:p>
        </p:txBody>
      </p:sp>
      <p:sp>
        <p:nvSpPr>
          <p:cNvPr id="9" name="Text Box 26"/>
          <p:cNvSpPr txBox="1">
            <a:spLocks noChangeArrowheads="1"/>
          </p:cNvSpPr>
          <p:nvPr/>
        </p:nvSpPr>
        <p:spPr bwMode="auto">
          <a:xfrm>
            <a:off x="4211638" y="4284663"/>
            <a:ext cx="4619625" cy="773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None/>
              <a:defRPr/>
            </a:pPr>
            <a:r>
              <a:rPr lang="cs-CZ" sz="5400" b="1" dirty="0">
                <a:solidFill>
                  <a:srgbClr val="FF3F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itchFamily="34" charset="0"/>
                <a:cs typeface="+mn-cs"/>
              </a:rPr>
              <a:t>CH</a:t>
            </a:r>
            <a:r>
              <a:rPr lang="cs-CZ" sz="5400" b="1" baseline="-25000" dirty="0">
                <a:solidFill>
                  <a:srgbClr val="FF3F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itchFamily="34" charset="0"/>
                <a:cs typeface="+mn-cs"/>
              </a:rPr>
              <a:t>3</a:t>
            </a:r>
            <a:r>
              <a:rPr lang="cs-CZ" sz="5400" b="1" dirty="0">
                <a:solidFill>
                  <a:srgbClr val="FF3F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itchFamily="34" charset="0"/>
                <a:cs typeface="+mn-cs"/>
              </a:rPr>
              <a:t> – CH</a:t>
            </a:r>
            <a:r>
              <a:rPr lang="cs-CZ" sz="5400" b="1" baseline="-25000" dirty="0">
                <a:solidFill>
                  <a:srgbClr val="FF3F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itchFamily="34" charset="0"/>
                <a:cs typeface="+mn-cs"/>
              </a:rPr>
              <a:t>2</a:t>
            </a:r>
            <a:r>
              <a:rPr lang="cs-CZ" sz="5400" b="1" dirty="0">
                <a:solidFill>
                  <a:srgbClr val="FF3F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itchFamily="34" charset="0"/>
                <a:cs typeface="+mn-cs"/>
              </a:rPr>
              <a:t> – CH</a:t>
            </a:r>
            <a:r>
              <a:rPr lang="cs-CZ" sz="5400" b="1" baseline="-25000" dirty="0">
                <a:solidFill>
                  <a:srgbClr val="FF3F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itchFamily="34" charset="0"/>
                <a:cs typeface="+mn-cs"/>
              </a:rPr>
              <a:t>3</a:t>
            </a:r>
            <a:endParaRPr lang="cs-CZ" sz="5400" b="1" baseline="-25000" dirty="0">
              <a:solidFill>
                <a:srgbClr val="FF3F3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alibri" pitchFamily="34" charset="0"/>
              <a:cs typeface="+mn-cs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50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5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083"/>
                  </p:tgtEl>
                </p:cond>
              </p:nextCondLst>
            </p:seq>
          </p:childTnLst>
        </p:cTn>
      </p:par>
    </p:tnLst>
    <p:bldLst>
      <p:bldP spid="45082" grpId="0"/>
      <p:bldP spid="9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441325"/>
            <a:ext cx="8280400" cy="2689225"/>
          </a:xfrm>
        </p:spPr>
        <p:txBody>
          <a:bodyPr/>
          <a:lstStyle/>
          <a:p>
            <a:pPr algn="ctr" eaLnBrk="1" hangingPunct="1">
              <a:buFont typeface="Wingdings" pitchFamily="2" charset="2"/>
              <a:buNone/>
            </a:pPr>
            <a:r>
              <a:rPr lang="cs-CZ" b="1" smtClean="0"/>
              <a:t>		Typ vzorce, kterým zapisujeme organické sloučeniny.</a:t>
            </a:r>
          </a:p>
          <a:p>
            <a:pPr algn="ctr" eaLnBrk="1" hangingPunct="1">
              <a:buFont typeface="Wingdings" pitchFamily="2" charset="2"/>
              <a:buNone/>
            </a:pPr>
            <a:endParaRPr lang="cs-CZ" b="1" smtClean="0"/>
          </a:p>
        </p:txBody>
      </p:sp>
      <p:sp>
        <p:nvSpPr>
          <p:cNvPr id="59394" name="AutoShape 18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013200" y="6059488"/>
            <a:ext cx="1117600" cy="366712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>
                <a:latin typeface="Calibri" pitchFamily="34" charset="0"/>
              </a:rPr>
              <a:t>Pyramida</a:t>
            </a:r>
          </a:p>
        </p:txBody>
      </p:sp>
      <p:sp>
        <p:nvSpPr>
          <p:cNvPr id="49171" name="AutoShape 1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900113" y="3298825"/>
            <a:ext cx="1908175" cy="620713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>
                <a:latin typeface="Calibri" pitchFamily="34" charset="0"/>
              </a:rPr>
              <a:t>Odpověď</a:t>
            </a:r>
          </a:p>
        </p:txBody>
      </p:sp>
      <p:sp>
        <p:nvSpPr>
          <p:cNvPr id="49173" name="Text Box 21"/>
          <p:cNvSpPr txBox="1">
            <a:spLocks noChangeArrowheads="1"/>
          </p:cNvSpPr>
          <p:nvPr/>
        </p:nvSpPr>
        <p:spPr bwMode="auto">
          <a:xfrm>
            <a:off x="1828800" y="4543425"/>
            <a:ext cx="195897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cs-CZ" sz="4000" b="1" dirty="0">
                <a:solidFill>
                  <a:srgbClr val="FF3F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itchFamily="34" charset="0"/>
                <a:cs typeface="+mn-cs"/>
              </a:rPr>
              <a:t>Sumární</a:t>
            </a:r>
            <a:endParaRPr lang="cs-CZ" sz="4000" b="1" dirty="0">
              <a:solidFill>
                <a:srgbClr val="FF3F3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alibri" pitchFamily="34" charset="0"/>
              <a:cs typeface="+mn-cs"/>
            </a:endParaRPr>
          </a:p>
        </p:txBody>
      </p:sp>
      <p:sp>
        <p:nvSpPr>
          <p:cNvPr id="59397" name="AutoShape 22"/>
          <p:cNvSpPr>
            <a:spLocks noChangeArrowheads="1"/>
          </p:cNvSpPr>
          <p:nvPr/>
        </p:nvSpPr>
        <p:spPr bwMode="auto">
          <a:xfrm rot="-5400000">
            <a:off x="358775" y="747713"/>
            <a:ext cx="1008063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cs-CZ" sz="2600" b="1">
              <a:latin typeface="Calibri" pitchFamily="34" charset="0"/>
            </a:endParaRPr>
          </a:p>
        </p:txBody>
      </p:sp>
      <p:sp>
        <p:nvSpPr>
          <p:cNvPr id="59398" name="Rectangle 23">
            <a:hlinkClick r:id="rId4" action="ppaction://hlinksldjump"/>
          </p:cNvPr>
          <p:cNvSpPr>
            <a:spLocks noChangeArrowheads="1"/>
          </p:cNvSpPr>
          <p:nvPr/>
        </p:nvSpPr>
        <p:spPr bwMode="auto">
          <a:xfrm>
            <a:off x="647700" y="966788"/>
            <a:ext cx="404813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600" b="1">
                <a:latin typeface="Calibri" pitchFamily="34" charset="0"/>
              </a:rPr>
              <a:t>S</a:t>
            </a:r>
          </a:p>
        </p:txBody>
      </p:sp>
      <p:sp>
        <p:nvSpPr>
          <p:cNvPr id="9" name="Text Box 26"/>
          <p:cNvSpPr txBox="1">
            <a:spLocks noChangeArrowheads="1"/>
          </p:cNvSpPr>
          <p:nvPr/>
        </p:nvSpPr>
        <p:spPr bwMode="auto">
          <a:xfrm>
            <a:off x="5792788" y="4284663"/>
            <a:ext cx="1457325" cy="773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None/>
              <a:defRPr/>
            </a:pPr>
            <a:r>
              <a:rPr lang="cs-CZ" sz="5400" b="1" dirty="0">
                <a:solidFill>
                  <a:srgbClr val="FF3F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itchFamily="34" charset="0"/>
                <a:cs typeface="+mn-cs"/>
              </a:rPr>
              <a:t>C</a:t>
            </a:r>
            <a:r>
              <a:rPr lang="cs-CZ" sz="5400" b="1" baseline="-25000" dirty="0">
                <a:solidFill>
                  <a:srgbClr val="FF3F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itchFamily="34" charset="0"/>
                <a:cs typeface="+mn-cs"/>
              </a:rPr>
              <a:t>3</a:t>
            </a:r>
            <a:r>
              <a:rPr lang="cs-CZ" sz="5400" b="1" dirty="0">
                <a:solidFill>
                  <a:srgbClr val="FF3F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itchFamily="34" charset="0"/>
                <a:cs typeface="+mn-cs"/>
              </a:rPr>
              <a:t>H</a:t>
            </a:r>
            <a:r>
              <a:rPr lang="cs-CZ" sz="5400" b="1" baseline="-25000" dirty="0">
                <a:solidFill>
                  <a:srgbClr val="FF3F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itchFamily="34" charset="0"/>
                <a:cs typeface="+mn-cs"/>
              </a:rPr>
              <a:t>8</a:t>
            </a:r>
            <a:endParaRPr lang="cs-CZ" sz="5400" b="1" baseline="-25000" dirty="0">
              <a:solidFill>
                <a:srgbClr val="FF3F3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alibri" pitchFamily="34" charset="0"/>
              <a:cs typeface="+mn-cs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91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9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171"/>
                  </p:tgtEl>
                </p:cond>
              </p:nextCondLst>
            </p:seq>
          </p:childTnLst>
        </p:cTn>
      </p:par>
    </p:tnLst>
    <p:bldLst>
      <p:bldP spid="49173" grpId="0"/>
      <p:bldP spid="9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52525" y="512763"/>
            <a:ext cx="7740650" cy="2689225"/>
          </a:xfrm>
        </p:spPr>
        <p:txBody>
          <a:bodyPr/>
          <a:lstStyle/>
          <a:p>
            <a:pPr algn="ctr" eaLnBrk="1" hangingPunct="1">
              <a:buFont typeface="Wingdings" pitchFamily="2" charset="2"/>
              <a:buNone/>
            </a:pPr>
            <a:r>
              <a:rPr lang="cs-CZ" b="1" smtClean="0"/>
              <a:t>	Druh vazby mezi uhlíky v organických sloučeninách.</a:t>
            </a:r>
          </a:p>
        </p:txBody>
      </p:sp>
      <p:sp>
        <p:nvSpPr>
          <p:cNvPr id="61442" name="AutoShape 18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013200" y="6059488"/>
            <a:ext cx="1117600" cy="366712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>
                <a:latin typeface="Calibri" pitchFamily="34" charset="0"/>
              </a:rPr>
              <a:t>Pyramida</a:t>
            </a:r>
          </a:p>
        </p:txBody>
      </p:sp>
      <p:sp>
        <p:nvSpPr>
          <p:cNvPr id="49171" name="AutoShape 1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900113" y="3298825"/>
            <a:ext cx="1908175" cy="620713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>
                <a:latin typeface="Calibri" pitchFamily="34" charset="0"/>
              </a:rPr>
              <a:t>Odpověď</a:t>
            </a:r>
          </a:p>
        </p:txBody>
      </p:sp>
      <p:sp>
        <p:nvSpPr>
          <p:cNvPr id="49173" name="Text Box 21"/>
          <p:cNvSpPr txBox="1">
            <a:spLocks noChangeArrowheads="1"/>
          </p:cNvSpPr>
          <p:nvPr/>
        </p:nvSpPr>
        <p:spPr bwMode="auto">
          <a:xfrm>
            <a:off x="1917700" y="4652963"/>
            <a:ext cx="15240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cs-CZ" sz="4000" b="1" dirty="0">
                <a:solidFill>
                  <a:srgbClr val="FF3F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itchFamily="34" charset="0"/>
                <a:cs typeface="+mn-cs"/>
              </a:rPr>
              <a:t>Trojná</a:t>
            </a:r>
            <a:endParaRPr lang="cs-CZ" sz="4000" b="1" dirty="0">
              <a:solidFill>
                <a:srgbClr val="FF3F3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alibri" pitchFamily="34" charset="0"/>
              <a:cs typeface="+mn-cs"/>
            </a:endParaRPr>
          </a:p>
        </p:txBody>
      </p:sp>
      <p:sp>
        <p:nvSpPr>
          <p:cNvPr id="61445" name="AutoShape 22"/>
          <p:cNvSpPr>
            <a:spLocks noChangeArrowheads="1"/>
          </p:cNvSpPr>
          <p:nvPr/>
        </p:nvSpPr>
        <p:spPr bwMode="auto">
          <a:xfrm rot="-5400000">
            <a:off x="358775" y="747713"/>
            <a:ext cx="1008063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cs-CZ" sz="2600" b="1">
              <a:latin typeface="Calibri" pitchFamily="34" charset="0"/>
            </a:endParaRPr>
          </a:p>
        </p:txBody>
      </p:sp>
      <p:sp>
        <p:nvSpPr>
          <p:cNvPr id="61446" name="Rectangle 23">
            <a:hlinkClick r:id="rId4" action="ppaction://hlinksldjump"/>
          </p:cNvPr>
          <p:cNvSpPr>
            <a:spLocks noChangeArrowheads="1"/>
          </p:cNvSpPr>
          <p:nvPr/>
        </p:nvSpPr>
        <p:spPr bwMode="auto">
          <a:xfrm>
            <a:off x="647700" y="966788"/>
            <a:ext cx="404813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600" b="1">
                <a:latin typeface="Calibri" pitchFamily="34" charset="0"/>
              </a:rPr>
              <a:t>T</a:t>
            </a:r>
          </a:p>
        </p:txBody>
      </p:sp>
      <p:pic>
        <p:nvPicPr>
          <p:cNvPr id="9218" name="Picture 2" descr="File:Ethyne-2D-flat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740150" y="3538538"/>
            <a:ext cx="5153025" cy="1114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91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9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171"/>
                  </p:tgtEl>
                </p:cond>
              </p:nextCondLst>
            </p:seq>
          </p:childTnLst>
        </p:cTn>
      </p:par>
    </p:tnLst>
    <p:bldLst>
      <p:bldP spid="49173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8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52513" y="584200"/>
            <a:ext cx="7912100" cy="2689225"/>
          </a:xfrm>
        </p:spPr>
        <p:txBody>
          <a:bodyPr/>
          <a:lstStyle/>
          <a:p>
            <a:pPr algn="ctr" eaLnBrk="1" hangingPunct="1">
              <a:buFont typeface="Wingdings" pitchFamily="2" charset="2"/>
              <a:buNone/>
            </a:pPr>
            <a:r>
              <a:rPr lang="cs-CZ" b="1" smtClean="0"/>
              <a:t>Název základního prvku v organických látkách.</a:t>
            </a:r>
          </a:p>
        </p:txBody>
      </p:sp>
      <p:sp>
        <p:nvSpPr>
          <p:cNvPr id="63490" name="AutoShape 18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2736850" y="6059488"/>
            <a:ext cx="1117600" cy="366712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>
                <a:latin typeface="Calibri" pitchFamily="34" charset="0"/>
              </a:rPr>
              <a:t>Pyramida</a:t>
            </a:r>
          </a:p>
        </p:txBody>
      </p:sp>
      <p:sp>
        <p:nvSpPr>
          <p:cNvPr id="49171" name="AutoShape 1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900113" y="3298825"/>
            <a:ext cx="1908175" cy="620713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>
                <a:latin typeface="Calibri" pitchFamily="34" charset="0"/>
              </a:rPr>
              <a:t>Odpověď</a:t>
            </a:r>
          </a:p>
        </p:txBody>
      </p:sp>
      <p:sp>
        <p:nvSpPr>
          <p:cNvPr id="49173" name="Text Box 21"/>
          <p:cNvSpPr txBox="1">
            <a:spLocks noChangeArrowheads="1"/>
          </p:cNvSpPr>
          <p:nvPr/>
        </p:nvSpPr>
        <p:spPr bwMode="auto">
          <a:xfrm>
            <a:off x="2005013" y="4543425"/>
            <a:ext cx="12954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cs-CZ" sz="4000" b="1" dirty="0">
                <a:solidFill>
                  <a:srgbClr val="FF3F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itchFamily="34" charset="0"/>
                <a:cs typeface="+mn-cs"/>
              </a:rPr>
              <a:t>Uhlík</a:t>
            </a:r>
            <a:endParaRPr lang="cs-CZ" sz="4000" b="1" dirty="0">
              <a:solidFill>
                <a:srgbClr val="FF3F3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alibri" pitchFamily="34" charset="0"/>
              <a:cs typeface="+mn-cs"/>
            </a:endParaRPr>
          </a:p>
        </p:txBody>
      </p:sp>
      <p:sp>
        <p:nvSpPr>
          <p:cNvPr id="63493" name="AutoShape 22"/>
          <p:cNvSpPr>
            <a:spLocks noChangeArrowheads="1"/>
          </p:cNvSpPr>
          <p:nvPr/>
        </p:nvSpPr>
        <p:spPr bwMode="auto">
          <a:xfrm rot="-5400000">
            <a:off x="358775" y="747713"/>
            <a:ext cx="1008063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cs-CZ" sz="2600" b="1">
              <a:latin typeface="Calibri" pitchFamily="34" charset="0"/>
            </a:endParaRPr>
          </a:p>
        </p:txBody>
      </p:sp>
      <p:sp>
        <p:nvSpPr>
          <p:cNvPr id="63494" name="Rectangle 23">
            <a:hlinkClick r:id="rId4" action="ppaction://hlinksldjump"/>
          </p:cNvPr>
          <p:cNvSpPr>
            <a:spLocks noChangeArrowheads="1"/>
          </p:cNvSpPr>
          <p:nvPr/>
        </p:nvSpPr>
        <p:spPr bwMode="auto">
          <a:xfrm>
            <a:off x="647700" y="966788"/>
            <a:ext cx="404813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600" b="1">
                <a:latin typeface="Calibri" pitchFamily="34" charset="0"/>
              </a:rPr>
              <a:t>U</a:t>
            </a:r>
          </a:p>
        </p:txBody>
      </p:sp>
      <p:pic>
        <p:nvPicPr>
          <p:cNvPr id="7170" name="Picture 2" descr="File:Graphite-tn19a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464050" y="2805113"/>
            <a:ext cx="3810000" cy="3476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91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9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171"/>
                  </p:tgtEl>
                </p:cond>
              </p:nextCondLst>
            </p:seq>
          </p:childTnLst>
        </p:cTn>
      </p:par>
    </p:tnLst>
    <p:bldLst>
      <p:bldP spid="49173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00113" y="657225"/>
            <a:ext cx="7885112" cy="2689225"/>
          </a:xfrm>
        </p:spPr>
        <p:txBody>
          <a:bodyPr/>
          <a:lstStyle/>
          <a:p>
            <a:pPr algn="ctr" eaLnBrk="1" hangingPunct="1">
              <a:buFont typeface="Wingdings" pitchFamily="2" charset="2"/>
              <a:buNone/>
            </a:pPr>
            <a:r>
              <a:rPr lang="cs-CZ" b="1" smtClean="0"/>
              <a:t>		Látka vzniklá chlorací ethenu, výchozí surovina pro výrobu odolného plastu PVC.</a:t>
            </a:r>
          </a:p>
        </p:txBody>
      </p:sp>
      <p:sp>
        <p:nvSpPr>
          <p:cNvPr id="65538" name="AutoShape 18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238500" y="6243638"/>
            <a:ext cx="1117600" cy="365125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>
                <a:latin typeface="Calibri" pitchFamily="34" charset="0"/>
              </a:rPr>
              <a:t>Pyramida</a:t>
            </a:r>
          </a:p>
        </p:txBody>
      </p:sp>
      <p:sp>
        <p:nvSpPr>
          <p:cNvPr id="49171" name="AutoShape 1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900113" y="3298825"/>
            <a:ext cx="1908175" cy="620713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>
                <a:latin typeface="Calibri" pitchFamily="34" charset="0"/>
              </a:rPr>
              <a:t>Odpověď</a:t>
            </a:r>
          </a:p>
        </p:txBody>
      </p:sp>
      <p:sp>
        <p:nvSpPr>
          <p:cNvPr id="49173" name="Text Box 21"/>
          <p:cNvSpPr txBox="1">
            <a:spLocks noChangeArrowheads="1"/>
          </p:cNvSpPr>
          <p:nvPr/>
        </p:nvSpPr>
        <p:spPr bwMode="auto">
          <a:xfrm>
            <a:off x="1303338" y="4543425"/>
            <a:ext cx="2728912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cs-CZ" sz="4000" b="1" dirty="0">
                <a:solidFill>
                  <a:srgbClr val="FF3F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itchFamily="34" charset="0"/>
                <a:cs typeface="+mn-cs"/>
              </a:rPr>
              <a:t>Vinylchlorid</a:t>
            </a:r>
            <a:endParaRPr lang="cs-CZ" sz="4000" b="1" dirty="0">
              <a:solidFill>
                <a:srgbClr val="FF3F3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alibri" pitchFamily="34" charset="0"/>
              <a:cs typeface="+mn-cs"/>
            </a:endParaRPr>
          </a:p>
        </p:txBody>
      </p:sp>
      <p:sp>
        <p:nvSpPr>
          <p:cNvPr id="65541" name="AutoShape 22"/>
          <p:cNvSpPr>
            <a:spLocks noChangeArrowheads="1"/>
          </p:cNvSpPr>
          <p:nvPr/>
        </p:nvSpPr>
        <p:spPr bwMode="auto">
          <a:xfrm rot="-5400000">
            <a:off x="358775" y="747713"/>
            <a:ext cx="1008063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cs-CZ" sz="2600" b="1">
              <a:latin typeface="Calibri" pitchFamily="34" charset="0"/>
            </a:endParaRPr>
          </a:p>
        </p:txBody>
      </p:sp>
      <p:sp>
        <p:nvSpPr>
          <p:cNvPr id="65542" name="Rectangle 23">
            <a:hlinkClick r:id="rId4" action="ppaction://hlinksldjump"/>
          </p:cNvPr>
          <p:cNvSpPr>
            <a:spLocks noChangeArrowheads="1"/>
          </p:cNvSpPr>
          <p:nvPr/>
        </p:nvSpPr>
        <p:spPr bwMode="auto">
          <a:xfrm>
            <a:off x="647700" y="966788"/>
            <a:ext cx="404813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600" b="1">
                <a:latin typeface="Calibri" pitchFamily="34" charset="0"/>
              </a:rPr>
              <a:t>V</a:t>
            </a:r>
          </a:p>
        </p:txBody>
      </p:sp>
      <p:pic>
        <p:nvPicPr>
          <p:cNvPr id="5122" name="Picture 2" descr="File:Vinyl-chloride-3D-vdW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610100" y="2457450"/>
            <a:ext cx="4175125" cy="3502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91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9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171"/>
                  </p:tgtEl>
                </p:cond>
              </p:nextCondLst>
            </p:seq>
          </p:childTnLst>
        </p:cTn>
      </p:par>
    </p:tnLst>
    <p:bldLst>
      <p:bldP spid="49173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5" name="Rectangle 2"/>
          <p:cNvSpPr>
            <a:spLocks noGrp="1" noChangeArrowheads="1"/>
          </p:cNvSpPr>
          <p:nvPr>
            <p:ph type="title"/>
          </p:nvPr>
        </p:nvSpPr>
        <p:spPr>
          <a:xfrm>
            <a:off x="1223963" y="441325"/>
            <a:ext cx="7451725" cy="1731963"/>
          </a:xfrm>
        </p:spPr>
        <p:txBody>
          <a:bodyPr/>
          <a:lstStyle/>
          <a:p>
            <a:pPr algn="ctr" eaLnBrk="1" hangingPunct="1"/>
            <a:r>
              <a:rPr lang="cs-CZ" sz="3200" b="1" smtClean="0">
                <a:solidFill>
                  <a:schemeClr val="tx1"/>
                </a:solidFill>
              </a:rPr>
              <a:t>Jedna z vlastností organických sloučenin. Je individuální, zda jde o pozitivní či negativní vjem.</a:t>
            </a:r>
          </a:p>
        </p:txBody>
      </p:sp>
      <p:sp>
        <p:nvSpPr>
          <p:cNvPr id="542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92163" y="4597400"/>
            <a:ext cx="3827462" cy="631825"/>
          </a:xfrm>
        </p:spPr>
        <p:txBody>
          <a:bodyPr/>
          <a:lstStyle/>
          <a:p>
            <a:pPr algn="ctr" eaLnBrk="1" hangingPunct="1">
              <a:buFont typeface="Wingdings" pitchFamily="2" charset="2"/>
              <a:buNone/>
              <a:defRPr/>
            </a:pPr>
            <a:r>
              <a:rPr lang="cs-CZ" sz="4000" b="1" dirty="0" smtClean="0">
                <a:solidFill>
                  <a:srgbClr val="FF3F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Zapáchají</a:t>
            </a:r>
          </a:p>
        </p:txBody>
      </p:sp>
      <p:sp>
        <p:nvSpPr>
          <p:cNvPr id="67587" name="AutoShape 17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013200" y="6265863"/>
            <a:ext cx="1117600" cy="366712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>
                <a:latin typeface="Calibri" pitchFamily="34" charset="0"/>
              </a:rPr>
              <a:t>Pyramida</a:t>
            </a:r>
          </a:p>
        </p:txBody>
      </p:sp>
      <p:sp>
        <p:nvSpPr>
          <p:cNvPr id="54290" name="AutoShape 18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647700" y="3257550"/>
            <a:ext cx="1908175" cy="620713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>
                <a:latin typeface="Calibri" pitchFamily="34" charset="0"/>
              </a:rPr>
              <a:t>Odpověď</a:t>
            </a:r>
          </a:p>
        </p:txBody>
      </p:sp>
      <p:sp>
        <p:nvSpPr>
          <p:cNvPr id="67589" name="AutoShape 20"/>
          <p:cNvSpPr>
            <a:spLocks noChangeArrowheads="1"/>
          </p:cNvSpPr>
          <p:nvPr/>
        </p:nvSpPr>
        <p:spPr bwMode="auto">
          <a:xfrm rot="-5400000">
            <a:off x="358776" y="736600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cs-CZ" sz="2600" b="1">
              <a:latin typeface="Calibri" pitchFamily="34" charset="0"/>
            </a:endParaRPr>
          </a:p>
        </p:txBody>
      </p:sp>
      <p:sp>
        <p:nvSpPr>
          <p:cNvPr id="67590" name="Rectangle 21">
            <a:hlinkClick r:id="rId4" action="ppaction://hlinksldjump"/>
          </p:cNvPr>
          <p:cNvSpPr>
            <a:spLocks noChangeArrowheads="1"/>
          </p:cNvSpPr>
          <p:nvPr/>
        </p:nvSpPr>
        <p:spPr bwMode="auto">
          <a:xfrm>
            <a:off x="647700" y="966788"/>
            <a:ext cx="404813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600" b="1">
                <a:latin typeface="Calibri" pitchFamily="34" charset="0"/>
              </a:rPr>
              <a:t>Z</a:t>
            </a:r>
          </a:p>
        </p:txBody>
      </p:sp>
      <p:pic>
        <p:nvPicPr>
          <p:cNvPr id="3074" name="Picture 2" descr="File:An Electronic Nose Estimates Odor Pleasantness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076825" y="2241550"/>
            <a:ext cx="3598863" cy="3600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42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42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290"/>
                  </p:tgtEl>
                </p:cond>
              </p:nextCondLst>
            </p:seq>
          </p:childTnLst>
        </p:cTn>
      </p:par>
    </p:tnLst>
    <p:bldLst>
      <p:bldP spid="54275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3" name="Nadpis 1"/>
          <p:cNvSpPr>
            <a:spLocks noGrp="1"/>
          </p:cNvSpPr>
          <p:nvPr>
            <p:ph type="title"/>
          </p:nvPr>
        </p:nvSpPr>
        <p:spPr>
          <a:xfrm>
            <a:off x="34925" y="1660525"/>
            <a:ext cx="8229600" cy="508000"/>
          </a:xfrm>
        </p:spPr>
        <p:txBody>
          <a:bodyPr/>
          <a:lstStyle/>
          <a:p>
            <a:r>
              <a:rPr lang="cs-CZ" sz="2000" smtClean="0"/>
              <a:t/>
            </a:r>
            <a:br>
              <a:rPr lang="cs-CZ" sz="2000" smtClean="0"/>
            </a:br>
            <a:r>
              <a:rPr lang="cs-CZ" sz="2000" smtClean="0"/>
              <a:t>Zdroje obrázků:</a:t>
            </a:r>
          </a:p>
        </p:txBody>
      </p:sp>
      <p:sp>
        <p:nvSpPr>
          <p:cNvPr id="69634" name="Zástupný symbol pro obsah 2"/>
          <p:cNvSpPr>
            <a:spLocks noGrp="1"/>
          </p:cNvSpPr>
          <p:nvPr>
            <p:ph idx="1"/>
          </p:nvPr>
        </p:nvSpPr>
        <p:spPr>
          <a:xfrm>
            <a:off x="457200" y="2312988"/>
            <a:ext cx="8229600" cy="4103687"/>
          </a:xfrm>
        </p:spPr>
        <p:txBody>
          <a:bodyPr/>
          <a:lstStyle/>
          <a:p>
            <a:r>
              <a:rPr lang="cs-CZ" sz="1100" smtClean="0"/>
              <a:t>http://commons.wikimedia.org/wiki/File:Chlorine_and_etene_addition.png</a:t>
            </a:r>
          </a:p>
          <a:p>
            <a:r>
              <a:rPr lang="cs-CZ" sz="1100" smtClean="0"/>
              <a:t>http://en.wikipedia.org/wiki/File:BunchCarrots.jpg</a:t>
            </a:r>
          </a:p>
          <a:p>
            <a:r>
              <a:rPr lang="cs-CZ" sz="1100" smtClean="0"/>
              <a:t>http://commons.wikimedia.org/wiki/File:Carbon-dioxide-3D-vdW.svg</a:t>
            </a:r>
          </a:p>
          <a:p>
            <a:r>
              <a:rPr lang="cs-CZ" sz="1100" smtClean="0"/>
              <a:t>http://commons.wikimedia.org/wiki/File:Vinyl.png</a:t>
            </a:r>
          </a:p>
          <a:p>
            <a:r>
              <a:rPr lang="cs-CZ" sz="1100" smtClean="0"/>
              <a:t>http://commons.wikimedia.org/wiki/File:Isoprene.svg</a:t>
            </a:r>
          </a:p>
          <a:p>
            <a:r>
              <a:rPr lang="cs-CZ" sz="1100" smtClean="0"/>
              <a:t>http://commons.wikimedia.org/wiki/File:Heptane.svg</a:t>
            </a:r>
          </a:p>
          <a:p>
            <a:r>
              <a:rPr lang="cs-CZ" sz="1100" smtClean="0"/>
              <a:t>http://commons.wikimedia.org/wiki/File:Karbid_v%C3%A1penat%C3%BD.JPG</a:t>
            </a:r>
          </a:p>
          <a:p>
            <a:r>
              <a:rPr lang="cs-CZ" sz="1100" smtClean="0"/>
              <a:t>http://en.wikipedia.org/wiki/File:Lpg-connector.jpg</a:t>
            </a:r>
          </a:p>
          <a:p>
            <a:r>
              <a:rPr lang="cs-CZ" sz="1100" smtClean="0"/>
              <a:t>http://en.wikipedia.org/wiki/File:Methane-2D-dimensions.svg</a:t>
            </a:r>
          </a:p>
          <a:p>
            <a:r>
              <a:rPr lang="cs-CZ" sz="1100" smtClean="0"/>
              <a:t>http://commons.wikimedia.org/wiki/File:Nonane-3D-balls-B.png</a:t>
            </a:r>
          </a:p>
          <a:p>
            <a:r>
              <a:rPr lang="cs-CZ" sz="1100" smtClean="0"/>
              <a:t>http://en.wikipedia.org/wiki/File:Gas_Station_Pump_Five_Octane_Ratings.jpg</a:t>
            </a:r>
          </a:p>
          <a:p>
            <a:r>
              <a:rPr lang="cs-CZ" sz="1100" smtClean="0"/>
              <a:t>http://en.wikipedia.org/wiki/File:Resin-identification-code-5-PP.svg</a:t>
            </a:r>
          </a:p>
          <a:p>
            <a:r>
              <a:rPr lang="cs-CZ" sz="1100" smtClean="0"/>
              <a:t>http://commons.wikimedia.org/wiki/File:Ethyne-2D-flat.png</a:t>
            </a:r>
          </a:p>
          <a:p>
            <a:r>
              <a:rPr lang="cs-CZ" sz="1100" smtClean="0"/>
              <a:t>http://commons.wikimedia.org/wiki/File:Graphite-tn19a.jpg</a:t>
            </a:r>
          </a:p>
          <a:p>
            <a:r>
              <a:rPr lang="cs-CZ" sz="1100" smtClean="0"/>
              <a:t>http://commons.wikimedia.org/wiki/File:Vinyl-chloride-3D-vdW.png</a:t>
            </a:r>
          </a:p>
          <a:p>
            <a:r>
              <a:rPr lang="cs-CZ" sz="1100" smtClean="0"/>
              <a:t>http://it.wikipedia.org/wiki/File:An_Electronic_Nose_Estimates_Odor_Pleasantness.png</a:t>
            </a:r>
          </a:p>
        </p:txBody>
      </p:sp>
      <p:sp>
        <p:nvSpPr>
          <p:cNvPr id="5" name="Nadpis 1"/>
          <p:cNvSpPr txBox="1">
            <a:spLocks/>
          </p:cNvSpPr>
          <p:nvPr/>
        </p:nvSpPr>
        <p:spPr bwMode="auto">
          <a:xfrm>
            <a:off x="107950" y="261938"/>
            <a:ext cx="8229600" cy="508000"/>
          </a:xfrm>
          <a:prstGeom prst="rect">
            <a:avLst/>
          </a:prstGeom>
          <a:noFill/>
          <a:ln>
            <a:noFill/>
          </a:ln>
          <a:extLst>
            <a:ext uri="{909E8E84-426E-40DD-AFC4-6F175D3DCCD1}"/>
            <a:ext uri="{91240B29-F687-4F45-9708-019B960494DF}"/>
          </a:extLst>
        </p:spPr>
        <p:txBody>
          <a:bodyPr anchor="ctr"/>
          <a:lstStyle/>
          <a:p>
            <a:pPr eaLnBrk="0" hangingPunct="0"/>
            <a:r>
              <a:rPr lang="cs-CZ" sz="2400">
                <a:solidFill>
                  <a:schemeClr val="tx2"/>
                </a:solidFill>
                <a:latin typeface="Calibri" pitchFamily="34" charset="0"/>
              </a:rPr>
              <a:t/>
            </a:r>
            <a:br>
              <a:rPr lang="cs-CZ" sz="2400">
                <a:solidFill>
                  <a:schemeClr val="tx2"/>
                </a:solidFill>
                <a:latin typeface="Calibri" pitchFamily="34" charset="0"/>
              </a:rPr>
            </a:br>
            <a:r>
              <a:rPr lang="cs-CZ" sz="2000">
                <a:solidFill>
                  <a:schemeClr val="tx2"/>
                </a:solidFill>
                <a:latin typeface="Calibri" pitchFamily="34" charset="0"/>
              </a:rPr>
              <a:t>Použitá literatura:</a:t>
            </a:r>
          </a:p>
          <a:p>
            <a:pPr eaLnBrk="0" hangingPunct="0"/>
            <a:endParaRPr lang="cs-CZ" sz="2000">
              <a:solidFill>
                <a:schemeClr val="tx2"/>
              </a:solidFill>
              <a:latin typeface="Calibri" pitchFamily="34" charset="0"/>
            </a:endParaRPr>
          </a:p>
          <a:p>
            <a:pPr eaLnBrk="0" hangingPunct="0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l"/>
            </a:pPr>
            <a:r>
              <a:rPr lang="cs-CZ" sz="1100">
                <a:latin typeface="Calibri" pitchFamily="34" charset="0"/>
              </a:rPr>
              <a:t>FRONĚK, Jiří. Lidské tělo: Poznávejme sami sebe. Inka Delévová. Jaroslava Bukáčová, Vlasta Blumentrittová. Praha: Blug, 2004. 110-97-6. ISBN 80-85635-97-6.</a:t>
            </a:r>
          </a:p>
          <a:p>
            <a:pPr eaLnBrk="0" hangingPunct="0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l"/>
            </a:pPr>
            <a:r>
              <a:rPr lang="cs-CZ" sz="1100">
                <a:latin typeface="Calibri" pitchFamily="34" charset="0"/>
              </a:rPr>
              <a:t>archiv autora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odotisk">
  <a:themeElements>
    <a:clrScheme name="Vodotisk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CCCCFF"/>
      </a:accent1>
      <a:accent2>
        <a:srgbClr val="D9D8EC"/>
      </a:accent2>
      <a:accent3>
        <a:srgbClr val="FFFFFF"/>
      </a:accent3>
      <a:accent4>
        <a:srgbClr val="000000"/>
      </a:accent4>
      <a:accent5>
        <a:srgbClr val="E2E2FF"/>
      </a:accent5>
      <a:accent6>
        <a:srgbClr val="C4C4D6"/>
      </a:accent6>
      <a:hlink>
        <a:srgbClr val="6767FF"/>
      </a:hlink>
      <a:folHlink>
        <a:srgbClr val="9933FF"/>
      </a:folHlink>
    </a:clrScheme>
    <a:fontScheme name="Vodotisk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gradFill rotWithShape="1">
          <a:gsLst>
            <a:gs pos="0">
              <a:srgbClr val="FFFF00"/>
            </a:gs>
            <a:gs pos="100000">
              <a:srgbClr val="FF3F3F"/>
            </a:gs>
          </a:gsLst>
          <a:path path="rect">
            <a:fillToRect l="50000" t="50000" r="50000" b="50000"/>
          </a:path>
        </a:gradFill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Comic Sans MS" pitchFamily="66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gradFill rotWithShape="1">
          <a:gsLst>
            <a:gs pos="0">
              <a:srgbClr val="FFFF00"/>
            </a:gs>
            <a:gs pos="100000">
              <a:srgbClr val="FF3F3F"/>
            </a:gs>
          </a:gsLst>
          <a:path path="rect">
            <a:fillToRect l="50000" t="50000" r="50000" b="50000"/>
          </a:path>
        </a:gradFill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Comic Sans MS" pitchFamily="66" charset="0"/>
          </a:defRPr>
        </a:defPPr>
      </a:lstStyle>
    </a:lnDef>
  </a:objectDefaults>
  <a:extraClrSchemeLst>
    <a:extraClrScheme>
      <a:clrScheme name="Vodotisk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CCCFF"/>
        </a:accent1>
        <a:accent2>
          <a:srgbClr val="D9D8EC"/>
        </a:accent2>
        <a:accent3>
          <a:srgbClr val="FFFFFF"/>
        </a:accent3>
        <a:accent4>
          <a:srgbClr val="000000"/>
        </a:accent4>
        <a:accent5>
          <a:srgbClr val="E2E2FF"/>
        </a:accent5>
        <a:accent6>
          <a:srgbClr val="C4C4D6"/>
        </a:accent6>
        <a:hlink>
          <a:srgbClr val="6767FF"/>
        </a:hlink>
        <a:folHlink>
          <a:srgbClr val="9933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odotisk 2">
        <a:dk1>
          <a:srgbClr val="000000"/>
        </a:dk1>
        <a:lt1>
          <a:srgbClr val="FFFFFF"/>
        </a:lt1>
        <a:dk2>
          <a:srgbClr val="666633"/>
        </a:dk2>
        <a:lt2>
          <a:srgbClr val="5F5F5F"/>
        </a:lt2>
        <a:accent1>
          <a:srgbClr val="FFCC00"/>
        </a:accent1>
        <a:accent2>
          <a:srgbClr val="EFF0B2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D9D9A1"/>
        </a:accent6>
        <a:hlink>
          <a:srgbClr val="808000"/>
        </a:hlink>
        <a:folHlink>
          <a:srgbClr val="CC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odotisk 3">
        <a:dk1>
          <a:srgbClr val="000000"/>
        </a:dk1>
        <a:lt1>
          <a:srgbClr val="FFFFFF"/>
        </a:lt1>
        <a:dk2>
          <a:srgbClr val="000000"/>
        </a:dk2>
        <a:lt2>
          <a:srgbClr val="666699"/>
        </a:lt2>
        <a:accent1>
          <a:srgbClr val="9BB0CB"/>
        </a:accent1>
        <a:accent2>
          <a:srgbClr val="D1E0CE"/>
        </a:accent2>
        <a:accent3>
          <a:srgbClr val="FFFFFF"/>
        </a:accent3>
        <a:accent4>
          <a:srgbClr val="000000"/>
        </a:accent4>
        <a:accent5>
          <a:srgbClr val="CBD4E2"/>
        </a:accent5>
        <a:accent6>
          <a:srgbClr val="BDCBBA"/>
        </a:accent6>
        <a:hlink>
          <a:srgbClr val="8EA642"/>
        </a:hlink>
        <a:folHlink>
          <a:srgbClr val="CC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odotisk 4">
        <a:dk1>
          <a:srgbClr val="333300"/>
        </a:dk1>
        <a:lt1>
          <a:srgbClr val="FFFFCC"/>
        </a:lt1>
        <a:dk2>
          <a:srgbClr val="336600"/>
        </a:dk2>
        <a:lt2>
          <a:srgbClr val="FFFFCC"/>
        </a:lt2>
        <a:accent1>
          <a:srgbClr val="99CC00"/>
        </a:accent1>
        <a:accent2>
          <a:srgbClr val="669900"/>
        </a:accent2>
        <a:accent3>
          <a:srgbClr val="ADB8AA"/>
        </a:accent3>
        <a:accent4>
          <a:srgbClr val="DADAAE"/>
        </a:accent4>
        <a:accent5>
          <a:srgbClr val="CAE2AA"/>
        </a:accent5>
        <a:accent6>
          <a:srgbClr val="5C8A00"/>
        </a:accent6>
        <a:hlink>
          <a:srgbClr val="CC9900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odotisk 5">
        <a:dk1>
          <a:srgbClr val="424458"/>
        </a:dk1>
        <a:lt1>
          <a:srgbClr val="FFFFFF"/>
        </a:lt1>
        <a:dk2>
          <a:srgbClr val="004A48"/>
        </a:dk2>
        <a:lt2>
          <a:srgbClr val="FFFFFF"/>
        </a:lt2>
        <a:accent1>
          <a:srgbClr val="83B200"/>
        </a:accent1>
        <a:accent2>
          <a:srgbClr val="006260"/>
        </a:accent2>
        <a:accent3>
          <a:srgbClr val="AAB1B1"/>
        </a:accent3>
        <a:accent4>
          <a:srgbClr val="DADADA"/>
        </a:accent4>
        <a:accent5>
          <a:srgbClr val="C1D5AA"/>
        </a:accent5>
        <a:accent6>
          <a:srgbClr val="005856"/>
        </a:accent6>
        <a:hlink>
          <a:srgbClr val="6666FF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odotisk 6">
        <a:dk1>
          <a:srgbClr val="000000"/>
        </a:dk1>
        <a:lt1>
          <a:srgbClr val="FFFFFF"/>
        </a:lt1>
        <a:dk2>
          <a:srgbClr val="1C2046"/>
        </a:dk2>
        <a:lt2>
          <a:srgbClr val="FFFFFF"/>
        </a:lt2>
        <a:accent1>
          <a:srgbClr val="00CCFF"/>
        </a:accent1>
        <a:accent2>
          <a:srgbClr val="2D226E"/>
        </a:accent2>
        <a:accent3>
          <a:srgbClr val="ABABB0"/>
        </a:accent3>
        <a:accent4>
          <a:srgbClr val="DADADA"/>
        </a:accent4>
        <a:accent5>
          <a:srgbClr val="AAE2FF"/>
        </a:accent5>
        <a:accent6>
          <a:srgbClr val="281E63"/>
        </a:accent6>
        <a:hlink>
          <a:srgbClr val="666699"/>
        </a:hlink>
        <a:folHlink>
          <a:srgbClr val="99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odotisk 7">
        <a:dk1>
          <a:srgbClr val="424458"/>
        </a:dk1>
        <a:lt1>
          <a:srgbClr val="FFFFFF"/>
        </a:lt1>
        <a:dk2>
          <a:srgbClr val="000066"/>
        </a:dk2>
        <a:lt2>
          <a:srgbClr val="FFFFFF"/>
        </a:lt2>
        <a:accent1>
          <a:srgbClr val="6666FF"/>
        </a:accent1>
        <a:accent2>
          <a:srgbClr val="333399"/>
        </a:accent2>
        <a:accent3>
          <a:srgbClr val="AAAAB8"/>
        </a:accent3>
        <a:accent4>
          <a:srgbClr val="DADADA"/>
        </a:accent4>
        <a:accent5>
          <a:srgbClr val="B8B8FF"/>
        </a:accent5>
        <a:accent6>
          <a:srgbClr val="2D2D8A"/>
        </a:accent6>
        <a:hlink>
          <a:srgbClr val="FF9900"/>
        </a:hlink>
        <a:folHlink>
          <a:srgbClr val="CC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odotisk 8">
        <a:dk1>
          <a:srgbClr val="1C1C1C"/>
        </a:dk1>
        <a:lt1>
          <a:srgbClr val="FFFFCC"/>
        </a:lt1>
        <a:dk2>
          <a:srgbClr val="390B20"/>
        </a:dk2>
        <a:lt2>
          <a:srgbClr val="FFFFCC"/>
        </a:lt2>
        <a:accent1>
          <a:srgbClr val="FF916F"/>
        </a:accent1>
        <a:accent2>
          <a:srgbClr val="561450"/>
        </a:accent2>
        <a:accent3>
          <a:srgbClr val="AEAAAB"/>
        </a:accent3>
        <a:accent4>
          <a:srgbClr val="DADAAE"/>
        </a:accent4>
        <a:accent5>
          <a:srgbClr val="FFC7BB"/>
        </a:accent5>
        <a:accent6>
          <a:srgbClr val="4D1148"/>
        </a:accent6>
        <a:hlink>
          <a:srgbClr val="637D95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odotisk 9">
        <a:dk1>
          <a:srgbClr val="4C0000"/>
        </a:dk1>
        <a:lt1>
          <a:srgbClr val="FFFFFF"/>
        </a:lt1>
        <a:dk2>
          <a:srgbClr val="722104"/>
        </a:dk2>
        <a:lt2>
          <a:srgbClr val="FFFFFF"/>
        </a:lt2>
        <a:accent1>
          <a:srgbClr val="CC6600"/>
        </a:accent1>
        <a:accent2>
          <a:srgbClr val="8A2E00"/>
        </a:accent2>
        <a:accent3>
          <a:srgbClr val="BCABAA"/>
        </a:accent3>
        <a:accent4>
          <a:srgbClr val="DADADA"/>
        </a:accent4>
        <a:accent5>
          <a:srgbClr val="E2B8AA"/>
        </a:accent5>
        <a:accent6>
          <a:srgbClr val="7D2900"/>
        </a:accent6>
        <a:hlink>
          <a:srgbClr val="FFCC00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1_Vodotisk 1">
    <a:dk1>
      <a:srgbClr val="000000"/>
    </a:dk1>
    <a:lt1>
      <a:srgbClr val="FFFFFF"/>
    </a:lt1>
    <a:dk2>
      <a:srgbClr val="000000"/>
    </a:dk2>
    <a:lt2>
      <a:srgbClr val="808080"/>
    </a:lt2>
    <a:accent1>
      <a:srgbClr val="CCCCFF"/>
    </a:accent1>
    <a:accent2>
      <a:srgbClr val="D9D8EC"/>
    </a:accent2>
    <a:accent3>
      <a:srgbClr val="FFFFFF"/>
    </a:accent3>
    <a:accent4>
      <a:srgbClr val="000000"/>
    </a:accent4>
    <a:accent5>
      <a:srgbClr val="E2E2FF"/>
    </a:accent5>
    <a:accent6>
      <a:srgbClr val="C4C4D6"/>
    </a:accent6>
    <a:hlink>
      <a:srgbClr val="6767FF"/>
    </a:hlink>
    <a:folHlink>
      <a:srgbClr val="9933F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Watermark</Template>
  <TotalTime>3666</TotalTime>
  <Words>517</Words>
  <Application>Microsoft Office PowerPoint</Application>
  <PresentationFormat>On-screen Show (4:3)</PresentationFormat>
  <Paragraphs>192</Paragraphs>
  <Slides>26</Slides>
  <Notes>23</Notes>
  <HiddenSlides>0</HiddenSlides>
  <MMClips>0</MMClips>
  <ScaleCrop>false</ScaleCrop>
  <HeadingPairs>
    <vt:vector size="8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16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48" baseType="lpstr">
      <vt:lpstr>Comic Sans MS</vt:lpstr>
      <vt:lpstr>Arial</vt:lpstr>
      <vt:lpstr>Wingdings</vt:lpstr>
      <vt:lpstr>Calibri</vt:lpstr>
      <vt:lpstr>Times New Roman</vt:lpstr>
      <vt:lpstr>Vodotisk</vt:lpstr>
      <vt:lpstr>Vodotisk</vt:lpstr>
      <vt:lpstr>Vodotisk</vt:lpstr>
      <vt:lpstr>Vodotisk</vt:lpstr>
      <vt:lpstr>Vodotisk</vt:lpstr>
      <vt:lpstr>Vodotisk</vt:lpstr>
      <vt:lpstr>Vodotisk</vt:lpstr>
      <vt:lpstr>Vodotisk</vt:lpstr>
      <vt:lpstr>Vodotisk</vt:lpstr>
      <vt:lpstr>Vodotisk</vt:lpstr>
      <vt:lpstr>Vodotisk</vt:lpstr>
      <vt:lpstr>Vodotisk</vt:lpstr>
      <vt:lpstr>Vodotisk</vt:lpstr>
      <vt:lpstr>Vodotisk</vt:lpstr>
      <vt:lpstr>Vodotisk</vt:lpstr>
      <vt:lpstr>Vodotisk</vt:lpstr>
      <vt:lpstr>ChemSketch</vt:lpstr>
      <vt:lpstr>Snímek 1</vt:lpstr>
      <vt:lpstr>ANOTACE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Jedna z vlastností organických sloučenin. Je individuální, zda jde o pozitivní či negativní vjem.</vt:lpstr>
      <vt:lpstr> Zdroje obrázků:</vt:lpstr>
    </vt:vector>
  </TitlesOfParts>
  <Company>doma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AZ - KVÍZ</dc:title>
  <dc:creator>doma</dc:creator>
  <cp:lastModifiedBy>DUM</cp:lastModifiedBy>
  <cp:revision>316</cp:revision>
  <dcterms:created xsi:type="dcterms:W3CDTF">2006-04-06T19:38:29Z</dcterms:created>
  <dcterms:modified xsi:type="dcterms:W3CDTF">2014-03-25T20:34:31Z</dcterms:modified>
</cp:coreProperties>
</file>