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51" r:id="rId2"/>
  </p:sldMasterIdLst>
  <p:handoutMasterIdLst>
    <p:handoutMasterId r:id="rId15"/>
  </p:handoutMasterIdLst>
  <p:sldIdLst>
    <p:sldId id="267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4" r:id="rId11"/>
    <p:sldId id="265" r:id="rId12"/>
    <p:sldId id="263" r:id="rId13"/>
    <p:sldId id="266" r:id="rId14"/>
  </p:sldIdLst>
  <p:sldSz cx="9144000" cy="6858000" type="screen4x3"/>
  <p:notesSz cx="6858000" cy="9144000"/>
  <p:defaultTextStyle>
    <a:defPPr>
      <a:defRPr lang="bg-BG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2421DD4-01D7-45AF-B6AF-9F96CCBE5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927100"/>
            <a:ext cx="8991600" cy="4495800"/>
            <a:chOff x="0" y="584"/>
            <a:chExt cx="5664" cy="2832"/>
          </a:xfrm>
        </p:grpSpPr>
        <p:sp>
          <p:nvSpPr>
            <p:cNvPr id="5" name="AutoShape 3"/>
            <p:cNvSpPr>
              <a:spLocks noChangeArrowheads="1"/>
            </p:cNvSpPr>
            <p:nvPr userDrawn="1"/>
          </p:nvSpPr>
          <p:spPr bwMode="auto">
            <a:xfrm>
              <a:off x="432" y="1304"/>
              <a:ext cx="4656" cy="2112"/>
            </a:xfrm>
            <a:prstGeom prst="roundRect">
              <a:avLst>
                <a:gd name="adj" fmla="val 1666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blackWhite">
            <a:xfrm>
              <a:off x="144" y="584"/>
              <a:ext cx="4512" cy="624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bg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blackWhite">
            <a:xfrm>
              <a:off x="0" y="872"/>
              <a:ext cx="5664" cy="1152"/>
            </a:xfrm>
            <a:custGeom>
              <a:avLst/>
              <a:gdLst>
                <a:gd name="G0" fmla="+- 1000 0 0"/>
                <a:gd name="G1" fmla="+- 1000 0 0"/>
                <a:gd name="G2" fmla="+- G0 0 G1"/>
                <a:gd name="G3" fmla="*/ G1 1 2"/>
                <a:gd name="G4" fmla="+- G0 0 G3"/>
                <a:gd name="T0" fmla="*/ 0 w 1000"/>
                <a:gd name="T1" fmla="*/ 0 h 1000"/>
                <a:gd name="T2" fmla="*/ G4 w 1000"/>
                <a:gd name="T3" fmla="*/ G1 h 1000"/>
              </a:gdLst>
              <a:ahLst/>
              <a:cxnLst>
                <a:cxn ang="0">
                  <a:pos x="0" y="0"/>
                </a:cxn>
                <a:cxn ang="0">
                  <a:pos x="4416" y="0"/>
                </a:cxn>
                <a:cxn ang="0">
                  <a:pos x="4917" y="500"/>
                </a:cxn>
                <a:cxn ang="0">
                  <a:pos x="4417" y="1000"/>
                </a:cxn>
                <a:cxn ang="0">
                  <a:pos x="0" y="1000"/>
                </a:cxn>
              </a:cxnLst>
              <a:rect l="T0" t="T1" r="T2" b="T3"/>
              <a:pathLst>
                <a:path w="4917" h="1000">
                  <a:moveTo>
                    <a:pt x="0" y="0"/>
                  </a:moveTo>
                  <a:lnTo>
                    <a:pt x="4416" y="0"/>
                  </a:lnTo>
                  <a:cubicBezTo>
                    <a:pt x="4693" y="0"/>
                    <a:pt x="4917" y="223"/>
                    <a:pt x="4917" y="500"/>
                  </a:cubicBezTo>
                  <a:cubicBezTo>
                    <a:pt x="4917" y="776"/>
                    <a:pt x="4693" y="999"/>
                    <a:pt x="4417" y="100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Line 6"/>
            <p:cNvSpPr>
              <a:spLocks noChangeShapeType="1"/>
            </p:cNvSpPr>
            <p:nvPr userDrawn="1"/>
          </p:nvSpPr>
          <p:spPr bwMode="auto">
            <a:xfrm>
              <a:off x="0" y="1928"/>
              <a:ext cx="5232" cy="0"/>
            </a:xfrm>
            <a:prstGeom prst="line">
              <a:avLst/>
            </a:prstGeom>
            <a:noFill/>
            <a:ln w="508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8439" name="Rectangle 7"/>
          <p:cNvSpPr>
            <a:spLocks noGrp="1" noChangeArrowheads="1"/>
          </p:cNvSpPr>
          <p:nvPr>
            <p:ph type="ctrTitle"/>
          </p:nvPr>
        </p:nvSpPr>
        <p:spPr>
          <a:xfrm>
            <a:off x="228600" y="1427163"/>
            <a:ext cx="8077200" cy="1609725"/>
          </a:xfrm>
        </p:spPr>
        <p:txBody>
          <a:bodyPr/>
          <a:lstStyle>
            <a:lvl1pPr>
              <a:defRPr sz="46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844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3441700"/>
            <a:ext cx="6629400" cy="16764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71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316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71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2E15C-7306-483D-8DFA-C1CF9FA6F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EDFCC3-4AC4-4709-A533-30C0E27A6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2E0879-A2F3-485F-99B9-9E825FF91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A5B221-1611-4D83-A570-80FD6598E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E051F-69D3-48D4-88CD-B9F297503E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12807-A892-4899-B4D1-CAC2ADF3A1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536FA-3AB8-48A0-A3F6-B2346C7451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C37A47-3F81-4F9D-8B28-F8E1D64960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FDD2F-ABE6-4A91-9249-E3FF31A83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816881-62AB-4C8F-A425-E4716C6B0B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0013" y="228600"/>
            <a:ext cx="2084387" cy="5791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95263" y="228600"/>
            <a:ext cx="6102350" cy="5791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867682-2311-4828-8519-465066963C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E09743-D145-4682-BD34-443A40691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Nadpis a gra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graf 2"/>
          <p:cNvSpPr>
            <a:spLocks noGrp="1"/>
          </p:cNvSpPr>
          <p:nvPr>
            <p:ph type="chart" idx="1"/>
          </p:nvPr>
        </p:nvSpPr>
        <p:spPr>
          <a:xfrm>
            <a:off x="609600" y="1600200"/>
            <a:ext cx="7924800" cy="44196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C86B4-7CF2-4DE4-82EC-7F3B2B5EC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844785-4590-485C-B1FB-D824E1C60F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037688-1677-4D69-AAE5-A4592FE023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A4ACF8-A386-4180-A92F-1EB031505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9C30FA-C7A7-494E-9303-93BAE95BA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8E8183-DD69-4D1C-BAB8-9AFEE68AA2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A0D46E-C12E-4F67-9D88-3A89565EF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475F4E-2E67-4BDA-8FFE-E3A123063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7DA5C-1285-4A0D-992A-799E2CEB29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C23E5-614C-4202-B66C-25E3563350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1D4049-11C6-4EA7-A0E9-809294E24E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2107A0-4976-49D3-B42E-65514E830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152400"/>
            <a:ext cx="8686800" cy="6096000"/>
            <a:chOff x="0" y="96"/>
            <a:chExt cx="5472" cy="3840"/>
          </a:xfrm>
        </p:grpSpPr>
        <p:sp>
          <p:nvSpPr>
            <p:cNvPr id="17411" name="AutoShape 3"/>
            <p:cNvSpPr>
              <a:spLocks noChangeArrowheads="1"/>
            </p:cNvSpPr>
            <p:nvPr/>
          </p:nvSpPr>
          <p:spPr bwMode="auto">
            <a:xfrm>
              <a:off x="240" y="336"/>
              <a:ext cx="5232" cy="3600"/>
            </a:xfrm>
            <a:prstGeom prst="roundRect">
              <a:avLst>
                <a:gd name="adj" fmla="val 1372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7412" name="AutoShape 4"/>
            <p:cNvSpPr>
              <a:spLocks noChangeArrowheads="1"/>
            </p:cNvSpPr>
            <p:nvPr/>
          </p:nvSpPr>
          <p:spPr bwMode="blackWhite">
            <a:xfrm>
              <a:off x="0" y="96"/>
              <a:ext cx="5376" cy="768"/>
            </a:xfrm>
            <a:custGeom>
              <a:avLst/>
              <a:gdLst>
                <a:gd name="G0" fmla="+- 1000 0 0"/>
                <a:gd name="G1" fmla="+- 1000 0 0"/>
                <a:gd name="G2" fmla="+- G0 0 G1"/>
                <a:gd name="G3" fmla="*/ G1 1 2"/>
                <a:gd name="G4" fmla="+- G0 0 G3"/>
                <a:gd name="T0" fmla="*/ 0 w 1000"/>
                <a:gd name="T1" fmla="*/ 0 h 1000"/>
                <a:gd name="T2" fmla="*/ G4 w 1000"/>
                <a:gd name="T3" fmla="*/ G1 h 1000"/>
              </a:gdLst>
              <a:ahLst/>
              <a:cxnLst>
                <a:cxn ang="0">
                  <a:pos x="0" y="0"/>
                </a:cxn>
                <a:cxn ang="0">
                  <a:pos x="6499" y="0"/>
                </a:cxn>
                <a:cxn ang="0">
                  <a:pos x="7000" y="500"/>
                </a:cxn>
                <a:cxn ang="0">
                  <a:pos x="6500" y="1000"/>
                </a:cxn>
                <a:cxn ang="0">
                  <a:pos x="0" y="1000"/>
                </a:cxn>
              </a:cxnLst>
              <a:rect l="T0" t="T1" r="T2" b="T3"/>
              <a:pathLst>
                <a:path w="7000" h="1000">
                  <a:moveTo>
                    <a:pt x="0" y="0"/>
                  </a:moveTo>
                  <a:lnTo>
                    <a:pt x="6499" y="0"/>
                  </a:lnTo>
                  <a:cubicBezTo>
                    <a:pt x="6776" y="0"/>
                    <a:pt x="7000" y="223"/>
                    <a:pt x="7000" y="500"/>
                  </a:cubicBezTo>
                  <a:cubicBezTo>
                    <a:pt x="7000" y="776"/>
                    <a:pt x="6776" y="999"/>
                    <a:pt x="6500" y="100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7413" name="Line 5"/>
            <p:cNvSpPr>
              <a:spLocks noChangeShapeType="1"/>
            </p:cNvSpPr>
            <p:nvPr/>
          </p:nvSpPr>
          <p:spPr bwMode="auto">
            <a:xfrm>
              <a:off x="0" y="768"/>
              <a:ext cx="508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051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95263" y="228600"/>
            <a:ext cx="8015287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2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79248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7416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7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8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AE2A28CB-FB11-4509-B457-72D7EC038F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l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l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E3A3B57-B5F4-4603-97F2-46E2CD2F74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15" name="Group 15"/>
          <p:cNvGraphicFramePr>
            <a:graphicFrameLocks noGrp="1"/>
          </p:cNvGraphicFramePr>
          <p:nvPr/>
        </p:nvGraphicFramePr>
        <p:xfrm>
          <a:off x="1785938" y="1928813"/>
          <a:ext cx="5849937" cy="1531620"/>
        </p:xfrm>
        <a:graphic>
          <a:graphicData uri="http://schemas.openxmlformats.org/drawingml/2006/table">
            <a:tbl>
              <a:tblPr/>
              <a:tblGrid>
                <a:gridCol w="5849937"/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středních školách Operačního programu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a adresa školy: Integrovaná střední škola Cheb, Obrněné brigády 6, 350 11 Cheb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projektu: CZ.1.07/1.5.00/34.0290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13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28625"/>
            <a:ext cx="5753100" cy="13636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133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4" name="Rectangle 4"/>
          <p:cNvSpPr>
            <a:spLocks noChangeArrowheads="1"/>
          </p:cNvSpPr>
          <p:nvPr/>
        </p:nvSpPr>
        <p:spPr bwMode="auto">
          <a:xfrm>
            <a:off x="571500" y="3638550"/>
            <a:ext cx="7643813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ea typeface="Calibri" pitchFamily="34" charset="0"/>
                <a:cs typeface="Times New Roman" pitchFamily="18" charset="0"/>
              </a:rPr>
              <a:t>Číslo a název klíčové aktivity:  </a:t>
            </a:r>
            <a:r>
              <a:rPr lang="bg-BG" sz="1200" b="1" dirty="0">
                <a:ea typeface="Calibri" pitchFamily="34" charset="0"/>
                <a:cs typeface="Times New Roman" pitchFamily="18" charset="0"/>
              </a:rPr>
              <a:t>III02 Inovace a zkvalitnění výuky prostřednictvím ICT</a:t>
            </a:r>
            <a:r>
              <a:rPr lang="cs-CZ" sz="1200" b="1" dirty="0">
                <a:ea typeface="Calibri" pitchFamily="34" charset="0"/>
                <a:cs typeface="Times New Roman" pitchFamily="18" charset="0"/>
              </a:rPr>
              <a:t>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Číslo DUM:		         </a:t>
            </a:r>
            <a:r>
              <a:rPr lang="bg-BG" sz="1200" b="1" dirty="0">
                <a:ea typeface="Calibri" pitchFamily="34" charset="0"/>
              </a:rPr>
              <a:t>VY_32_INOVACE_</a:t>
            </a:r>
            <a:r>
              <a:rPr lang="cs-CZ" sz="1200" b="1" dirty="0">
                <a:ea typeface="Calibri" pitchFamily="34" charset="0"/>
              </a:rPr>
              <a:t>33</a:t>
            </a:r>
            <a:r>
              <a:rPr lang="bg-BG" sz="1200" b="1" dirty="0">
                <a:ea typeface="Calibri" pitchFamily="34" charset="0"/>
              </a:rPr>
              <a:t>Jen</a:t>
            </a:r>
            <a:r>
              <a:rPr lang="cs-CZ" sz="1200" b="1" dirty="0">
                <a:ea typeface="Calibri" pitchFamily="34" charset="0"/>
              </a:rPr>
              <a:t>20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Jméno autora:                            Ing. Věra </a:t>
            </a:r>
            <a:r>
              <a:rPr lang="cs-CZ" sz="1200" b="1" dirty="0" err="1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Jeníková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Datum (období) vytvoření DUM: 2013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Ročník:                                       </a:t>
            </a:r>
            <a:r>
              <a:rPr lang="cs-CZ" sz="1200" b="1" dirty="0">
                <a:solidFill>
                  <a:srgbClr val="000000"/>
                </a:solidFill>
                <a:cs typeface="Times New Roman" pitchFamily="18" charset="0"/>
              </a:rPr>
              <a:t>2.-3.</a:t>
            </a:r>
            <a:r>
              <a:rPr lang="cs-CZ" sz="1200" b="1" dirty="0">
                <a:solidFill>
                  <a:srgbClr val="000000"/>
                </a:solidFill>
              </a:rPr>
              <a:t>		</a:t>
            </a:r>
            <a:endParaRPr lang="cs-CZ" sz="600" dirty="0"/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</a:rPr>
              <a:t>Vzdělávací oblast:                     ekonomika				</a:t>
            </a:r>
            <a:endParaRPr lang="cs-CZ" sz="600" dirty="0"/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</a:rPr>
              <a:t>Vzdělávací obor:                       </a:t>
            </a:r>
            <a:r>
              <a:rPr lang="cs-CZ" sz="1200" b="1" dirty="0">
                <a:solidFill>
                  <a:srgbClr val="000000"/>
                </a:solidFill>
                <a:cs typeface="Times New Roman" pitchFamily="18" charset="0"/>
              </a:rPr>
              <a:t>řízení a zabezpečování jakosti</a:t>
            </a:r>
            <a:r>
              <a:rPr lang="cs-CZ" sz="1200" b="1" dirty="0">
                <a:solidFill>
                  <a:srgbClr val="000000"/>
                </a:solidFill>
              </a:rPr>
              <a:t>		</a:t>
            </a:r>
            <a:endParaRPr lang="cs-CZ" sz="600" dirty="0"/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</a:rPr>
              <a:t>Klíčová slova: </a:t>
            </a:r>
            <a:r>
              <a:rPr lang="cs-CZ" sz="1200" b="1" dirty="0" err="1">
                <a:solidFill>
                  <a:srgbClr val="000000"/>
                </a:solidFill>
                <a:cs typeface="Times New Roman" pitchFamily="18" charset="0"/>
              </a:rPr>
              <a:t>Paretův</a:t>
            </a:r>
            <a:r>
              <a:rPr lang="cs-CZ" sz="1200" b="1" dirty="0">
                <a:solidFill>
                  <a:srgbClr val="000000"/>
                </a:solidFill>
                <a:cs typeface="Times New Roman" pitchFamily="18" charset="0"/>
              </a:rPr>
              <a:t> diagram, </a:t>
            </a:r>
            <a:r>
              <a:rPr lang="cs-CZ" sz="1200" b="1" dirty="0" err="1">
                <a:solidFill>
                  <a:srgbClr val="000000"/>
                </a:solidFill>
                <a:cs typeface="Times New Roman" pitchFamily="18" charset="0"/>
              </a:rPr>
              <a:t>diagram</a:t>
            </a:r>
            <a:r>
              <a:rPr lang="cs-CZ" sz="1200" b="1" dirty="0">
                <a:solidFill>
                  <a:srgbClr val="000000"/>
                </a:solidFill>
                <a:cs typeface="Times New Roman" pitchFamily="18" charset="0"/>
              </a:rPr>
              <a:t> příčin a následků</a:t>
            </a:r>
            <a:r>
              <a:rPr lang="cs-CZ" sz="1200" b="1" dirty="0">
                <a:solidFill>
                  <a:srgbClr val="000000"/>
                </a:solidFill>
              </a:rPr>
              <a:t>	</a:t>
            </a:r>
            <a:endParaRPr lang="cs-CZ" sz="600" dirty="0"/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</a:rPr>
              <a:t>Anotace: Žák se seznámí </a:t>
            </a:r>
            <a:r>
              <a:rPr lang="cs-CZ" sz="1200" b="1" dirty="0">
                <a:solidFill>
                  <a:srgbClr val="000000"/>
                </a:solidFill>
                <a:cs typeface="Times New Roman" pitchFamily="18" charset="0"/>
              </a:rPr>
              <a:t>s principem </a:t>
            </a:r>
            <a:r>
              <a:rPr lang="cs-CZ" sz="1200" b="1" dirty="0" err="1">
                <a:solidFill>
                  <a:srgbClr val="000000"/>
                </a:solidFill>
                <a:cs typeface="Times New Roman" pitchFamily="18" charset="0"/>
              </a:rPr>
              <a:t>Paretova</a:t>
            </a:r>
            <a:r>
              <a:rPr lang="cs-CZ" sz="1200" b="1" dirty="0">
                <a:solidFill>
                  <a:srgbClr val="000000"/>
                </a:solidFill>
                <a:cs typeface="Times New Roman" pitchFamily="18" charset="0"/>
              </a:rPr>
              <a:t> diagramu a diagramu příčin a následků, vysvětlí princip použití těchto nástrojů</a:t>
            </a:r>
            <a:endParaRPr lang="cs-CZ" sz="600" dirty="0"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</a:rPr>
              <a:t>Druh učebního materiálu: prezentace	</a:t>
            </a:r>
            <a:endParaRPr lang="cs-CZ" sz="600" dirty="0"/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</a:rPr>
              <a:t>Očekávaný výstup:</a:t>
            </a:r>
            <a:r>
              <a:rPr lang="cs-CZ" sz="1200" b="1" dirty="0">
                <a:solidFill>
                  <a:srgbClr val="000000"/>
                </a:solidFill>
                <a:cs typeface="Times New Roman" pitchFamily="18" charset="0"/>
              </a:rPr>
              <a:t> porozumění výše uvedeným nástrojům a aplikace na </a:t>
            </a:r>
            <a:r>
              <a:rPr lang="cs-CZ" sz="1200" b="1" dirty="0" smtClean="0">
                <a:solidFill>
                  <a:srgbClr val="000000"/>
                </a:solidFill>
                <a:cs typeface="Times New Roman" pitchFamily="18" charset="0"/>
              </a:rPr>
              <a:t>příkladech</a:t>
            </a:r>
            <a:endParaRPr lang="cs-CZ" sz="600" dirty="0"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</a:rPr>
              <a:t>Metodika učebního materiálu:</a:t>
            </a:r>
            <a:r>
              <a:rPr lang="cs-CZ" sz="1200" b="1" dirty="0">
                <a:solidFill>
                  <a:srgbClr val="000000"/>
                </a:solidFill>
                <a:cs typeface="Times New Roman" pitchFamily="18" charset="0"/>
              </a:rPr>
              <a:t> projekce s výkladem</a:t>
            </a:r>
            <a:endParaRPr lang="cs-CZ" dirty="0"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914400" y="3001963"/>
            <a:ext cx="7696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latin typeface="Verdana" pitchFamily="34" charset="0"/>
              </a:rPr>
              <a:t>Autorem materiálu a všech jeho příloh, není-li uvedeno jinak, je Ing. Věra Jeníková.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4200" dirty="0" smtClean="0"/>
              <a:t>ZÁKLADNÍ </a:t>
            </a:r>
            <a:r>
              <a:rPr lang="cs-CZ" sz="4200" dirty="0" smtClean="0"/>
              <a:t>NÁSTROJE </a:t>
            </a:r>
            <a:r>
              <a:rPr lang="cs-CZ" sz="4200" dirty="0" smtClean="0"/>
              <a:t>MANAGEMENTU JAKOSTI III.</a:t>
            </a:r>
            <a:endParaRPr lang="bg-BG" sz="4200" dirty="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Ing. Věra Jeníková</a:t>
            </a:r>
            <a:endParaRPr lang="bg-BG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Paretův diagram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Založen na Paretovu principu: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</a:t>
            </a:r>
            <a:r>
              <a:rPr lang="cs-CZ" b="1" smtClean="0"/>
              <a:t>80% následku je způsobeno 20% příčin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Paretův diagram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Pomáhá určit priority tím, že uspořádá položky podle četností výskytu a stanoví relativní kumulované četnosti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Př. využití v praxi: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- analýza reklamací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- analýza neshod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Paretův diagram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mtClean="0"/>
              <a:t>Má 2 části: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uspořádání prostých absolutních četností položek podle výskytu od největší do nejmenší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vyjádření relativního podílu jednotlivých vad, následně načítání relativních četností, výsledkem jsou kumulované relativní četnosti</a:t>
            </a:r>
          </a:p>
          <a:p>
            <a:pPr marL="609600" indent="-609600" eaLnBrk="1" hangingPunct="1">
              <a:buFontTx/>
              <a:buAutoNum type="arabicPeriod"/>
            </a:pP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Paretův diagram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Názorně ukáže, na jaké položky je třeba se zaměřit, aby došlo ke zlepšení.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Paretův diagram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47800"/>
            <a:ext cx="8382000" cy="4678363"/>
          </a:xfrm>
        </p:spPr>
        <p:txBody>
          <a:bodyPr/>
          <a:lstStyle/>
          <a:p>
            <a:pPr eaLnBrk="1" hangingPunct="1"/>
            <a:r>
              <a:rPr lang="cs-CZ" sz="2800" smtClean="0"/>
              <a:t>Př. reklamace automatických praček</a:t>
            </a:r>
          </a:p>
          <a:p>
            <a:pPr eaLnBrk="1" hangingPunct="1">
              <a:buFont typeface="Wingdings" pitchFamily="2" charset="2"/>
              <a:buNone/>
            </a:pPr>
            <a:endParaRPr lang="cs-CZ" sz="2800" smtClean="0"/>
          </a:p>
        </p:txBody>
      </p:sp>
      <p:graphicFrame>
        <p:nvGraphicFramePr>
          <p:cNvPr id="9260" name="Group 44"/>
          <p:cNvGraphicFramePr>
            <a:graphicFrameLocks noGrp="1"/>
          </p:cNvGraphicFramePr>
          <p:nvPr>
            <p:ph sz="half" idx="2"/>
          </p:nvPr>
        </p:nvGraphicFramePr>
        <p:xfrm>
          <a:off x="976313" y="2865438"/>
          <a:ext cx="7177087" cy="2603500"/>
        </p:xfrm>
        <a:graphic>
          <a:graphicData uri="http://schemas.openxmlformats.org/drawingml/2006/table">
            <a:tbl>
              <a:tblPr/>
              <a:tblGrid>
                <a:gridCol w="5457825"/>
                <a:gridCol w="1719262"/>
              </a:tblGrid>
              <a:tr h="520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vada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četnost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neohřívá vodu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neždíme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nevypouští vodu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vypíná se uprostřed programu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Diagram příčin a následků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Názorné a strukturované zachycení všech možných příčin</a:t>
            </a:r>
          </a:p>
          <a:p>
            <a:pPr eaLnBrk="1" hangingPunct="1"/>
            <a:r>
              <a:rPr lang="cs-CZ" smtClean="0"/>
              <a:t>Příčiny hledáme, abychom je mohli řešit</a:t>
            </a:r>
          </a:p>
          <a:p>
            <a:pPr eaLnBrk="1" hangingPunct="1"/>
            <a:r>
              <a:rPr lang="cs-CZ" smtClean="0"/>
              <a:t>Vodorovná čára s šipkou zachycuje cestu k následku</a:t>
            </a:r>
          </a:p>
          <a:p>
            <a:pPr eaLnBrk="1" hangingPunct="1"/>
            <a:r>
              <a:rPr lang="cs-CZ" smtClean="0"/>
              <a:t>Na ní nanášíme šipky, které zachycují základní příčiny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Diagram příčin a následků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příčiny se dále rozkládají na dílčí příčiny</a:t>
            </a:r>
          </a:p>
          <a:p>
            <a:pPr eaLnBrk="1" hangingPunct="1"/>
            <a:r>
              <a:rPr lang="cs-CZ" smtClean="0"/>
              <a:t>Výsledkem je přehled všech možných příčin</a:t>
            </a:r>
          </a:p>
          <a:p>
            <a:pPr eaLnBrk="1" hangingPunct="1"/>
            <a:r>
              <a:rPr lang="cs-CZ" smtClean="0"/>
              <a:t>Následně lze celý problém rozebrat a hledat řešení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800" smtClean="0"/>
              <a:t>	</a:t>
            </a:r>
            <a:br>
              <a:rPr lang="cs-CZ" sz="3800" smtClean="0"/>
            </a:br>
            <a:r>
              <a:rPr lang="cs-CZ" sz="3800" smtClean="0"/>
              <a:t> Paretův diagram 						</a:t>
            </a:r>
          </a:p>
        </p:txBody>
      </p:sp>
      <p:graphicFrame>
        <p:nvGraphicFramePr>
          <p:cNvPr id="1026" name="Object 7"/>
          <p:cNvGraphicFramePr>
            <a:graphicFrameLocks noChangeAspect="1"/>
          </p:cNvGraphicFramePr>
          <p:nvPr>
            <p:ph type="chart" idx="1"/>
          </p:nvPr>
        </p:nvGraphicFramePr>
        <p:xfrm>
          <a:off x="615950" y="1600200"/>
          <a:ext cx="7910513" cy="4419600"/>
        </p:xfrm>
        <a:graphic>
          <a:graphicData uri="http://schemas.openxmlformats.org/presentationml/2006/ole">
            <p:oleObj spid="_x0000_s1026" name="Graf" r:id="rId3" imgW="8229600" imgH="4533900" progId="MSGraph.Chart.8">
              <p:embed followColorScheme="full"/>
            </p:oleObj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</a:t>
            </a:r>
            <a:endParaRPr lang="bg-BG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Veber J. a kol.: Řízení jakosti a ochrana spotřebitele, Praha 2007, Grada Publishing, a.s., ISBN 978-80-247-1782-1</a:t>
            </a:r>
          </a:p>
          <a:p>
            <a:pPr eaLnBrk="1" hangingPunct="1"/>
            <a:r>
              <a:rPr lang="cs-CZ" smtClean="0"/>
              <a:t>Doc. Ing. Hutyra M., CSc. a kol.: Management jakosti, Ostrava 2007, VŠB-TU, ISBN 978-80-248-1484-1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blouky">
  <a:themeElements>
    <a:clrScheme name="Oblouky 1">
      <a:dk1>
        <a:srgbClr val="000000"/>
      </a:dk1>
      <a:lt1>
        <a:srgbClr val="FFFFFF"/>
      </a:lt1>
      <a:dk2>
        <a:srgbClr val="FFFFFF"/>
      </a:dk2>
      <a:lt2>
        <a:srgbClr val="669999"/>
      </a:lt2>
      <a:accent1>
        <a:srgbClr val="99CCFF"/>
      </a:accent1>
      <a:accent2>
        <a:srgbClr val="9999FF"/>
      </a:accent2>
      <a:accent3>
        <a:srgbClr val="FFFFFF"/>
      </a:accent3>
      <a:accent4>
        <a:srgbClr val="000000"/>
      </a:accent4>
      <a:accent5>
        <a:srgbClr val="CAE2FF"/>
      </a:accent5>
      <a:accent6>
        <a:srgbClr val="8A8AE7"/>
      </a:accent6>
      <a:hlink>
        <a:srgbClr val="996666"/>
      </a:hlink>
      <a:folHlink>
        <a:srgbClr val="6666CC"/>
      </a:folHlink>
    </a:clrScheme>
    <a:fontScheme name="Oblou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blouky 1">
        <a:dk1>
          <a:srgbClr val="000000"/>
        </a:dk1>
        <a:lt1>
          <a:srgbClr val="FFFFFF"/>
        </a:lt1>
        <a:dk2>
          <a:srgbClr val="FFFFFF"/>
        </a:dk2>
        <a:lt2>
          <a:srgbClr val="669999"/>
        </a:lt2>
        <a:accent1>
          <a:srgbClr val="99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8A8AE7"/>
        </a:accent6>
        <a:hlink>
          <a:srgbClr val="996666"/>
        </a:hlink>
        <a:folHlink>
          <a:srgbClr val="66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blouky 2">
        <a:dk1>
          <a:srgbClr val="000000"/>
        </a:dk1>
        <a:lt1>
          <a:srgbClr val="FFFFFF"/>
        </a:lt1>
        <a:dk2>
          <a:srgbClr val="FFFFFF"/>
        </a:dk2>
        <a:lt2>
          <a:srgbClr val="817F3F"/>
        </a:lt2>
        <a:accent1>
          <a:srgbClr val="FFCC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8A00"/>
        </a:accent6>
        <a:hlink>
          <a:srgbClr val="996666"/>
        </a:hlink>
        <a:folHlink>
          <a:srgbClr val="C9450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blouky 3">
        <a:dk1>
          <a:srgbClr val="CC6600"/>
        </a:dk1>
        <a:lt1>
          <a:srgbClr val="FFFFFF"/>
        </a:lt1>
        <a:dk2>
          <a:srgbClr val="800000"/>
        </a:dk2>
        <a:lt2>
          <a:srgbClr val="FFFFFF"/>
        </a:lt2>
        <a:accent1>
          <a:srgbClr val="FF6600"/>
        </a:accent1>
        <a:accent2>
          <a:srgbClr val="33CCCC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2DB9B9"/>
        </a:accent6>
        <a:hlink>
          <a:srgbClr val="99FF33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louky 4">
        <a:dk1>
          <a:srgbClr val="993300"/>
        </a:dk1>
        <a:lt1>
          <a:srgbClr val="FFFFFF"/>
        </a:lt1>
        <a:dk2>
          <a:srgbClr val="431A01"/>
        </a:dk2>
        <a:lt2>
          <a:srgbClr val="FFFFFF"/>
        </a:lt2>
        <a:accent1>
          <a:srgbClr val="FFCC00"/>
        </a:accent1>
        <a:accent2>
          <a:srgbClr val="FF9966"/>
        </a:accent2>
        <a:accent3>
          <a:srgbClr val="B0ABAA"/>
        </a:accent3>
        <a:accent4>
          <a:srgbClr val="DADADA"/>
        </a:accent4>
        <a:accent5>
          <a:srgbClr val="FFE2AA"/>
        </a:accent5>
        <a:accent6>
          <a:srgbClr val="E78A5C"/>
        </a:accent6>
        <a:hlink>
          <a:srgbClr val="FF66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louky 5">
        <a:dk1>
          <a:srgbClr val="75878B"/>
        </a:dk1>
        <a:lt1>
          <a:srgbClr val="FFFFFF"/>
        </a:lt1>
        <a:dk2>
          <a:srgbClr val="260000"/>
        </a:dk2>
        <a:lt2>
          <a:srgbClr val="FFFFFF"/>
        </a:lt2>
        <a:accent1>
          <a:srgbClr val="0099CC"/>
        </a:accent1>
        <a:accent2>
          <a:srgbClr val="FF3300"/>
        </a:accent2>
        <a:accent3>
          <a:srgbClr val="ACAAAA"/>
        </a:accent3>
        <a:accent4>
          <a:srgbClr val="DADADA"/>
        </a:accent4>
        <a:accent5>
          <a:srgbClr val="AACAE2"/>
        </a:accent5>
        <a:accent6>
          <a:srgbClr val="E72D00"/>
        </a:accent6>
        <a:hlink>
          <a:srgbClr val="FFCC00"/>
        </a:hlink>
        <a:folHlink>
          <a:srgbClr val="CC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louky 6">
        <a:dk1>
          <a:srgbClr val="666699"/>
        </a:dk1>
        <a:lt1>
          <a:srgbClr val="FFFFFF"/>
        </a:lt1>
        <a:dk2>
          <a:srgbClr val="000000"/>
        </a:dk2>
        <a:lt2>
          <a:srgbClr val="FFFFFF"/>
        </a:lt2>
        <a:accent1>
          <a:srgbClr val="9966FF"/>
        </a:accent1>
        <a:accent2>
          <a:srgbClr val="99CCFF"/>
        </a:accent2>
        <a:accent3>
          <a:srgbClr val="AAAAAA"/>
        </a:accent3>
        <a:accent4>
          <a:srgbClr val="DADADA"/>
        </a:accent4>
        <a:accent5>
          <a:srgbClr val="CAB8FF"/>
        </a:accent5>
        <a:accent6>
          <a:srgbClr val="8AB9E7"/>
        </a:accent6>
        <a:hlink>
          <a:srgbClr val="FFFFCC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louky 7">
        <a:dk1>
          <a:srgbClr val="666699"/>
        </a:dk1>
        <a:lt1>
          <a:srgbClr val="FFFFFF"/>
        </a:lt1>
        <a:dk2>
          <a:srgbClr val="2A2A40"/>
        </a:dk2>
        <a:lt2>
          <a:srgbClr val="FFFFFF"/>
        </a:lt2>
        <a:accent1>
          <a:srgbClr val="006699"/>
        </a:accent1>
        <a:accent2>
          <a:srgbClr val="CC9900"/>
        </a:accent2>
        <a:accent3>
          <a:srgbClr val="ACACAF"/>
        </a:accent3>
        <a:accent4>
          <a:srgbClr val="DADADA"/>
        </a:accent4>
        <a:accent5>
          <a:srgbClr val="AAB8CA"/>
        </a:accent5>
        <a:accent6>
          <a:srgbClr val="B98A00"/>
        </a:accent6>
        <a:hlink>
          <a:srgbClr val="CC6600"/>
        </a:hlink>
        <a:folHlink>
          <a:srgbClr val="6C94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louky 8">
        <a:dk1>
          <a:srgbClr val="BECBD8"/>
        </a:dk1>
        <a:lt1>
          <a:srgbClr val="FFFFFF"/>
        </a:lt1>
        <a:dk2>
          <a:srgbClr val="2B335B"/>
        </a:dk2>
        <a:lt2>
          <a:srgbClr val="FFFFFF"/>
        </a:lt2>
        <a:accent1>
          <a:srgbClr val="0099CC"/>
        </a:accent1>
        <a:accent2>
          <a:srgbClr val="B5DBE3"/>
        </a:accent2>
        <a:accent3>
          <a:srgbClr val="ACADB5"/>
        </a:accent3>
        <a:accent4>
          <a:srgbClr val="DADADA"/>
        </a:accent4>
        <a:accent5>
          <a:srgbClr val="AACAE2"/>
        </a:accent5>
        <a:accent6>
          <a:srgbClr val="A4C6CE"/>
        </a:accent6>
        <a:hlink>
          <a:srgbClr val="FFCC00"/>
        </a:hlink>
        <a:folHlink>
          <a:srgbClr val="58648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louky 9">
        <a:dk1>
          <a:srgbClr val="3333FF"/>
        </a:dk1>
        <a:lt1>
          <a:srgbClr val="FFFFFF"/>
        </a:lt1>
        <a:dk2>
          <a:srgbClr val="000099"/>
        </a:dk2>
        <a:lt2>
          <a:srgbClr val="FFFFFF"/>
        </a:lt2>
        <a:accent1>
          <a:srgbClr val="339966"/>
        </a:accent1>
        <a:accent2>
          <a:srgbClr val="9999FF"/>
        </a:accent2>
        <a:accent3>
          <a:srgbClr val="AAAACA"/>
        </a:accent3>
        <a:accent4>
          <a:srgbClr val="DADADA"/>
        </a:accent4>
        <a:accent5>
          <a:srgbClr val="ADCAB8"/>
        </a:accent5>
        <a:accent6>
          <a:srgbClr val="8A8AE7"/>
        </a:accent6>
        <a:hlink>
          <a:srgbClr val="FFFF99"/>
        </a:hlink>
        <a:folHlink>
          <a:srgbClr val="17A0D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louky 10">
        <a:dk1>
          <a:srgbClr val="808000"/>
        </a:dk1>
        <a:lt1>
          <a:srgbClr val="FFFFFF"/>
        </a:lt1>
        <a:dk2>
          <a:srgbClr val="354418"/>
        </a:dk2>
        <a:lt2>
          <a:srgbClr val="FFFFFF"/>
        </a:lt2>
        <a:accent1>
          <a:srgbClr val="60897C"/>
        </a:accent1>
        <a:accent2>
          <a:srgbClr val="99CC00"/>
        </a:accent2>
        <a:accent3>
          <a:srgbClr val="AEB0AB"/>
        </a:accent3>
        <a:accent4>
          <a:srgbClr val="DADADA"/>
        </a:accent4>
        <a:accent5>
          <a:srgbClr val="B6C4BF"/>
        </a:accent5>
        <a:accent6>
          <a:srgbClr val="8AB900"/>
        </a:accent6>
        <a:hlink>
          <a:srgbClr val="CCCC00"/>
        </a:hlink>
        <a:folHlink>
          <a:srgbClr val="66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Radial</Template>
  <TotalTime>110</TotalTime>
  <Words>291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Arial</vt:lpstr>
      <vt:lpstr>Wingdings</vt:lpstr>
      <vt:lpstr>Calibri</vt:lpstr>
      <vt:lpstr>Times New Roman</vt:lpstr>
      <vt:lpstr>Arial Black</vt:lpstr>
      <vt:lpstr>Verdana</vt:lpstr>
      <vt:lpstr>Oblouky</vt:lpstr>
      <vt:lpstr>Výchozí návrh</vt:lpstr>
      <vt:lpstr>Graf aplikace Microsoft Graph</vt:lpstr>
      <vt:lpstr>Snímek 1</vt:lpstr>
      <vt:lpstr>Snímek 2</vt:lpstr>
      <vt:lpstr>ZÁKLADNÍ NÁSTROJE MANAGEMENTU JAKOSTI III.</vt:lpstr>
      <vt:lpstr>Paretův diagram</vt:lpstr>
      <vt:lpstr>Paretův diagram</vt:lpstr>
      <vt:lpstr>Paretův diagram</vt:lpstr>
      <vt:lpstr>Paretův diagram</vt:lpstr>
      <vt:lpstr>Paretův diagram</vt:lpstr>
      <vt:lpstr>Diagram příčin a následků</vt:lpstr>
      <vt:lpstr>Diagram příčin a následků</vt:lpstr>
      <vt:lpstr>   Paretův diagram       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ondra</dc:creator>
  <cp:lastModifiedBy>Dum</cp:lastModifiedBy>
  <cp:revision>9</cp:revision>
  <cp:lastPrinted>1601-01-01T00:00:00Z</cp:lastPrinted>
  <dcterms:created xsi:type="dcterms:W3CDTF">2013-11-18T17:48:15Z</dcterms:created>
  <dcterms:modified xsi:type="dcterms:W3CDTF">2014-03-26T12:23:19Z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