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3" r:id="rId2"/>
    <p:sldId id="264" r:id="rId3"/>
    <p:sldId id="265" r:id="rId4"/>
    <p:sldId id="266" r:id="rId5"/>
    <p:sldId id="267" r:id="rId6"/>
    <p:sldId id="268" r:id="rId7"/>
    <p:sldId id="269" r:id="rId8"/>
    <p:sldId id="271" r:id="rId9"/>
    <p:sldId id="270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CF70D-79F4-4E22-9B13-1B2CDAA99EF4}" type="datetimeFigureOut">
              <a:rPr lang="cs-CZ" smtClean="0"/>
              <a:pPr/>
              <a:t>25. 2. 2014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á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5BBDDDDC-9C12-4753-A604-DE077F3EE13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CF70D-79F4-4E22-9B13-1B2CDAA99EF4}" type="datetimeFigureOut">
              <a:rPr lang="cs-CZ" smtClean="0"/>
              <a:pPr/>
              <a:t>25. 2. 2014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5BBDDDDC-9C12-4753-A604-DE077F3EE13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CF70D-79F4-4E22-9B13-1B2CDAA99EF4}" type="datetimeFigureOut">
              <a:rPr lang="cs-CZ" smtClean="0"/>
              <a:pPr/>
              <a:t>25. 2. 2014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5BBDDDDC-9C12-4753-A604-DE077F3EE13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89ECF70D-79F4-4E22-9B13-1B2CDAA99EF4}" type="datetimeFigureOut">
              <a:rPr lang="cs-CZ" smtClean="0"/>
              <a:pPr/>
              <a:t>25. 2. 2014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DDDDC-9C12-4753-A604-DE077F3EE13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CF70D-79F4-4E22-9B13-1B2CDAA99EF4}" type="datetimeFigureOut">
              <a:rPr lang="cs-CZ" smtClean="0"/>
              <a:pPr/>
              <a:t>25. 2. 2014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Ová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á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5BBDDDDC-9C12-4753-A604-DE077F3EE13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CF70D-79F4-4E22-9B13-1B2CDAA99EF4}" type="datetimeFigureOut">
              <a:rPr lang="cs-CZ" smtClean="0"/>
              <a:pPr/>
              <a:t>25. 2. 2014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5BBDDDDC-9C12-4753-A604-DE077F3EE13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CF70D-79F4-4E22-9B13-1B2CDAA99EF4}" type="datetimeFigureOut">
              <a:rPr lang="cs-CZ" smtClean="0"/>
              <a:pPr/>
              <a:t>25. 2. 2014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BBDDDDC-9C12-4753-A604-DE077F3EE13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5BBDDDDC-9C12-4753-A604-DE077F3EE13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CF70D-79F4-4E22-9B13-1B2CDAA99EF4}" type="datetimeFigureOut">
              <a:rPr lang="cs-CZ" smtClean="0"/>
              <a:pPr/>
              <a:t>25. 2. 2014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nice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á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5BBDDDDC-9C12-4753-A604-DE077F3EE13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89ECF70D-79F4-4E22-9B13-1B2CDAA99EF4}" type="datetimeFigureOut">
              <a:rPr lang="cs-CZ" smtClean="0"/>
              <a:pPr/>
              <a:t>25. 2. 2014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CF70D-79F4-4E22-9B13-1B2CDAA99EF4}" type="datetimeFigureOut">
              <a:rPr lang="cs-CZ" smtClean="0"/>
              <a:pPr/>
              <a:t>25. 2. 2014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DDDDC-9C12-4753-A604-DE077F3EE13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5BBDDDDC-9C12-4753-A604-DE077F3EE13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CF70D-79F4-4E22-9B13-1B2CDAA99EF4}" type="datetimeFigureOut">
              <a:rPr lang="cs-CZ" smtClean="0"/>
              <a:pPr/>
              <a:t>25. 2. 2014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89ECF70D-79F4-4E22-9B13-1B2CDAA99EF4}" type="datetimeFigureOut">
              <a:rPr lang="cs-CZ" smtClean="0"/>
              <a:pPr/>
              <a:t>25. 2. 2014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5BBDDDDC-9C12-4753-A604-DE077F3EE13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28" y="4929198"/>
            <a:ext cx="6086475" cy="155733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95536" y="642918"/>
            <a:ext cx="8352928" cy="1470025"/>
          </a:xfrm>
        </p:spPr>
        <p:txBody>
          <a:bodyPr>
            <a:normAutofit/>
          </a:bodyPr>
          <a:lstStyle/>
          <a:p>
            <a:r>
              <a:rPr lang="cs-CZ" sz="3600" b="1" dirty="0">
                <a:solidFill>
                  <a:schemeClr val="tx1"/>
                </a:solidFill>
                <a:latin typeface="Calibri" pitchFamily="34" charset="0"/>
              </a:rPr>
              <a:t>DUM - Digitální Učební Materiál</a:t>
            </a:r>
            <a:r>
              <a:rPr lang="cs-CZ" sz="3600" dirty="0">
                <a:solidFill>
                  <a:schemeClr val="tx1"/>
                </a:solidFill>
                <a:latin typeface="Calibri" pitchFamily="34" charset="0"/>
              </a:rPr>
              <a:t/>
            </a:r>
            <a:br>
              <a:rPr lang="cs-CZ" sz="3600" dirty="0">
                <a:solidFill>
                  <a:schemeClr val="tx1"/>
                </a:solidFill>
                <a:latin typeface="Calibri" pitchFamily="34" charset="0"/>
              </a:rPr>
            </a:br>
            <a:endParaRPr lang="cs-CZ" sz="3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000100" y="2492896"/>
            <a:ext cx="7215238" cy="4286256"/>
          </a:xfrm>
        </p:spPr>
        <p:txBody>
          <a:bodyPr>
            <a:normAutofit lnSpcReduction="10000"/>
          </a:bodyPr>
          <a:lstStyle/>
          <a:p>
            <a:endParaRPr lang="cs-CZ" sz="800" spc="0" dirty="0" smtClean="0">
              <a:latin typeface="Calibri" pitchFamily="34" charset="0"/>
            </a:endParaRPr>
          </a:p>
          <a:p>
            <a:endParaRPr lang="cs-CZ" sz="800" spc="0" dirty="0">
              <a:latin typeface="Calibri" pitchFamily="34" charset="0"/>
            </a:endParaRPr>
          </a:p>
          <a:p>
            <a:endParaRPr lang="cs-CZ" sz="800" spc="0" dirty="0" smtClean="0">
              <a:latin typeface="Calibri" pitchFamily="34" charset="0"/>
            </a:endParaRPr>
          </a:p>
          <a:p>
            <a:endParaRPr lang="cs-CZ" sz="800" spc="0" dirty="0">
              <a:latin typeface="Calibri" pitchFamily="34" charset="0"/>
            </a:endParaRPr>
          </a:p>
          <a:p>
            <a:endParaRPr lang="cs-CZ" sz="800" spc="0" dirty="0" smtClean="0">
              <a:latin typeface="Calibri" pitchFamily="34" charset="0"/>
            </a:endParaRPr>
          </a:p>
          <a:p>
            <a:endParaRPr lang="cs-CZ" sz="800" spc="0" dirty="0">
              <a:latin typeface="Calibri" pitchFamily="34" charset="0"/>
            </a:endParaRPr>
          </a:p>
          <a:p>
            <a:endParaRPr lang="cs-CZ" sz="800" spc="0" dirty="0" smtClean="0">
              <a:latin typeface="Calibri" pitchFamily="34" charset="0"/>
            </a:endParaRPr>
          </a:p>
          <a:p>
            <a:endParaRPr lang="cs-CZ" sz="800" spc="0" dirty="0">
              <a:latin typeface="Calibri" pitchFamily="34" charset="0"/>
            </a:endParaRPr>
          </a:p>
          <a:p>
            <a:endParaRPr lang="cs-CZ" sz="800" spc="0" dirty="0" smtClean="0">
              <a:latin typeface="Calibri" pitchFamily="34" charset="0"/>
            </a:endParaRPr>
          </a:p>
          <a:p>
            <a:endParaRPr lang="cs-CZ" sz="800" spc="0" dirty="0">
              <a:latin typeface="Calibri" pitchFamily="34" charset="0"/>
            </a:endParaRPr>
          </a:p>
          <a:p>
            <a:endParaRPr lang="cs-CZ" sz="800" spc="0" dirty="0" smtClean="0">
              <a:latin typeface="Calibri" pitchFamily="34" charset="0"/>
            </a:endParaRPr>
          </a:p>
          <a:p>
            <a:endParaRPr lang="cs-CZ" sz="800" spc="0" dirty="0">
              <a:latin typeface="Calibri" pitchFamily="34" charset="0"/>
            </a:endParaRPr>
          </a:p>
          <a:p>
            <a:endParaRPr lang="cs-CZ" sz="800" spc="0" dirty="0" smtClean="0">
              <a:latin typeface="Calibri" pitchFamily="34" charset="0"/>
            </a:endParaRPr>
          </a:p>
          <a:p>
            <a:endParaRPr lang="cs-CZ" sz="800" spc="0" dirty="0">
              <a:latin typeface="Calibri" pitchFamily="34" charset="0"/>
            </a:endParaRPr>
          </a:p>
          <a:p>
            <a:endParaRPr lang="cs-CZ" sz="800" spc="0" dirty="0" smtClean="0">
              <a:latin typeface="Calibri" pitchFamily="34" charset="0"/>
            </a:endParaRPr>
          </a:p>
          <a:p>
            <a:endParaRPr lang="cs-CZ" sz="800" spc="0" dirty="0" smtClean="0">
              <a:latin typeface="Calibri" pitchFamily="34" charset="0"/>
            </a:endParaRPr>
          </a:p>
          <a:p>
            <a:endParaRPr lang="cs-CZ" sz="800" spc="0" dirty="0">
              <a:latin typeface="Calibri" pitchFamily="34" charset="0"/>
            </a:endParaRPr>
          </a:p>
          <a:p>
            <a:endParaRPr lang="cs-CZ" sz="800" spc="0" dirty="0" smtClean="0">
              <a:latin typeface="Calibri" pitchFamily="34" charset="0"/>
            </a:endParaRPr>
          </a:p>
          <a:p>
            <a:endParaRPr lang="cs-CZ" sz="800" spc="0" dirty="0">
              <a:latin typeface="Calibri" pitchFamily="34" charset="0"/>
            </a:endParaRPr>
          </a:p>
          <a:p>
            <a:endParaRPr lang="cs-CZ" sz="800" spc="0" dirty="0" smtClean="0">
              <a:latin typeface="Calibri" pitchFamily="34" charset="0"/>
            </a:endParaRPr>
          </a:p>
          <a:p>
            <a:endParaRPr lang="cs-CZ" sz="800" spc="0" dirty="0" smtClean="0">
              <a:latin typeface="Calibri" pitchFamily="34" charset="0"/>
            </a:endParaRPr>
          </a:p>
          <a:p>
            <a:endParaRPr lang="cs-CZ" sz="800" spc="0" dirty="0">
              <a:latin typeface="Calibri" pitchFamily="34" charset="0"/>
            </a:endParaRPr>
          </a:p>
          <a:p>
            <a:endParaRPr lang="cs-CZ" sz="800" spc="0" dirty="0" smtClean="0">
              <a:latin typeface="Calibri" pitchFamily="34" charset="0"/>
            </a:endParaRPr>
          </a:p>
          <a:p>
            <a:endParaRPr lang="cs-CZ" sz="800" spc="0" dirty="0">
              <a:latin typeface="Calibri" pitchFamily="34" charset="0"/>
            </a:endParaRPr>
          </a:p>
          <a:p>
            <a:endParaRPr lang="cs-CZ" sz="800" spc="0" dirty="0" smtClean="0">
              <a:latin typeface="Calibri" pitchFamily="34" charset="0"/>
            </a:endParaRPr>
          </a:p>
          <a:p>
            <a:endParaRPr lang="cs-CZ" sz="800" spc="0" dirty="0">
              <a:latin typeface="Calibri" pitchFamily="34" charset="0"/>
            </a:endParaRPr>
          </a:p>
          <a:p>
            <a:endParaRPr lang="cs-CZ" sz="800" spc="0" dirty="0" smtClean="0">
              <a:latin typeface="Calibri" pitchFamily="34" charset="0"/>
            </a:endParaRPr>
          </a:p>
          <a:p>
            <a:endParaRPr lang="cs-CZ" sz="800" spc="0" dirty="0">
              <a:latin typeface="Calibri" pitchFamily="34" charset="0"/>
            </a:endParaRPr>
          </a:p>
          <a:p>
            <a:endParaRPr lang="cs-CZ" sz="800" spc="0" dirty="0" smtClean="0">
              <a:latin typeface="Calibri" pitchFamily="34" charset="0"/>
            </a:endParaRPr>
          </a:p>
          <a:p>
            <a:r>
              <a:rPr lang="cs-CZ" sz="800" spc="0" dirty="0" smtClean="0">
                <a:latin typeface="Calibri" pitchFamily="34" charset="0"/>
              </a:rPr>
              <a:t>Tento </a:t>
            </a:r>
            <a:r>
              <a:rPr lang="cs-CZ" sz="800" spc="0" dirty="0">
                <a:latin typeface="Calibri" pitchFamily="34" charset="0"/>
              </a:rPr>
              <a:t>projekt je spolufinancován Evropským sociálním fondem a státním rozpočtem České republiky.</a:t>
            </a:r>
          </a:p>
          <a:p>
            <a:endParaRPr lang="cs-CZ" spc="0" dirty="0">
              <a:latin typeface="Calibri" pitchFamily="34" charset="0"/>
            </a:endParaRPr>
          </a:p>
        </p:txBody>
      </p:sp>
      <p:pic>
        <p:nvPicPr>
          <p:cNvPr id="4" name="Obrázek 3" descr="C:\Users\Maruška\Desktop\logo_barevne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43306" y="1785926"/>
            <a:ext cx="1657350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ovéPole 5"/>
          <p:cNvSpPr txBox="1"/>
          <p:nvPr/>
        </p:nvSpPr>
        <p:spPr>
          <a:xfrm>
            <a:off x="1214414" y="2795444"/>
            <a:ext cx="685804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cs-CZ" sz="2000" b="1" dirty="0" smtClean="0">
                <a:latin typeface="Calibri" pitchFamily="34" charset="0"/>
              </a:rPr>
              <a:t>Registrační číslo: </a:t>
            </a:r>
            <a:r>
              <a:rPr lang="cs-CZ" sz="2000" dirty="0" smtClean="0">
                <a:latin typeface="Calibri" pitchFamily="34" charset="0"/>
              </a:rPr>
              <a:t>CZ.1.07/1.5.00/34.1012</a:t>
            </a:r>
          </a:p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cs-CZ" b="1" dirty="0" smtClean="0">
                <a:latin typeface="Calibri" pitchFamily="34" charset="0"/>
              </a:rPr>
              <a:t>Šablona:</a:t>
            </a:r>
            <a:r>
              <a:rPr lang="cs-CZ" dirty="0" smtClean="0">
                <a:latin typeface="Calibri" pitchFamily="34" charset="0"/>
              </a:rPr>
              <a:t> III/2                                                              </a:t>
            </a:r>
            <a:r>
              <a:rPr lang="cs-CZ" b="1" dirty="0" smtClean="0">
                <a:latin typeface="Calibri" pitchFamily="34" charset="0"/>
              </a:rPr>
              <a:t>Sada: </a:t>
            </a:r>
            <a:r>
              <a:rPr lang="cs-CZ" b="1" dirty="0" smtClean="0">
                <a:latin typeface="Calibri" pitchFamily="34" charset="0"/>
              </a:rPr>
              <a:t>A6_51</a:t>
            </a:r>
            <a:endParaRPr lang="cs-CZ" b="1" dirty="0" smtClean="0">
              <a:latin typeface="Calibri" pitchFamily="34" charset="0"/>
            </a:endParaRPr>
          </a:p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cs-CZ" b="1" dirty="0" smtClean="0">
                <a:latin typeface="Calibri" pitchFamily="34" charset="0"/>
              </a:rPr>
              <a:t>Datum ověření ve výuce: </a:t>
            </a:r>
            <a:r>
              <a:rPr lang="cs-CZ" b="1" dirty="0" smtClean="0">
                <a:latin typeface="Calibri" pitchFamily="34" charset="0"/>
              </a:rPr>
              <a:t>13. 1. 2014                    </a:t>
            </a:r>
            <a:r>
              <a:rPr lang="cs-CZ" b="1" dirty="0" smtClean="0">
                <a:latin typeface="Calibri" pitchFamily="34" charset="0"/>
              </a:rPr>
              <a:t>Třída: 3TA  </a:t>
            </a:r>
          </a:p>
        </p:txBody>
      </p:sp>
    </p:spTree>
    <p:extLst>
      <p:ext uri="{BB962C8B-B14F-4D97-AF65-F5344CB8AC3E}">
        <p14:creationId xmlns:p14="http://schemas.microsoft.com/office/powerpoint/2010/main" val="3071954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  <a:latin typeface="Calibri" pitchFamily="34" charset="0"/>
              </a:rPr>
              <a:t>DUM - Digitální Učební Materiál</a:t>
            </a:r>
            <a:endParaRPr lang="cs-CZ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cs-CZ" b="1" dirty="0" smtClean="0">
                <a:latin typeface="Calibri" pitchFamily="34" charset="0"/>
              </a:rPr>
              <a:t>Obor vzdělání: Truhlář</a:t>
            </a:r>
          </a:p>
          <a:p>
            <a:pPr>
              <a:buNone/>
            </a:pPr>
            <a:r>
              <a:rPr lang="cs-CZ" b="1" dirty="0" smtClean="0">
                <a:latin typeface="Calibri" pitchFamily="34" charset="0"/>
              </a:rPr>
              <a:t>Předmět: Ekonomika</a:t>
            </a:r>
          </a:p>
          <a:p>
            <a:pPr>
              <a:buNone/>
            </a:pPr>
            <a:r>
              <a:rPr lang="cs-CZ" b="1" dirty="0" smtClean="0">
                <a:latin typeface="Calibri" pitchFamily="34" charset="0"/>
              </a:rPr>
              <a:t>Ročník: 3.</a:t>
            </a:r>
          </a:p>
          <a:p>
            <a:pPr>
              <a:buNone/>
            </a:pPr>
            <a:r>
              <a:rPr lang="cs-CZ" b="1" dirty="0" smtClean="0">
                <a:latin typeface="Calibri" pitchFamily="34" charset="0"/>
              </a:rPr>
              <a:t>Klíčová slova: Přímé a nepřímé daně, DPH, ekologická daň, spotřební daň</a:t>
            </a:r>
          </a:p>
          <a:p>
            <a:pPr>
              <a:buNone/>
            </a:pPr>
            <a:r>
              <a:rPr lang="cs-CZ" b="1" dirty="0" smtClean="0">
                <a:latin typeface="Calibri" pitchFamily="34" charset="0"/>
              </a:rPr>
              <a:t>Jméno autora: Mgr. Anna </a:t>
            </a:r>
            <a:r>
              <a:rPr lang="cs-CZ" b="1" dirty="0" err="1" smtClean="0">
                <a:latin typeface="Calibri" pitchFamily="34" charset="0"/>
              </a:rPr>
              <a:t>Konopová</a:t>
            </a:r>
            <a:endParaRPr lang="cs-CZ" b="1" dirty="0" smtClean="0">
              <a:latin typeface="Calibri" pitchFamily="34" charset="0"/>
            </a:endParaRPr>
          </a:p>
          <a:p>
            <a:pPr>
              <a:buNone/>
            </a:pPr>
            <a:r>
              <a:rPr lang="cs-CZ" b="1" dirty="0" smtClean="0">
                <a:latin typeface="Calibri" pitchFamily="34" charset="0"/>
              </a:rPr>
              <a:t>Škola:</a:t>
            </a:r>
            <a:r>
              <a:rPr lang="cs-CZ" dirty="0" smtClean="0">
                <a:latin typeface="Calibri" pitchFamily="34" charset="0"/>
              </a:rPr>
              <a:t> 	</a:t>
            </a:r>
            <a:r>
              <a:rPr lang="cs-CZ" sz="2400" b="1" dirty="0" smtClean="0">
                <a:solidFill>
                  <a:srgbClr val="002060"/>
                </a:solidFill>
                <a:latin typeface="Calibri" pitchFamily="34" charset="0"/>
              </a:rPr>
              <a:t>Střední </a:t>
            </a:r>
            <a:r>
              <a:rPr lang="cs-CZ" sz="2400" b="1" dirty="0">
                <a:solidFill>
                  <a:srgbClr val="002060"/>
                </a:solidFill>
                <a:latin typeface="Calibri" pitchFamily="34" charset="0"/>
              </a:rPr>
              <a:t>odborné učiliště, Lišov</a:t>
            </a:r>
            <a:br>
              <a:rPr lang="cs-CZ" sz="2400" b="1" dirty="0">
                <a:solidFill>
                  <a:srgbClr val="002060"/>
                </a:solidFill>
                <a:latin typeface="Calibri" pitchFamily="34" charset="0"/>
              </a:rPr>
            </a:br>
            <a:r>
              <a:rPr lang="cs-CZ" sz="2400" b="1" dirty="0">
                <a:solidFill>
                  <a:srgbClr val="002060"/>
                </a:solidFill>
                <a:latin typeface="Calibri" pitchFamily="34" charset="0"/>
              </a:rPr>
              <a:t>	</a:t>
            </a:r>
            <a:r>
              <a:rPr lang="cs-CZ" sz="2400" b="1" dirty="0" smtClean="0">
                <a:solidFill>
                  <a:srgbClr val="002060"/>
                </a:solidFill>
                <a:latin typeface="Calibri" pitchFamily="34" charset="0"/>
              </a:rPr>
              <a:t>	tř</a:t>
            </a:r>
            <a:r>
              <a:rPr lang="cs-CZ" sz="2400" b="1" dirty="0">
                <a:solidFill>
                  <a:srgbClr val="002060"/>
                </a:solidFill>
                <a:latin typeface="Calibri" pitchFamily="34" charset="0"/>
              </a:rPr>
              <a:t>. 5. května 3</a:t>
            </a:r>
          </a:p>
          <a:p>
            <a:pPr>
              <a:buNone/>
            </a:pPr>
            <a:r>
              <a:rPr lang="cs-CZ" sz="2400" b="1" dirty="0">
                <a:solidFill>
                  <a:srgbClr val="002060"/>
                </a:solidFill>
                <a:latin typeface="Calibri" pitchFamily="34" charset="0"/>
              </a:rPr>
              <a:t>		</a:t>
            </a:r>
            <a:r>
              <a:rPr lang="cs-CZ" sz="2400" b="1" dirty="0" smtClean="0">
                <a:solidFill>
                  <a:srgbClr val="002060"/>
                </a:solidFill>
                <a:latin typeface="Calibri" pitchFamily="34" charset="0"/>
              </a:rPr>
              <a:t>	373 </a:t>
            </a:r>
            <a:r>
              <a:rPr lang="cs-CZ" sz="2400" b="1" dirty="0">
                <a:solidFill>
                  <a:srgbClr val="002060"/>
                </a:solidFill>
                <a:latin typeface="Calibri" pitchFamily="34" charset="0"/>
              </a:rPr>
              <a:t>72 </a:t>
            </a:r>
            <a:r>
              <a:rPr lang="cs-CZ" sz="2400" b="1" dirty="0" err="1">
                <a:solidFill>
                  <a:srgbClr val="002060"/>
                </a:solidFill>
                <a:latin typeface="Calibri" pitchFamily="34" charset="0"/>
              </a:rPr>
              <a:t>Lišov</a:t>
            </a:r>
            <a:endParaRPr lang="cs-CZ" sz="2400" b="1" dirty="0">
              <a:solidFill>
                <a:srgbClr val="002060"/>
              </a:solidFill>
              <a:latin typeface="Calibri" pitchFamily="34" charset="0"/>
            </a:endParaRPr>
          </a:p>
          <a:p>
            <a:pPr>
              <a:buNone/>
            </a:pPr>
            <a:r>
              <a:rPr lang="cs-CZ" sz="2400" b="1" dirty="0">
                <a:solidFill>
                  <a:srgbClr val="002060"/>
                </a:solidFill>
                <a:latin typeface="Calibri" pitchFamily="34" charset="0"/>
              </a:rPr>
              <a:t>		</a:t>
            </a:r>
            <a:r>
              <a:rPr lang="cs-CZ" sz="2400" b="1" dirty="0" smtClean="0">
                <a:solidFill>
                  <a:srgbClr val="002060"/>
                </a:solidFill>
                <a:latin typeface="Calibri" pitchFamily="34" charset="0"/>
              </a:rPr>
              <a:t>	IČO</a:t>
            </a:r>
            <a:r>
              <a:rPr lang="cs-CZ" sz="2400" b="1" dirty="0">
                <a:solidFill>
                  <a:srgbClr val="002060"/>
                </a:solidFill>
                <a:latin typeface="Calibri" pitchFamily="34" charset="0"/>
              </a:rPr>
              <a:t>: 75050111	REDIZO: 651023599</a:t>
            </a:r>
          </a:p>
          <a:p>
            <a:pPr>
              <a:buNone/>
            </a:pPr>
            <a:endParaRPr lang="cs-CZ" dirty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6578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77280" y="2996952"/>
            <a:ext cx="8280920" cy="2376264"/>
          </a:xfrm>
        </p:spPr>
        <p:txBody>
          <a:bodyPr>
            <a:normAutofit fontScale="85000" lnSpcReduction="10000"/>
          </a:bodyPr>
          <a:lstStyle/>
          <a:p>
            <a:endParaRPr lang="cs-CZ" sz="3200" dirty="0" smtClean="0"/>
          </a:p>
          <a:p>
            <a:pPr algn="l"/>
            <a:r>
              <a:rPr lang="cs-CZ" sz="3300" cap="none" dirty="0" smtClean="0">
                <a:solidFill>
                  <a:srgbClr val="002060"/>
                </a:solidFill>
              </a:rPr>
              <a:t>Daň je nejdůležitějším příjmem státního rozpočtu, je to vynutitelná, zákonem určená platba.</a:t>
            </a:r>
          </a:p>
          <a:p>
            <a:pPr algn="l"/>
            <a:r>
              <a:rPr lang="cs-CZ" sz="3300" cap="none" dirty="0" smtClean="0">
                <a:solidFill>
                  <a:srgbClr val="002060"/>
                </a:solidFill>
              </a:rPr>
              <a:t>Daňové zákony se často mění……..</a:t>
            </a:r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247800"/>
          </a:xfrm>
        </p:spPr>
        <p:txBody>
          <a:bodyPr>
            <a:normAutofit/>
          </a:bodyPr>
          <a:lstStyle/>
          <a:p>
            <a:r>
              <a:rPr lang="cs-CZ" sz="4400" b="1" dirty="0" smtClean="0">
                <a:solidFill>
                  <a:srgbClr val="C00000"/>
                </a:solidFill>
              </a:rPr>
              <a:t>DAŇOVÝ SYSTÉM</a:t>
            </a:r>
            <a:endParaRPr lang="cs-CZ" sz="44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3027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C00000"/>
                </a:solidFill>
              </a:rPr>
              <a:t>PŘÍMÉ A NEPŘÍMÉ DANĚ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sz="3200" b="1" dirty="0" smtClean="0">
                <a:solidFill>
                  <a:srgbClr val="002060"/>
                </a:solidFill>
              </a:rPr>
              <a:t>Přímá daň  </a:t>
            </a:r>
            <a:r>
              <a:rPr lang="cs-CZ" dirty="0"/>
              <a:t>-</a:t>
            </a:r>
            <a:r>
              <a:rPr lang="cs-CZ" dirty="0" smtClean="0"/>
              <a:t> platíme přímo např. daň z příjmu FO, </a:t>
            </a:r>
          </a:p>
          <a:p>
            <a:pPr marL="0" indent="0">
              <a:buNone/>
            </a:pPr>
            <a:r>
              <a:rPr lang="cs-CZ" dirty="0" smtClean="0"/>
              <a:t>                        daň z příjmu PO, silniční daň, daň   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z nemovitostí, dědická daň aj. 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sz="3200" b="1" dirty="0" smtClean="0">
                <a:solidFill>
                  <a:srgbClr val="002060"/>
                </a:solidFill>
              </a:rPr>
              <a:t>Nepřímé daně 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>
                <a:solidFill>
                  <a:srgbClr val="002060"/>
                </a:solidFill>
              </a:rPr>
              <a:t>Daň z přidané hodnoty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>
                <a:solidFill>
                  <a:srgbClr val="002060"/>
                </a:solidFill>
              </a:rPr>
              <a:t>Spotřební daň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>
                <a:solidFill>
                  <a:srgbClr val="002060"/>
                </a:solidFill>
              </a:rPr>
              <a:t>Ekologická daň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002060"/>
                </a:solidFill>
              </a:rPr>
              <a:t>   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002060"/>
                </a:solidFill>
              </a:rPr>
              <a:t>SAZBA DANĚ JE OBSAŽENA V CENĚ VÝROBKU                    </a:t>
            </a:r>
            <a:endParaRPr lang="cs-CZ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8595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C00000"/>
                </a:solidFill>
              </a:rPr>
              <a:t>DAŇ Z PŘIDANÉ HODNOTY - DPH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Je obsažena v ceně výrobku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b="1" dirty="0" smtClean="0">
                <a:solidFill>
                  <a:srgbClr val="002060"/>
                </a:solidFill>
              </a:rPr>
              <a:t>2 sazby DPH  </a:t>
            </a:r>
          </a:p>
          <a:p>
            <a:pPr marL="0" indent="0">
              <a:buNone/>
            </a:pPr>
            <a:r>
              <a:rPr lang="cs-CZ" dirty="0" smtClean="0"/>
              <a:t>               </a:t>
            </a:r>
            <a:r>
              <a:rPr lang="cs-CZ" b="1" dirty="0" smtClean="0">
                <a:solidFill>
                  <a:srgbClr val="002060"/>
                </a:solidFill>
              </a:rPr>
              <a:t>základní sazba </a:t>
            </a:r>
            <a:r>
              <a:rPr lang="cs-CZ" dirty="0" smtClean="0"/>
              <a:t>(v roce 2013 – 21%)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</a:t>
            </a:r>
            <a:r>
              <a:rPr lang="cs-CZ" b="1" dirty="0" smtClean="0">
                <a:solidFill>
                  <a:srgbClr val="002060"/>
                </a:solidFill>
              </a:rPr>
              <a:t>snížená sazba </a:t>
            </a:r>
            <a:r>
              <a:rPr lang="cs-CZ" dirty="0" smtClean="0"/>
              <a:t>(v roce 2013 – 15%)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                                          např. potraviny, nápoje, jízdné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     noviny, časopisy, kulturní a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     sociální služby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27600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C00000"/>
                </a:solidFill>
              </a:rPr>
              <a:t>EKOLOGICKÁ DAŇ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752" y="2348880"/>
            <a:ext cx="8503920" cy="3750168"/>
          </a:xfrm>
        </p:spPr>
        <p:txBody>
          <a:bodyPr/>
          <a:lstStyle/>
          <a:p>
            <a:r>
              <a:rPr lang="cs-CZ" b="1" dirty="0" smtClean="0"/>
              <a:t>jejím </a:t>
            </a:r>
            <a:r>
              <a:rPr lang="cs-CZ" b="1" dirty="0"/>
              <a:t>předmětem je elektřina, </a:t>
            </a:r>
            <a:r>
              <a:rPr lang="cs-CZ" b="1" dirty="0" smtClean="0"/>
              <a:t>zemní plyn,                                   </a:t>
            </a:r>
            <a:r>
              <a:rPr lang="cs-CZ" b="1" dirty="0"/>
              <a:t>pevná paliva – uhlí, koks</a:t>
            </a:r>
            <a:endParaRPr lang="cs-CZ" dirty="0"/>
          </a:p>
          <a:p>
            <a:pPr marL="0" indent="0">
              <a:buNone/>
            </a:pPr>
            <a:endParaRPr lang="cs-CZ" b="1" dirty="0" smtClean="0"/>
          </a:p>
          <a:p>
            <a:pPr marL="0" indent="0">
              <a:buNone/>
            </a:pPr>
            <a:r>
              <a:rPr lang="cs-CZ" b="1" dirty="0" smtClean="0"/>
              <a:t>Další ekologickou daň platíme při registraci (přeregistraci) motorového vozidla. </a:t>
            </a:r>
            <a:r>
              <a:rPr lang="cs-CZ" b="1" dirty="0"/>
              <a:t>Příjmy </a:t>
            </a:r>
            <a:r>
              <a:rPr lang="cs-CZ" b="1" dirty="0" smtClean="0"/>
              <a:t>      z </a:t>
            </a:r>
            <a:r>
              <a:rPr lang="cs-CZ" b="1" dirty="0"/>
              <a:t>této daně mají posloužit na podporu sběru, zpracování, využití a odstranění vybraných autovraků.</a:t>
            </a:r>
          </a:p>
          <a:p>
            <a:pPr marL="0" indent="0">
              <a:buNone/>
            </a:pP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70062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C00000"/>
                </a:solidFill>
              </a:rPr>
              <a:t>SPOTŘEBNÍ DAŇ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752" y="1484784"/>
            <a:ext cx="8503920" cy="4896544"/>
          </a:xfrm>
        </p:spPr>
        <p:txBody>
          <a:bodyPr>
            <a:normAutofit fontScale="92500" lnSpcReduction="10000"/>
          </a:bodyPr>
          <a:lstStyle/>
          <a:p>
            <a:r>
              <a:rPr lang="cs-CZ" sz="2800" dirty="0"/>
              <a:t>Zákon o spotřebních daních vymezuje daň z lihu, </a:t>
            </a:r>
            <a:r>
              <a:rPr lang="cs-CZ" sz="2800" i="1" dirty="0"/>
              <a:t>z </a:t>
            </a:r>
            <a:r>
              <a:rPr lang="cs-CZ" sz="2800" dirty="0"/>
              <a:t>piva, z vína a meziproduktů, z minerálních olejů a daň z tabákových výrobků. </a:t>
            </a:r>
            <a:endParaRPr lang="cs-CZ" sz="2800" dirty="0" smtClean="0"/>
          </a:p>
          <a:p>
            <a:r>
              <a:rPr lang="cs-CZ" sz="2800" dirty="0" smtClean="0"/>
              <a:t>Je obsažena v ceně výrobku</a:t>
            </a:r>
          </a:p>
          <a:p>
            <a:pPr marL="0" indent="0">
              <a:buNone/>
            </a:pPr>
            <a:r>
              <a:rPr lang="cs-CZ" sz="2800" dirty="0"/>
              <a:t> </a:t>
            </a:r>
            <a:endParaRPr lang="cs-CZ" sz="2800" dirty="0" smtClean="0"/>
          </a:p>
          <a:p>
            <a:pPr marL="0" indent="0">
              <a:buNone/>
            </a:pPr>
            <a:r>
              <a:rPr lang="cs-CZ" sz="2800" dirty="0" smtClean="0"/>
              <a:t>Například u piva je sazba daně závislá na velikosti pivovaru. Základní sazba daně je 32%</a:t>
            </a:r>
          </a:p>
          <a:p>
            <a:pPr marL="0" indent="0">
              <a:buNone/>
            </a:pPr>
            <a:endParaRPr lang="cs-CZ" sz="2800" dirty="0" smtClean="0"/>
          </a:p>
          <a:p>
            <a:pPr marL="0" indent="0">
              <a:buNone/>
            </a:pPr>
            <a:r>
              <a:rPr lang="cs-CZ" sz="2200" dirty="0"/>
              <a:t>Celkovou daň u cigaret tvoří spotřební daň a DPH. Počítejme, že krabička cigaret stojí 69 Kč. Spotřební daň je vypočítána v minimální výši. Spotřební daň u krabičky činí 42 Kč (20 ks x 2,10 Kč) a DPH 11,50 Kč (69 Kč: 120 x 20). </a:t>
            </a:r>
            <a:r>
              <a:rPr lang="cs-CZ" sz="2200" b="1" dirty="0"/>
              <a:t>Celková daň činí 53,50 Kč, tedy 77,5 % konečné ceny cigarety. </a:t>
            </a:r>
            <a:endParaRPr lang="cs-CZ" sz="2200" b="1" dirty="0" smtClean="0"/>
          </a:p>
          <a:p>
            <a:pPr marL="0" indent="0">
              <a:buNone/>
            </a:pP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861143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C00000"/>
                </a:solidFill>
              </a:rPr>
              <a:t>SPOTŘEBNÍ DAŇ - CIGARETY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752" y="2132856"/>
            <a:ext cx="8503920" cy="3966192"/>
          </a:xfrm>
        </p:spPr>
        <p:txBody>
          <a:bodyPr/>
          <a:lstStyle/>
          <a:p>
            <a:r>
              <a:rPr lang="cs-CZ" sz="2800" dirty="0"/>
              <a:t>Celkovou daň u cigaret tvoří spotřební daň a DPH. Počítejme, že krabička cigaret stojí 69 Kč. Spotřební daň je vypočítána v minimální výši. Spotřební daň u krabičky činí 42 Kč (20 ks x 2,10 Kč) a DPH 11,50 Kč (69 Kč: 120 x 20). </a:t>
            </a:r>
            <a:endParaRPr lang="cs-CZ" sz="2800" dirty="0" smtClean="0"/>
          </a:p>
          <a:p>
            <a:r>
              <a:rPr lang="cs-CZ" sz="2800" b="1" dirty="0" smtClean="0"/>
              <a:t>Celková </a:t>
            </a:r>
            <a:r>
              <a:rPr lang="cs-CZ" sz="2800" b="1" dirty="0"/>
              <a:t>daň činí 53,50 Kč, tedy 77,5 % konečné ceny cigarety.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8545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C00000"/>
                </a:solidFill>
              </a:rPr>
              <a:t>ZDROJE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>
              <a:buNone/>
            </a:pPr>
            <a:endParaRPr lang="cs-CZ" dirty="0" smtClean="0"/>
          </a:p>
          <a:p>
            <a:pPr lvl="0"/>
            <a:r>
              <a:rPr lang="cs-CZ" b="1" smtClean="0"/>
              <a:t>Žádné</a:t>
            </a:r>
            <a:r>
              <a:rPr lang="cs-CZ" smtClean="0"/>
              <a:t> </a:t>
            </a:r>
            <a:r>
              <a:rPr lang="cs-CZ" dirty="0" smtClean="0"/>
              <a:t>externí zdroje nebyly použity  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30627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68</TotalTime>
  <Words>447</Words>
  <Application>Microsoft Office PowerPoint</Application>
  <PresentationFormat>Předvádění na obrazovce (4:3)</PresentationFormat>
  <Paragraphs>84</Paragraphs>
  <Slides>9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4" baseType="lpstr">
      <vt:lpstr>Calibri</vt:lpstr>
      <vt:lpstr>Georgia</vt:lpstr>
      <vt:lpstr>Wingdings</vt:lpstr>
      <vt:lpstr>Wingdings 2</vt:lpstr>
      <vt:lpstr>Administrativní</vt:lpstr>
      <vt:lpstr>DUM - Digitální Učební Materiál </vt:lpstr>
      <vt:lpstr>DUM - Digitální Učební Materiál</vt:lpstr>
      <vt:lpstr>DAŇOVÝ SYSTÉM</vt:lpstr>
      <vt:lpstr>PŘÍMÉ A NEPŘÍMÉ DANĚ</vt:lpstr>
      <vt:lpstr>DAŇ Z PŘIDANÉ HODNOTY - DPH</vt:lpstr>
      <vt:lpstr>EKOLOGICKÁ DAŇ</vt:lpstr>
      <vt:lpstr>SPOTŘEBNÍ DAŇ</vt:lpstr>
      <vt:lpstr>SPOTŘEBNÍ DAŇ - CIGARETY</vt:lpstr>
      <vt:lpstr>ZDROJE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BANKY</dc:title>
  <dc:creator>user</dc:creator>
  <cp:lastModifiedBy>3</cp:lastModifiedBy>
  <cp:revision>16</cp:revision>
  <dcterms:created xsi:type="dcterms:W3CDTF">2013-10-14T20:04:37Z</dcterms:created>
  <dcterms:modified xsi:type="dcterms:W3CDTF">2014-02-25T23:27:45Z</dcterms:modified>
</cp:coreProperties>
</file>