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61" r:id="rId6"/>
    <p:sldId id="258" r:id="rId7"/>
    <p:sldId id="259" r:id="rId8"/>
    <p:sldId id="260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9ECF70D-79F4-4E22-9B13-1B2CDAA99EF4}" type="datetimeFigureOut">
              <a:rPr lang="cs-CZ" smtClean="0"/>
              <a:pPr/>
              <a:t>26. 3. 2014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BBDDDDC-9C12-4753-A604-DE077F3EE1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k" TargetMode="External"/><Relationship Id="rId2" Type="http://schemas.openxmlformats.org/officeDocument/2006/relationships/hyperlink" Target="http://cs.wikipedia.org/wiki/Procento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sr-cz.eu/o-nas/referenc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42918"/>
            <a:ext cx="8352928" cy="1470025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r>
              <a:rPr lang="cs-CZ" sz="3600" dirty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3600" dirty="0">
                <a:solidFill>
                  <a:schemeClr val="tx1"/>
                </a:solidFill>
                <a:latin typeface="Calibri" pitchFamily="34" charset="0"/>
              </a:rPr>
            </a:b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492896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endParaRPr lang="cs-CZ" sz="800" spc="0" dirty="0">
              <a:latin typeface="Calibri" pitchFamily="34" charset="0"/>
            </a:endParaRPr>
          </a:p>
          <a:p>
            <a:endParaRPr lang="cs-CZ" sz="800" spc="0" dirty="0" smtClean="0">
              <a:latin typeface="Calibri" pitchFamily="34" charset="0"/>
            </a:endParaRPr>
          </a:p>
          <a:p>
            <a:r>
              <a:rPr lang="cs-CZ" sz="800" spc="0" dirty="0" smtClean="0">
                <a:latin typeface="Calibri" pitchFamily="34" charset="0"/>
              </a:rPr>
              <a:t>Tento </a:t>
            </a:r>
            <a:r>
              <a:rPr lang="cs-CZ" sz="800" spc="0" dirty="0">
                <a:latin typeface="Calibri" pitchFamily="34" charset="0"/>
              </a:rPr>
              <a:t>projekt je spolufinancován Evropským sociálním fondem a státním rozpočtem České republiky.</a:t>
            </a:r>
          </a:p>
          <a:p>
            <a:endParaRPr lang="cs-CZ" spc="0" dirty="0">
              <a:latin typeface="Calibri" pitchFamily="34" charset="0"/>
            </a:endParaRPr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83283" y="2711454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>
                <a:latin typeface="Calibri" pitchFamily="34" charset="0"/>
              </a:rPr>
              <a:t>Registrační číslo: </a:t>
            </a:r>
            <a:r>
              <a:rPr lang="cs-CZ" sz="2000" dirty="0" smtClean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Šablona:</a:t>
            </a:r>
            <a:r>
              <a:rPr lang="cs-CZ" dirty="0" smtClean="0">
                <a:latin typeface="Calibri" pitchFamily="34" charset="0"/>
              </a:rPr>
              <a:t> III/2                                                              </a:t>
            </a:r>
            <a:r>
              <a:rPr lang="cs-CZ" b="1" dirty="0" smtClean="0">
                <a:latin typeface="Calibri" pitchFamily="34" charset="0"/>
              </a:rPr>
              <a:t>Sada: A6_45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>
                <a:latin typeface="Calibri" pitchFamily="34" charset="0"/>
              </a:rPr>
              <a:t>Datum ověření ve výuce: 7. 11.  2013                   Třída:   3TA</a:t>
            </a:r>
          </a:p>
        </p:txBody>
      </p:sp>
    </p:spTree>
    <p:extLst>
      <p:ext uri="{BB962C8B-B14F-4D97-AF65-F5344CB8AC3E}">
        <p14:creationId xmlns:p14="http://schemas.microsoft.com/office/powerpoint/2010/main" val="3071954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DUM - Digitální Učební Materiál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Obor vzdělání: Truhlář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Předmět: Ekonomika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Ročník: 2. 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Klíčová slova: bankovní sektor, valuty, devizy, marže, úrok, likvidita, RPSN</a:t>
            </a: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Jméno autora: Mgr. Anna </a:t>
            </a:r>
            <a:r>
              <a:rPr lang="cs-CZ" b="1" dirty="0" err="1" smtClean="0">
                <a:latin typeface="Calibri" pitchFamily="34" charset="0"/>
              </a:rPr>
              <a:t>Konopová</a:t>
            </a: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endParaRPr lang="cs-CZ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latin typeface="Calibri" pitchFamily="34" charset="0"/>
              </a:rPr>
              <a:t>Škola:</a:t>
            </a:r>
            <a:r>
              <a:rPr lang="cs-CZ" dirty="0" smtClean="0">
                <a:latin typeface="Calibri" pitchFamily="34" charset="0"/>
              </a:rPr>
              <a:t> 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Střední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odborné učiliště,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/>
            </a:r>
            <a:br>
              <a:rPr lang="cs-CZ" sz="2400" b="1" dirty="0">
                <a:solidFill>
                  <a:srgbClr val="002060"/>
                </a:solidFill>
                <a:latin typeface="Calibri" pitchFamily="34" charset="0"/>
              </a:rPr>
            </a:b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tř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373 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72 </a:t>
            </a:r>
            <a:r>
              <a:rPr lang="cs-CZ" sz="2400" b="1" dirty="0" err="1">
                <a:solidFill>
                  <a:srgbClr val="002060"/>
                </a:solidFill>
                <a:latin typeface="Calibri" pitchFamily="34" charset="0"/>
              </a:rPr>
              <a:t>Lišov</a:t>
            </a:r>
            <a:endParaRPr lang="cs-CZ" sz="2400" b="1" dirty="0">
              <a:solidFill>
                <a:srgbClr val="00206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		</a:t>
            </a:r>
            <a:r>
              <a:rPr lang="cs-CZ" sz="2400" b="1" dirty="0" smtClean="0">
                <a:solidFill>
                  <a:srgbClr val="002060"/>
                </a:solidFill>
                <a:latin typeface="Calibri" pitchFamily="34" charset="0"/>
              </a:rPr>
              <a:t>	IČO</a:t>
            </a:r>
            <a:r>
              <a:rPr lang="cs-CZ" sz="2400" b="1" dirty="0">
                <a:solidFill>
                  <a:srgbClr val="002060"/>
                </a:solidFill>
                <a:latin typeface="Calibri" pitchFamily="34" charset="0"/>
              </a:rPr>
              <a:t>: 75050111	REDIZO: 651023599</a:t>
            </a:r>
          </a:p>
          <a:p>
            <a:pPr>
              <a:buNone/>
            </a:pP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6578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819400"/>
            <a:ext cx="8280920" cy="3273896"/>
          </a:xfrm>
        </p:spPr>
        <p:txBody>
          <a:bodyPr>
            <a:normAutofit/>
          </a:bodyPr>
          <a:lstStyle/>
          <a:p>
            <a:r>
              <a:rPr lang="cs-CZ" sz="3200" cap="none" dirty="0" smtClean="0">
                <a:solidFill>
                  <a:srgbClr val="002060"/>
                </a:solidFill>
              </a:rPr>
              <a:t>2 STUPŇOVÁ BANKOVNÍ SOUSTAVA</a:t>
            </a:r>
          </a:p>
          <a:p>
            <a:endParaRPr lang="cs-CZ" sz="2800" cap="none" dirty="0" smtClean="0">
              <a:solidFill>
                <a:schemeClr val="tx1"/>
              </a:solidFill>
            </a:endParaRPr>
          </a:p>
          <a:p>
            <a:r>
              <a:rPr lang="cs-CZ" sz="2800" cap="none" dirty="0" smtClean="0">
                <a:solidFill>
                  <a:schemeClr val="tx1"/>
                </a:solidFill>
              </a:rPr>
              <a:t>1. stupeň – Česká národní banka</a:t>
            </a:r>
          </a:p>
          <a:p>
            <a:pPr algn="l"/>
            <a:r>
              <a:rPr lang="cs-CZ" sz="2800" cap="none" dirty="0" smtClean="0">
                <a:solidFill>
                  <a:schemeClr val="tx1"/>
                </a:solidFill>
              </a:rPr>
              <a:t>     2. stupeň – komerční banky </a:t>
            </a:r>
          </a:p>
          <a:p>
            <a:pPr algn="l"/>
            <a:r>
              <a:rPr lang="cs-CZ" sz="2800" cap="none" dirty="0" smtClean="0">
                <a:solidFill>
                  <a:schemeClr val="tx1"/>
                </a:solidFill>
              </a:rPr>
              <a:t>                          a pojišťovny</a:t>
            </a:r>
            <a:endParaRPr lang="cs-CZ" sz="2800" cap="none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2478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BANKY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842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ČESKÁ NÁRODNÍ BANKA - ČNB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132856"/>
            <a:ext cx="8662736" cy="4320480"/>
          </a:xfrm>
        </p:spPr>
        <p:txBody>
          <a:bodyPr/>
          <a:lstStyle/>
          <a:p>
            <a:endParaRPr lang="cs-CZ" b="1" dirty="0" smtClean="0"/>
          </a:p>
          <a:p>
            <a:r>
              <a:rPr lang="cs-CZ" sz="2800" b="1" dirty="0" smtClean="0"/>
              <a:t>tvoří </a:t>
            </a:r>
            <a:r>
              <a:rPr lang="cs-CZ" sz="2800" b="1" dirty="0"/>
              <a:t>a koordinuje státní měnovou a úvěrovou </a:t>
            </a:r>
            <a:r>
              <a:rPr lang="cs-CZ" sz="2800" b="1" dirty="0" smtClean="0"/>
              <a:t>politiku</a:t>
            </a:r>
          </a:p>
          <a:p>
            <a:r>
              <a:rPr lang="cs-CZ" sz="2800" b="1" dirty="0"/>
              <a:t>má právo stahovat a emitovat mince a </a:t>
            </a:r>
            <a:r>
              <a:rPr lang="cs-CZ" sz="2800" b="1" dirty="0" smtClean="0"/>
              <a:t>bankovky</a:t>
            </a:r>
          </a:p>
          <a:p>
            <a:r>
              <a:rPr lang="cs-CZ" sz="2800" b="1" dirty="0"/>
              <a:t> reguluje peněžní </a:t>
            </a:r>
            <a:r>
              <a:rPr lang="cs-CZ" sz="2800" b="1" dirty="0" smtClean="0"/>
              <a:t>nabídku</a:t>
            </a:r>
          </a:p>
          <a:p>
            <a:r>
              <a:rPr lang="cs-CZ" sz="2800" b="1" dirty="0"/>
              <a:t>nepřímo řídí banky na nižším </a:t>
            </a:r>
            <a:r>
              <a:rPr lang="cs-CZ" sz="2800" b="1" dirty="0" smtClean="0"/>
              <a:t>stupni</a:t>
            </a:r>
          </a:p>
          <a:p>
            <a:r>
              <a:rPr lang="cs-CZ" sz="2800" b="1" dirty="0" smtClean="0"/>
              <a:t>přiděluje a odebírá licence, kontroluje</a:t>
            </a:r>
            <a:endParaRPr lang="cs-CZ" sz="28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1642452"/>
            <a:ext cx="1657350" cy="778435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>
            <a:off x="2195736" y="191683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693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BANKOVNÍ SEKTOR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53" y="1379168"/>
            <a:ext cx="2543175" cy="18002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1556792"/>
            <a:ext cx="2638425" cy="17335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587" y="5517232"/>
            <a:ext cx="4114800" cy="111442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244" y="3402498"/>
            <a:ext cx="2847975" cy="16002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6905" y="4528500"/>
            <a:ext cx="3276600" cy="76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4212" y="1453102"/>
            <a:ext cx="2324100" cy="19621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0667" y="3144222"/>
            <a:ext cx="4029075" cy="11334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6262" y="5612482"/>
            <a:ext cx="4467225" cy="101917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6322" y="3961355"/>
            <a:ext cx="2365561" cy="1329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807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KOMERČNÍ BANKY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/>
              <a:t>Provádí obchody podle udělené licence </a:t>
            </a:r>
            <a:r>
              <a:rPr lang="cs-CZ" sz="2800" dirty="0" smtClean="0"/>
              <a:t>ČNB</a:t>
            </a:r>
          </a:p>
          <a:p>
            <a:pPr marL="0" lvl="0" indent="0">
              <a:buNone/>
            </a:pPr>
            <a:endParaRPr lang="cs-CZ" sz="2800" dirty="0"/>
          </a:p>
          <a:p>
            <a:pPr lvl="0"/>
            <a:r>
              <a:rPr lang="cs-CZ" sz="2800" dirty="0"/>
              <a:t>Jejich zisk – </a:t>
            </a:r>
            <a:r>
              <a:rPr lang="cs-CZ" sz="2800" b="1" dirty="0"/>
              <a:t>marže </a:t>
            </a:r>
            <a:r>
              <a:rPr lang="cs-CZ" sz="2800" dirty="0"/>
              <a:t>– plyne z úrokového rozpětí při nákupu a prodeji (vklady x půjčky</a:t>
            </a:r>
            <a:r>
              <a:rPr lang="cs-CZ" sz="2800" dirty="0" smtClean="0"/>
              <a:t>)</a:t>
            </a:r>
          </a:p>
          <a:p>
            <a:r>
              <a:rPr lang="cs-CZ" sz="2800" dirty="0"/>
              <a:t>Poskytují bankovní služby FO i PO</a:t>
            </a:r>
          </a:p>
          <a:p>
            <a:r>
              <a:rPr lang="cs-CZ" sz="2800" dirty="0"/>
              <a:t>Vedení sporožirových účtů, platební karty, kontokorent, internetové bankovnictví….</a:t>
            </a:r>
          </a:p>
          <a:p>
            <a:pPr lvl="0"/>
            <a:r>
              <a:rPr lang="cs-CZ" sz="2800" dirty="0"/>
              <a:t>Vedení běžných účtů pro </a:t>
            </a:r>
            <a:r>
              <a:rPr lang="cs-CZ" sz="2800" dirty="0" smtClean="0"/>
              <a:t>podnikatele, bezhotovostní platební styk</a:t>
            </a:r>
          </a:p>
          <a:p>
            <a:pPr lvl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4636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KOMERČNÍ BANKY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/>
          <a:lstStyle/>
          <a:p>
            <a:pPr lvl="0"/>
            <a:r>
              <a:rPr lang="cs-CZ" sz="2800" dirty="0" smtClean="0"/>
              <a:t>Vedení </a:t>
            </a:r>
            <a:r>
              <a:rPr lang="cs-CZ" sz="2800" dirty="0"/>
              <a:t>devizových účtů pro FO i PO, v různých měnách, směnárenská činnost</a:t>
            </a:r>
          </a:p>
          <a:p>
            <a:pPr lvl="0"/>
            <a:r>
              <a:rPr lang="cs-CZ" sz="2800" dirty="0"/>
              <a:t>Nabídka různých bankovních produktů, např. obligace, vkladové listy a certifikáty, terminované </a:t>
            </a:r>
            <a:r>
              <a:rPr lang="cs-CZ" sz="2800" dirty="0" smtClean="0"/>
              <a:t>vklady, pojištění, povinné ručení aj.</a:t>
            </a:r>
          </a:p>
          <a:p>
            <a:r>
              <a:rPr lang="cs-CZ" sz="2800" dirty="0"/>
              <a:t>Poskytování úvěrů – banka musí dbát na svoji </a:t>
            </a:r>
            <a:r>
              <a:rPr lang="cs-CZ" sz="2800" b="1" dirty="0"/>
              <a:t>likviditu</a:t>
            </a:r>
            <a:r>
              <a:rPr lang="cs-CZ" sz="2800" dirty="0"/>
              <a:t> – </a:t>
            </a:r>
            <a:r>
              <a:rPr lang="cs-CZ" sz="2800" dirty="0" err="1"/>
              <a:t>tj</a:t>
            </a:r>
            <a:r>
              <a:rPr lang="cs-CZ" sz="2800" dirty="0"/>
              <a:t> . schopnost dostát </a:t>
            </a:r>
            <a:r>
              <a:rPr lang="cs-CZ" sz="2800" dirty="0" smtClean="0"/>
              <a:t>závazkům</a:t>
            </a:r>
          </a:p>
          <a:p>
            <a:pPr lvl="0"/>
            <a:r>
              <a:rPr lang="cs-CZ" sz="2800" dirty="0"/>
              <a:t>Poradenská a konzultační činnost</a:t>
            </a:r>
          </a:p>
          <a:p>
            <a:endParaRPr lang="cs-CZ" sz="2800" dirty="0"/>
          </a:p>
          <a:p>
            <a:pPr lvl="0"/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572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KURZY MĚN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844824"/>
            <a:ext cx="8503920" cy="425422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Vyhlašuje a aktualizuje ČNB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Valuty</a:t>
            </a:r>
            <a:r>
              <a:rPr lang="cs-CZ" sz="2800" dirty="0"/>
              <a:t> – to, co platí, pojem pro peníze zahraničních měn v hotovosti, bankovky, mince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</a:t>
            </a:r>
            <a:r>
              <a:rPr lang="cs-CZ" sz="2800" dirty="0"/>
              <a:t>Bezhotovostní protějšek </a:t>
            </a:r>
            <a:r>
              <a:rPr lang="cs-CZ" sz="2800" dirty="0" smtClean="0"/>
              <a:t>(peníze na účtu) valuty </a:t>
            </a:r>
            <a:r>
              <a:rPr lang="cs-CZ" sz="2800" dirty="0"/>
              <a:t>je tzv. </a:t>
            </a:r>
            <a:r>
              <a:rPr lang="cs-CZ" sz="2800" b="1" dirty="0" smtClean="0"/>
              <a:t>deviza 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Víš jaký je aktuální kurz dolaru a eura, kde ho zjistíš?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51640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SLOVNÍK POJMŮ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470248"/>
          </a:xfrm>
        </p:spPr>
        <p:txBody>
          <a:bodyPr/>
          <a:lstStyle/>
          <a:p>
            <a:r>
              <a:rPr lang="cs-CZ" sz="2800" b="1" dirty="0">
                <a:solidFill>
                  <a:srgbClr val="002060"/>
                </a:solidFill>
              </a:rPr>
              <a:t>Úrok</a:t>
            </a:r>
            <a:r>
              <a:rPr lang="cs-CZ" sz="2800" b="1" dirty="0"/>
              <a:t> – </a:t>
            </a:r>
            <a:r>
              <a:rPr lang="cs-CZ" sz="2800" dirty="0"/>
              <a:t>je peněžitá odměna za půjčení </a:t>
            </a:r>
            <a:r>
              <a:rPr lang="cs-CZ" sz="2800" dirty="0" smtClean="0"/>
              <a:t>peněz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b="1" dirty="0">
                <a:solidFill>
                  <a:srgbClr val="002060"/>
                </a:solidFill>
              </a:rPr>
              <a:t>RPSN</a:t>
            </a:r>
            <a:r>
              <a:rPr lang="cs-CZ" sz="2800" b="1" dirty="0"/>
              <a:t> – </a:t>
            </a:r>
            <a:r>
              <a:rPr lang="cs-CZ" sz="2800" dirty="0"/>
              <a:t>roční procentní sazba nákladů, pomáhá klientům vyhodnotit výhodnost půjčky, musí být uváděna povinně ze zákona, udává</a:t>
            </a:r>
            <a:r>
              <a:rPr lang="cs-CZ" sz="2800" dirty="0">
                <a:solidFill>
                  <a:srgbClr val="002060"/>
                </a:solidFill>
              </a:rPr>
              <a:t> </a:t>
            </a:r>
            <a:r>
              <a:rPr lang="cs-CZ" sz="2800" u="sng" dirty="0">
                <a:solidFill>
                  <a:srgbClr val="002060"/>
                </a:solidFill>
                <a:hlinkClick r:id="rId2" tooltip="Procento"/>
              </a:rPr>
              <a:t>procentuální</a:t>
            </a:r>
            <a:r>
              <a:rPr lang="cs-CZ" sz="2800" dirty="0">
                <a:solidFill>
                  <a:srgbClr val="002060"/>
                </a:solidFill>
              </a:rPr>
              <a:t> </a:t>
            </a:r>
            <a:r>
              <a:rPr lang="cs-CZ" sz="2800" dirty="0"/>
              <a:t>podíl z dlužné částky, který musí spotřebitel zaplatit za období jednoho </a:t>
            </a:r>
            <a:r>
              <a:rPr lang="cs-CZ" sz="2800" u="sng" dirty="0">
                <a:hlinkClick r:id="rId3" tooltip="Rok"/>
              </a:rPr>
              <a:t>roku</a:t>
            </a:r>
            <a:r>
              <a:rPr lang="cs-CZ" sz="2800" dirty="0"/>
              <a:t> v souvislosti se splátkami, správou a dalšími výdaji spojenými s čerpáním úvěru.</a:t>
            </a:r>
          </a:p>
          <a:p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4276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Byly použity prostředky operačního systému Windows a kancelářského balíku Microsoft </a:t>
            </a:r>
            <a:r>
              <a:rPr lang="cs-CZ" dirty="0" smtClean="0"/>
              <a:t>Office</a:t>
            </a:r>
            <a:endParaRPr lang="cs-CZ" dirty="0" smtClean="0"/>
          </a:p>
          <a:p>
            <a:pPr lvl="0"/>
            <a:r>
              <a:rPr lang="cs-CZ" b="1" dirty="0" smtClean="0"/>
              <a:t>Externí</a:t>
            </a:r>
            <a:r>
              <a:rPr lang="cs-CZ" dirty="0" smtClean="0"/>
              <a:t> zdroje</a:t>
            </a:r>
            <a:r>
              <a:rPr lang="cs-CZ" dirty="0"/>
              <a:t>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www.csr-cz.eu/o-nas/reference.htm</a:t>
            </a:r>
            <a:endParaRPr lang="cs-CZ" dirty="0" smtClean="0"/>
          </a:p>
          <a:p>
            <a:pPr lvl="0"/>
            <a:r>
              <a:rPr lang="cs-CZ" dirty="0"/>
              <a:t>https://www.google.cz/</a:t>
            </a:r>
            <a:r>
              <a:rPr lang="cs-CZ" dirty="0" err="1"/>
              <a:t>search?hl</a:t>
            </a:r>
            <a:r>
              <a:rPr lang="cs-CZ" dirty="0"/>
              <a:t>=</a:t>
            </a:r>
            <a:r>
              <a:rPr lang="cs-CZ" dirty="0" err="1"/>
              <a:t>cs&amp;site</a:t>
            </a:r>
            <a:r>
              <a:rPr lang="cs-CZ" dirty="0"/>
              <a:t>=</a:t>
            </a:r>
            <a:r>
              <a:rPr lang="cs-CZ" dirty="0" err="1"/>
              <a:t>imghp&amp;tbm</a:t>
            </a:r>
            <a:r>
              <a:rPr lang="cs-CZ" dirty="0"/>
              <a:t>=</a:t>
            </a:r>
            <a:r>
              <a:rPr lang="cs-CZ" dirty="0" err="1"/>
              <a:t>isch&amp;source</a:t>
            </a:r>
            <a:r>
              <a:rPr lang="cs-CZ" dirty="0"/>
              <a:t>=</a:t>
            </a:r>
            <a:r>
              <a:rPr lang="cs-CZ" dirty="0" err="1"/>
              <a:t>hp&amp;biw</a:t>
            </a:r>
            <a:r>
              <a:rPr lang="cs-CZ" dirty="0"/>
              <a:t>=1352&amp;bih=609&amp;q=</a:t>
            </a:r>
            <a:r>
              <a:rPr lang="cs-CZ" dirty="0" err="1"/>
              <a:t>banky+loga&amp;oq</a:t>
            </a:r>
            <a:r>
              <a:rPr lang="cs-CZ" dirty="0"/>
              <a:t>=</a:t>
            </a:r>
            <a:r>
              <a:rPr lang="cs-CZ" dirty="0" err="1"/>
              <a:t>banky&amp;gs_l</a:t>
            </a:r>
            <a:r>
              <a:rPr lang="cs-CZ"/>
              <a:t>=img.1.1.0l4j0i24l6.1835.3444.0.7035.5.5.0.0.0.0.93.426.5.5.0....0...1ac.1.38.img..0.5.419.yG5iLJjt_2c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8693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76</TotalTime>
  <Words>322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Georgia</vt:lpstr>
      <vt:lpstr>Wingdings</vt:lpstr>
      <vt:lpstr>Wingdings 2</vt:lpstr>
      <vt:lpstr>Administrativní</vt:lpstr>
      <vt:lpstr>DUM - Digitální Učební Materiál </vt:lpstr>
      <vt:lpstr>DUM - Digitální Učební Materiál</vt:lpstr>
      <vt:lpstr>BANKY</vt:lpstr>
      <vt:lpstr>ČESKÁ NÁRODNÍ BANKA - ČNB</vt:lpstr>
      <vt:lpstr>BANKOVNÍ SEKTOR</vt:lpstr>
      <vt:lpstr>KOMERČNÍ BANKY</vt:lpstr>
      <vt:lpstr>KOMERČNÍ BANKY</vt:lpstr>
      <vt:lpstr>KURZY MĚN</vt:lpstr>
      <vt:lpstr>SLOVNÍK POJMŮ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BANKY</dc:title>
  <dc:creator>user</dc:creator>
  <cp:lastModifiedBy>3</cp:lastModifiedBy>
  <cp:revision>16</cp:revision>
  <dcterms:created xsi:type="dcterms:W3CDTF">2013-10-14T20:04:37Z</dcterms:created>
  <dcterms:modified xsi:type="dcterms:W3CDTF">2014-03-26T18:30:16Z</dcterms:modified>
</cp:coreProperties>
</file>