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9"/>
  </p:notesMasterIdLst>
  <p:sldIdLst>
    <p:sldId id="268" r:id="rId2"/>
    <p:sldId id="269" r:id="rId3"/>
    <p:sldId id="270" r:id="rId4"/>
    <p:sldId id="260" r:id="rId5"/>
    <p:sldId id="299" r:id="rId6"/>
    <p:sldId id="298" r:id="rId7"/>
    <p:sldId id="310" r:id="rId8"/>
    <p:sldId id="296" r:id="rId9"/>
    <p:sldId id="297" r:id="rId10"/>
    <p:sldId id="295" r:id="rId11"/>
    <p:sldId id="293" r:id="rId12"/>
    <p:sldId id="302" r:id="rId13"/>
    <p:sldId id="292" r:id="rId14"/>
    <p:sldId id="261" r:id="rId15"/>
    <p:sldId id="301" r:id="rId16"/>
    <p:sldId id="300" r:id="rId17"/>
    <p:sldId id="303" r:id="rId18"/>
    <p:sldId id="271" r:id="rId19"/>
    <p:sldId id="272" r:id="rId20"/>
    <p:sldId id="305" r:id="rId21"/>
    <p:sldId id="306" r:id="rId22"/>
    <p:sldId id="307" r:id="rId23"/>
    <p:sldId id="280" r:id="rId24"/>
    <p:sldId id="308" r:id="rId25"/>
    <p:sldId id="304" r:id="rId26"/>
    <p:sldId id="309" r:id="rId27"/>
    <p:sldId id="265" r:id="rId2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A08324D-C66A-4671-90F5-88273621C45A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C1324E4-EE16-4F1C-8BC9-D2A54201BE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456B3B0-B732-483D-8E9D-8AB597038A2D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49EFCF7-45AD-48A5-8F71-4CC4B9AD0F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693AB-49DF-421F-8198-898834CC2475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22F3E-14F8-411B-84C2-9201D08584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DDB3BA-5394-41AF-AF34-0CADDFEDDBB8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C7E13C-2BC5-4C38-9743-0C1DE67D71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C34660-D01E-4701-989F-9E8AC7C282AF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ECAB7C-D744-4081-AA46-7C27A64B8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B1C661-05C9-4C63-BD51-8AFE09A167B8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2D5984-A93C-4A0D-81CF-EBEB00EB6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934A89-50D3-40E9-A39A-17115B6A6D89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5B4B8B-FFC5-4358-A290-2B4AE6C4EA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2C408-796F-4880-8EE9-01ED2BA8C37C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5D328-004B-4AB3-96C6-39A2EBAA27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FA5082-881F-45AD-AA0C-4E21B89E7DEA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C64AF81-66F6-4E38-A2D9-337F9E2D27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DFEAAF5-A42A-4132-9701-8A1CB2454031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2941C00-F890-495C-904A-BAB7661CDB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26032-B07D-47DD-BDBA-10867363D1C6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1749C-2E4F-4687-88D9-96AB49E17C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AAAA0-EA64-4F87-AE56-A04BB55548AB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D1DC0-0F8C-498F-A071-F984961F8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B8E4827-1703-436D-8E21-F41CE967CB79}" type="datetimeFigureOut">
              <a:rPr lang="cs-CZ"/>
              <a:pPr>
                <a:defRPr/>
              </a:pPr>
              <a:t>26.3.2014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FD60FB3-B341-4E01-9D2F-435471B603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48" r:id="rId2"/>
    <p:sldLayoutId id="2147483853" r:id="rId3"/>
    <p:sldLayoutId id="2147483854" r:id="rId4"/>
    <p:sldLayoutId id="2147483855" r:id="rId5"/>
    <p:sldLayoutId id="2147483856" r:id="rId6"/>
    <p:sldLayoutId id="2147483849" r:id="rId7"/>
    <p:sldLayoutId id="2147483857" r:id="rId8"/>
    <p:sldLayoutId id="2147483858" r:id="rId9"/>
    <p:sldLayoutId id="2147483850" r:id="rId10"/>
    <p:sldLayoutId id="214748385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13.xml"/><Relationship Id="rId7" Type="http://schemas.openxmlformats.org/officeDocument/2006/relationships/slide" Target="slide10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18.xml"/><Relationship Id="rId4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20.xml"/><Relationship Id="rId7" Type="http://schemas.openxmlformats.org/officeDocument/2006/relationships/slide" Target="slide24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3.xml"/><Relationship Id="rId5" Type="http://schemas.openxmlformats.org/officeDocument/2006/relationships/slide" Target="slide22.xml"/><Relationship Id="rId4" Type="http://schemas.openxmlformats.org/officeDocument/2006/relationships/slide" Target="slide21.xml"/><Relationship Id="rId9" Type="http://schemas.openxmlformats.org/officeDocument/2006/relationships/slide" Target="slide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53945" y="1808796"/>
            <a:ext cx="8675773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PŘÍPRAVA A MAZÁNÍ LYŽÍ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LYŽOVÁNÍ</a:t>
            </a:r>
            <a:endParaRPr lang="cs-CZ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71604" y="3286124"/>
            <a:ext cx="59250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Vybraná témata teorie tělesné výchovy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285750"/>
            <a:ext cx="78486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5" descr="GYMLOVO_logo BR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63" y="5000625"/>
            <a:ext cx="107156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4"/>
          <p:cNvGraphicFramePr>
            <a:graphicFrameLocks/>
          </p:cNvGraphicFramePr>
          <p:nvPr/>
        </p:nvGraphicFramePr>
        <p:xfrm>
          <a:off x="714375" y="2286000"/>
          <a:ext cx="7643866" cy="238429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643866"/>
              </a:tblGrid>
              <a:tr h="339010">
                <a:tc>
                  <a:txBody>
                    <a:bodyPr/>
                    <a:lstStyle/>
                    <a:p>
                      <a:r>
                        <a:rPr lang="cs-CZ" sz="1700" b="0" dirty="0" smtClean="0"/>
                        <a:t>NÁZEV</a:t>
                      </a:r>
                      <a:r>
                        <a:rPr lang="cs-CZ" sz="1700" b="0" baseline="0" dirty="0" smtClean="0"/>
                        <a:t> ŠKOLY: Gymnázium Lovosice, Sady p</a:t>
                      </a:r>
                      <a:r>
                        <a:rPr lang="en-US" sz="1700" b="0" baseline="0" dirty="0" err="1" smtClean="0"/>
                        <a:t>i</a:t>
                      </a:r>
                      <a:r>
                        <a:rPr lang="cs-CZ" sz="1700" b="0" baseline="0" dirty="0" err="1" smtClean="0"/>
                        <a:t>onýrů</a:t>
                      </a:r>
                      <a:r>
                        <a:rPr lang="cs-CZ" sz="1700" b="0" baseline="0" dirty="0" smtClean="0"/>
                        <a:t> 600</a:t>
                      </a:r>
                      <a:r>
                        <a:rPr lang="en-US" sz="1700" b="0" baseline="0" dirty="0" smtClean="0"/>
                        <a:t>/</a:t>
                      </a:r>
                      <a:r>
                        <a:rPr lang="cs-CZ" sz="1700" b="0" baseline="0" dirty="0" smtClean="0"/>
                        <a:t>6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ČÍSLO PROJEKTU: CZ.1.07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1.5.00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34.1073</a:t>
                      </a:r>
                      <a:endParaRPr lang="cs-CZ" sz="1700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NÁZEV MATERIÁLU: VY_32_INOVACE_4C_11_Příprava a</a:t>
                      </a:r>
                      <a:r>
                        <a:rPr lang="cs-CZ" sz="1700" baseline="0" dirty="0" smtClean="0"/>
                        <a:t> m</a:t>
                      </a:r>
                      <a:r>
                        <a:rPr lang="cs-CZ" sz="1700" dirty="0" smtClean="0"/>
                        <a:t>azání</a:t>
                      </a:r>
                      <a:r>
                        <a:rPr lang="cs-CZ" sz="1700" baseline="0" dirty="0" smtClean="0"/>
                        <a:t> </a:t>
                      </a:r>
                      <a:r>
                        <a:rPr lang="cs-CZ" sz="1700" dirty="0" smtClean="0"/>
                        <a:t>lyží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TÉMA SADY: Vybraná</a:t>
                      </a:r>
                      <a:r>
                        <a:rPr lang="cs-CZ" sz="1700" baseline="0" dirty="0" smtClean="0"/>
                        <a:t> témata teorie tělesné výchovy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ROČNÍK: Sk, </a:t>
                      </a:r>
                      <a:r>
                        <a:rPr lang="cs-CZ" sz="1700" dirty="0" err="1" smtClean="0"/>
                        <a:t>Kn</a:t>
                      </a:r>
                      <a:r>
                        <a:rPr lang="cs-CZ" sz="1700" dirty="0" smtClean="0"/>
                        <a:t>,</a:t>
                      </a:r>
                      <a:r>
                        <a:rPr lang="cs-CZ" sz="1700" baseline="0" dirty="0" smtClean="0"/>
                        <a:t> 1.A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DATUM VZNIKU:</a:t>
                      </a:r>
                      <a:r>
                        <a:rPr lang="cs-CZ" sz="1700" baseline="0" dirty="0" smtClean="0"/>
                        <a:t> leden 2</a:t>
                      </a:r>
                      <a:r>
                        <a:rPr lang="cs-CZ" sz="1700" dirty="0" smtClean="0"/>
                        <a:t>014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AUTOR: Mgr. Jiří </a:t>
                      </a:r>
                      <a:r>
                        <a:rPr lang="cs-CZ" sz="1700" dirty="0" err="1" smtClean="0"/>
                        <a:t>Willner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14908"/>
          </a:xfrm>
        </p:spPr>
        <p:txBody>
          <a:bodyPr>
            <a:noAutofit/>
          </a:bodyPr>
          <a:lstStyle/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Materiál je určen pro teoretickou část vyučovací hodiny tělesné výchovy tříd 1. ročníku středních škol a čtyřletých gymnázií, dále pro 2. a 5. ročník osmiletých gymnázií. 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Časová náročnost teoretické části je 30-45 minut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Interaktivní studijní materiál je zaměřen na téma lyžování.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V prezentaci je rozváděno téma příprava a mazání lyží.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/>
              <a:t>Odborné texty jsou doplňovány hodícími se obrázky.</a:t>
            </a:r>
          </a:p>
          <a:p>
            <a:pPr algn="just"/>
            <a:r>
              <a:rPr lang="cs-CZ" sz="1400" dirty="0" smtClean="0"/>
              <a:t>V závěrečné části je uvedeno procvičování teoretických poznatků s následným řešením.</a:t>
            </a:r>
          </a:p>
          <a:p>
            <a:pPr algn="just"/>
            <a:r>
              <a:rPr lang="cs-CZ" sz="1400" dirty="0" smtClean="0"/>
              <a:t>Hlavní nabídka je členěna tematicky do jednotlivých políček. </a:t>
            </a:r>
          </a:p>
          <a:p>
            <a:pPr algn="just"/>
            <a:r>
              <a:rPr lang="cs-CZ" sz="1400" dirty="0" smtClean="0"/>
              <a:t>Při kliknutí na dané políčko je text hypertextově odkázán na příslušné téma.</a:t>
            </a:r>
          </a:p>
          <a:p>
            <a:pPr algn="just"/>
            <a:r>
              <a:rPr lang="cs-CZ" sz="1400" dirty="0" smtClean="0"/>
              <a:t>Text je rolován po odstavcích, případně po jednotlivých odrážkách (dle potřeby k výuce).</a:t>
            </a:r>
          </a:p>
          <a:p>
            <a:pPr algn="just"/>
            <a:r>
              <a:rPr lang="cs-CZ" sz="1400" dirty="0" smtClean="0"/>
              <a:t>Procvičování je realizováno formou data-projektoru.</a:t>
            </a:r>
          </a:p>
          <a:p>
            <a:pPr algn="just"/>
            <a:r>
              <a:rPr lang="cs-CZ" sz="1400" dirty="0" smtClean="0"/>
              <a:t>Případná praktická část výuky je realizována v </a:t>
            </a:r>
            <a:r>
              <a:rPr lang="cs-CZ" sz="1400" dirty="0" err="1" smtClean="0"/>
              <a:t>lyžárně</a:t>
            </a:r>
            <a:r>
              <a:rPr lang="cs-CZ" sz="1400" dirty="0" smtClean="0"/>
              <a:t> či prostorech určených k manipulaci s potřebným vybavením.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cs-CZ" sz="145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PŘÍPRAVA A MAZÁNÍ LYŽÍ</a:t>
            </a:r>
            <a:endParaRPr lang="cs-CZ" dirty="0"/>
          </a:p>
        </p:txBody>
      </p:sp>
      <p:sp>
        <p:nvSpPr>
          <p:cNvPr id="9" name="Obdélník 8">
            <a:hlinkClick r:id="rId2" action="ppaction://hlinksldjump" highlightClick="1"/>
          </p:cNvPr>
          <p:cNvSpPr/>
          <p:nvPr/>
        </p:nvSpPr>
        <p:spPr>
          <a:xfrm>
            <a:off x="1071538" y="1879012"/>
            <a:ext cx="2071702" cy="1192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ÚVODEM</a:t>
            </a:r>
            <a:endParaRPr lang="cs-CZ" sz="2000" b="1" dirty="0"/>
          </a:p>
        </p:txBody>
      </p:sp>
      <p:sp>
        <p:nvSpPr>
          <p:cNvPr id="10" name="Obdélník 9">
            <a:hlinkClick r:id="rId3" action="ppaction://hlinksldjump" highlightClick="1"/>
          </p:cNvPr>
          <p:cNvSpPr/>
          <p:nvPr/>
        </p:nvSpPr>
        <p:spPr>
          <a:xfrm>
            <a:off x="1071538" y="3307772"/>
            <a:ext cx="2071702" cy="1192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BĚŽECKÉ LYŽE (KLASIKA)</a:t>
            </a:r>
            <a:endParaRPr lang="cs-CZ" sz="2000" b="1" dirty="0"/>
          </a:p>
        </p:txBody>
      </p:sp>
      <p:sp>
        <p:nvSpPr>
          <p:cNvPr id="11" name="Obdélník 10">
            <a:hlinkClick r:id="rId4" action="ppaction://hlinksldjump" highlightClick="1"/>
          </p:cNvPr>
          <p:cNvSpPr/>
          <p:nvPr/>
        </p:nvSpPr>
        <p:spPr>
          <a:xfrm>
            <a:off x="3428992" y="3307772"/>
            <a:ext cx="2071702" cy="1192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BĚŽECKÉ LYŽE (BRUSLENÍ)</a:t>
            </a:r>
            <a:endParaRPr lang="cs-CZ" sz="2000" b="1" dirty="0"/>
          </a:p>
        </p:txBody>
      </p:sp>
      <p:sp>
        <p:nvSpPr>
          <p:cNvPr id="7" name="Obdélník 6">
            <a:hlinkClick r:id="rId5" action="ppaction://hlinksldjump" highlightClick="1"/>
          </p:cNvPr>
          <p:cNvSpPr/>
          <p:nvPr/>
        </p:nvSpPr>
        <p:spPr>
          <a:xfrm>
            <a:off x="3428992" y="4736532"/>
            <a:ext cx="2071702" cy="1192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OTÁZKY </a:t>
            </a:r>
          </a:p>
          <a:p>
            <a:pPr algn="ctr"/>
            <a:r>
              <a:rPr lang="cs-CZ" sz="2000" b="1" dirty="0" smtClean="0"/>
              <a:t>K </a:t>
            </a:r>
          </a:p>
          <a:p>
            <a:pPr algn="ctr"/>
            <a:r>
              <a:rPr lang="cs-CZ" sz="2000" b="1" dirty="0" smtClean="0"/>
              <a:t>PŘEZKOUŠENÍ</a:t>
            </a:r>
            <a:endParaRPr lang="cs-CZ" sz="2000" b="1" dirty="0"/>
          </a:p>
        </p:txBody>
      </p:sp>
      <p:sp>
        <p:nvSpPr>
          <p:cNvPr id="8" name="Obdélník 7">
            <a:hlinkClick r:id="rId6" action="ppaction://hlinksldjump" highlightClick="1"/>
          </p:cNvPr>
          <p:cNvSpPr/>
          <p:nvPr/>
        </p:nvSpPr>
        <p:spPr>
          <a:xfrm>
            <a:off x="5786446" y="1879012"/>
            <a:ext cx="2071702" cy="1192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SJEZDOVÉ LYŽE </a:t>
            </a:r>
          </a:p>
          <a:p>
            <a:pPr algn="ctr"/>
            <a:r>
              <a:rPr lang="cs-CZ" sz="2000" b="1" dirty="0" smtClean="0"/>
              <a:t>A </a:t>
            </a:r>
          </a:p>
          <a:p>
            <a:pPr algn="ctr"/>
            <a:r>
              <a:rPr lang="cs-CZ" sz="2000" b="1" dirty="0" smtClean="0"/>
              <a:t>SNOWBOARD</a:t>
            </a:r>
            <a:endParaRPr lang="cs-CZ" sz="2000" b="1" dirty="0"/>
          </a:p>
        </p:txBody>
      </p:sp>
      <p:sp>
        <p:nvSpPr>
          <p:cNvPr id="12" name="Obdélník 11">
            <a:hlinkClick r:id="rId7" action="ppaction://hlinksldjump" highlightClick="1"/>
          </p:cNvPr>
          <p:cNvSpPr/>
          <p:nvPr/>
        </p:nvSpPr>
        <p:spPr>
          <a:xfrm>
            <a:off x="3428992" y="1879012"/>
            <a:ext cx="2071702" cy="1192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ČIŠTĚNÍ A ÚPRAVA SKLUZNICE</a:t>
            </a:r>
            <a:endParaRPr lang="cs-CZ" sz="2000" b="1" dirty="0"/>
          </a:p>
        </p:txBody>
      </p:sp>
      <p:sp>
        <p:nvSpPr>
          <p:cNvPr id="13" name="Obdélník 12">
            <a:hlinkClick r:id="rId8" action="ppaction://hlinksldjump" highlightClick="1"/>
          </p:cNvPr>
          <p:cNvSpPr/>
          <p:nvPr/>
        </p:nvSpPr>
        <p:spPr>
          <a:xfrm>
            <a:off x="5786446" y="3307772"/>
            <a:ext cx="2071702" cy="1192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ÚPRAVA LYŽÍ </a:t>
            </a:r>
          </a:p>
          <a:p>
            <a:pPr algn="ctr"/>
            <a:r>
              <a:rPr lang="cs-CZ" sz="2000" b="1" dirty="0" smtClean="0"/>
              <a:t>V TERÉNU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3948126"/>
          </a:xfrm>
        </p:spPr>
        <p:txBody>
          <a:bodyPr/>
          <a:lstStyle/>
          <a:p>
            <a:pPr>
              <a:buNone/>
            </a:pPr>
            <a:r>
              <a:rPr lang="cs-CZ" sz="1800" dirty="0" smtClean="0"/>
              <a:t>Chybná nebo nedostatečná příprava lyží může negativně ovlivnit výsledný pocit z lyžování</a:t>
            </a:r>
          </a:p>
          <a:p>
            <a:pPr>
              <a:buNone/>
            </a:pPr>
            <a:r>
              <a:rPr lang="cs-CZ" sz="1800" b="1" dirty="0" smtClean="0"/>
              <a:t>Faktory, které ovlivňují proces přípravy lyží jsou:</a:t>
            </a:r>
          </a:p>
          <a:p>
            <a:pPr lvl="0"/>
            <a:r>
              <a:rPr lang="cs-CZ" sz="1800" dirty="0" smtClean="0"/>
              <a:t>Druh a kvalita sněhu – nový, starý, mokrý, suchý, zmrzlý</a:t>
            </a:r>
          </a:p>
          <a:p>
            <a:pPr lvl="0"/>
            <a:r>
              <a:rPr lang="cs-CZ" sz="1800" dirty="0" smtClean="0"/>
              <a:t>Teplota vzduchu a sněhu</a:t>
            </a:r>
          </a:p>
          <a:p>
            <a:pPr lvl="0"/>
            <a:r>
              <a:rPr lang="cs-CZ" sz="1800" dirty="0" smtClean="0"/>
              <a:t>Druh lyžařského pohybu – sjezd, snowboarding, běh na lyžích klasickou technikou či bruslení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Při přípravě lyží rozlišujeme rekreační lyžování a závodní lyžování</a:t>
            </a:r>
          </a:p>
          <a:p>
            <a:pPr>
              <a:buNone/>
            </a:pPr>
            <a:r>
              <a:rPr lang="cs-CZ" sz="1800" b="1" dirty="0" smtClean="0"/>
              <a:t>Sledujeme:</a:t>
            </a:r>
            <a:endParaRPr lang="cs-CZ" sz="1800" dirty="0" smtClean="0"/>
          </a:p>
          <a:p>
            <a:r>
              <a:rPr lang="cs-CZ" sz="1800" dirty="0" smtClean="0"/>
              <a:t>Preferovaný terén</a:t>
            </a:r>
          </a:p>
          <a:p>
            <a:r>
              <a:rPr lang="cs-CZ" sz="1800" dirty="0" smtClean="0"/>
              <a:t>Profil trati – upravená či neupravená běžecká trať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ÚVODEM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POMŮCKY</a:t>
            </a:r>
            <a:endParaRPr lang="cs-CZ" dirty="0"/>
          </a:p>
        </p:txBody>
      </p:sp>
      <p:pic>
        <p:nvPicPr>
          <p:cNvPr id="19" name="Obrázek 18" descr="Pomůcky - strukturování skluzn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0667" y="1285860"/>
            <a:ext cx="7215238" cy="2940130"/>
          </a:xfrm>
          <a:prstGeom prst="rect">
            <a:avLst/>
          </a:prstGeom>
        </p:spPr>
      </p:pic>
      <p:pic>
        <p:nvPicPr>
          <p:cNvPr id="20" name="Obrázek 19" descr="Pomůcky - nanášení vosků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4287011"/>
            <a:ext cx="7237243" cy="1562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POMŮCKY</a:t>
            </a:r>
            <a:endParaRPr lang="cs-CZ" dirty="0"/>
          </a:p>
        </p:txBody>
      </p:sp>
      <p:pic>
        <p:nvPicPr>
          <p:cNvPr id="5" name="Obrázek 4" descr="Pomůcky - odstraňování odrazových vosků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3366481"/>
            <a:ext cx="8069277" cy="1848469"/>
          </a:xfrm>
          <a:prstGeom prst="rect">
            <a:avLst/>
          </a:prstGeom>
        </p:spPr>
      </p:pic>
      <p:pic>
        <p:nvPicPr>
          <p:cNvPr id="6" name="Obrázek 5" descr="Pomůcky - odstraňování skluzových vosků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26" y="1453313"/>
            <a:ext cx="8069276" cy="15463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338658"/>
            <a:ext cx="8229600" cy="1662110"/>
          </a:xfrm>
        </p:spPr>
        <p:txBody>
          <a:bodyPr/>
          <a:lstStyle/>
          <a:p>
            <a:pPr>
              <a:buNone/>
            </a:pPr>
            <a:r>
              <a:rPr lang="cs-CZ" sz="1800" b="1" dirty="0" smtClean="0"/>
              <a:t>Dva základní druhy vosků:</a:t>
            </a:r>
          </a:p>
          <a:p>
            <a:pPr lvl="0"/>
            <a:r>
              <a:rPr lang="cs-CZ" sz="1800" b="1" dirty="0" smtClean="0"/>
              <a:t>Skluzové vosky </a:t>
            </a:r>
            <a:r>
              <a:rPr lang="cs-CZ" sz="1800" dirty="0" smtClean="0"/>
              <a:t>(parafíny) =  zlepšují skluz, jsou určeny pro běžecké lyže, sjezdové lyže a snowboard</a:t>
            </a:r>
          </a:p>
          <a:p>
            <a:pPr lvl="0"/>
            <a:r>
              <a:rPr lang="cs-CZ" sz="1800" b="1" dirty="0" smtClean="0"/>
              <a:t>Běžecké stoupací vosky </a:t>
            </a:r>
            <a:r>
              <a:rPr lang="cs-CZ" sz="1800" dirty="0" smtClean="0"/>
              <a:t>= umožňují odraz při klasické technice běhu na lyžích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VOSKY</a:t>
            </a:r>
            <a:endParaRPr lang="cs-CZ" dirty="0"/>
          </a:p>
        </p:txBody>
      </p:sp>
      <p:pic>
        <p:nvPicPr>
          <p:cNvPr id="6" name="Obrázek 5" descr="odrazové vos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1357298"/>
            <a:ext cx="2680724" cy="2777213"/>
          </a:xfrm>
          <a:prstGeom prst="rect">
            <a:avLst/>
          </a:prstGeom>
        </p:spPr>
      </p:pic>
      <p:pic>
        <p:nvPicPr>
          <p:cNvPr id="7" name="Obrázek 6" descr="skluzové vosk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3984" y="1357298"/>
            <a:ext cx="2873702" cy="2781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519630"/>
          </a:xfrm>
        </p:spPr>
        <p:txBody>
          <a:bodyPr/>
          <a:lstStyle/>
          <a:p>
            <a:pPr lvl="0">
              <a:buNone/>
            </a:pPr>
            <a:r>
              <a:rPr lang="cs-CZ" sz="1800" b="1" dirty="0" smtClean="0"/>
              <a:t>Parafíny</a:t>
            </a:r>
          </a:p>
          <a:p>
            <a:pPr lvl="0"/>
            <a:r>
              <a:rPr lang="cs-CZ" sz="1800" b="1" dirty="0" smtClean="0">
                <a:solidFill>
                  <a:srgbClr val="00B050"/>
                </a:solidFill>
              </a:rPr>
              <a:t>Zelený</a:t>
            </a:r>
            <a:r>
              <a:rPr lang="cs-CZ" sz="1800" dirty="0" smtClean="0"/>
              <a:t>, </a:t>
            </a:r>
            <a:r>
              <a:rPr lang="cs-CZ" sz="1800" b="1" dirty="0" smtClean="0">
                <a:solidFill>
                  <a:srgbClr val="0070C0"/>
                </a:solidFill>
              </a:rPr>
              <a:t>modrý</a:t>
            </a:r>
            <a:r>
              <a:rPr lang="cs-CZ" sz="1800" dirty="0" smtClean="0"/>
              <a:t> = vosky studené</a:t>
            </a:r>
          </a:p>
          <a:p>
            <a:pPr lvl="0"/>
            <a:r>
              <a:rPr lang="cs-CZ" sz="1800" b="1" dirty="0" smtClean="0">
                <a:solidFill>
                  <a:srgbClr val="7030A0"/>
                </a:solidFill>
              </a:rPr>
              <a:t>Fialové</a:t>
            </a:r>
            <a:r>
              <a:rPr lang="cs-CZ" sz="1800" dirty="0" smtClean="0"/>
              <a:t> a </a:t>
            </a:r>
            <a:r>
              <a:rPr lang="cs-CZ" sz="1800" b="1" dirty="0" smtClean="0">
                <a:solidFill>
                  <a:schemeClr val="accent2"/>
                </a:solidFill>
              </a:rPr>
              <a:t>červené</a:t>
            </a:r>
            <a:r>
              <a:rPr lang="cs-CZ" sz="1800" dirty="0" smtClean="0"/>
              <a:t> = vosky teplé</a:t>
            </a:r>
          </a:p>
          <a:p>
            <a:pPr lvl="0"/>
            <a:r>
              <a:rPr lang="cs-CZ" sz="1800" b="1" dirty="0" smtClean="0">
                <a:solidFill>
                  <a:schemeClr val="bg1">
                    <a:lumMod val="50000"/>
                  </a:schemeClr>
                </a:solidFill>
              </a:rPr>
              <a:t>Šedivý</a:t>
            </a:r>
            <a:r>
              <a:rPr lang="cs-CZ" sz="1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1800" dirty="0" smtClean="0"/>
              <a:t>= parafín universální – pro všechny teploty a druhy sněhu</a:t>
            </a:r>
          </a:p>
          <a:p>
            <a:pPr lvl="0"/>
            <a:r>
              <a:rPr lang="cs-CZ" sz="1800" dirty="0" smtClean="0"/>
              <a:t>Nanášejí se na lyže pomocí žehličky</a:t>
            </a:r>
          </a:p>
          <a:p>
            <a:pPr lvl="0"/>
            <a:r>
              <a:rPr lang="cs-CZ" sz="1800" dirty="0" smtClean="0"/>
              <a:t>Existuje i pasta, která se nanáší bez žehličky avšak má nízkou životnost na skluznici</a:t>
            </a:r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Stoupací vosky</a:t>
            </a:r>
            <a:endParaRPr lang="cs-CZ" sz="1800" dirty="0" smtClean="0"/>
          </a:p>
          <a:p>
            <a:pPr lvl="0"/>
            <a:r>
              <a:rPr lang="cs-CZ" sz="1800" b="1" dirty="0" smtClean="0"/>
              <a:t>Tuhé</a:t>
            </a:r>
            <a:r>
              <a:rPr lang="cs-CZ" sz="1800" dirty="0" smtClean="0"/>
              <a:t> – pro čerstvý jemnozrnný sníh, barevné rozlišení stejné jako u skluzových, nanášejí se do mazací komory korkem</a:t>
            </a:r>
          </a:p>
          <a:p>
            <a:pPr lvl="0"/>
            <a:r>
              <a:rPr lang="cs-CZ" sz="1800" b="1" dirty="0" smtClean="0"/>
              <a:t>Tekuté</a:t>
            </a:r>
            <a:r>
              <a:rPr lang="cs-CZ" sz="1800" dirty="0" smtClean="0"/>
              <a:t> (klistr) – pro starý hrubozrnný sníh, nanášejí se také do mazací komory, ale roztírají se dlaní nebo stěrkou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PARAFÍNY A STOUPACÍ VOSKY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2857520"/>
          </a:xfrm>
        </p:spPr>
        <p:txBody>
          <a:bodyPr/>
          <a:lstStyle/>
          <a:p>
            <a:r>
              <a:rPr lang="cs-CZ" sz="1800" dirty="0" smtClean="0"/>
              <a:t>Čistá lyže (bez nečistot a starých vosků) = dlouhá životnost!</a:t>
            </a:r>
          </a:p>
          <a:p>
            <a:r>
              <a:rPr lang="cs-CZ" sz="1800" dirty="0" smtClean="0"/>
              <a:t>Starý vosk odstraňujeme co nejdříve po jeho použití</a:t>
            </a:r>
          </a:p>
          <a:p>
            <a:pPr lvl="0"/>
            <a:r>
              <a:rPr lang="cs-CZ" sz="1800" dirty="0" smtClean="0"/>
              <a:t>Nejprve vosk setřeme stěrkou</a:t>
            </a:r>
          </a:p>
          <a:p>
            <a:pPr lvl="0"/>
            <a:r>
              <a:rPr lang="cs-CZ" sz="1800" dirty="0" smtClean="0"/>
              <a:t>Naneseme čistič vosků ve spreji a setřeme utěrkou</a:t>
            </a:r>
          </a:p>
          <a:p>
            <a:pPr lvl="0"/>
            <a:r>
              <a:rPr lang="cs-CZ" sz="1800" dirty="0" smtClean="0"/>
              <a:t>Dotykovou vrstvu skluznice se sněhem musíme provzdušňovat bronzovým kartáčem, postup je následující:</a:t>
            </a:r>
          </a:p>
          <a:p>
            <a:pPr lvl="1"/>
            <a:r>
              <a:rPr lang="cs-CZ" sz="1800" dirty="0" smtClean="0"/>
              <a:t>10x přejedeme lyži plynulým třecím pohybem kartáče ve směru jízdy, tj. od špičky k patce lyže</a:t>
            </a:r>
          </a:p>
          <a:p>
            <a:pPr lvl="1"/>
            <a:r>
              <a:rPr lang="cs-CZ" sz="1800" dirty="0" smtClean="0"/>
              <a:t>následně očistíme utěrkou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ČIŠTĚNÍ A ÚPRAVA SKLUZNICE</a:t>
            </a:r>
            <a:endParaRPr lang="cs-CZ" dirty="0"/>
          </a:p>
        </p:txBody>
      </p:sp>
      <p:sp>
        <p:nvSpPr>
          <p:cNvPr id="5" name="Obdélník 4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  <p:pic>
        <p:nvPicPr>
          <p:cNvPr id="9" name="Obrázek 8" descr="skluzový vosk - eliminac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14352" y="1142984"/>
            <a:ext cx="3048006" cy="1993396"/>
          </a:xfrm>
          <a:prstGeom prst="rect">
            <a:avLst/>
          </a:prstGeom>
        </p:spPr>
      </p:pic>
      <p:pic>
        <p:nvPicPr>
          <p:cNvPr id="10" name="Obrázek 9" descr="skluzový vosk - kartáčování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29061" y="1142984"/>
            <a:ext cx="3157649" cy="2000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3429000"/>
            <a:ext cx="8358246" cy="2643206"/>
          </a:xfrm>
        </p:spPr>
        <p:txBody>
          <a:bodyPr/>
          <a:lstStyle/>
          <a:p>
            <a:pPr lvl="0"/>
            <a:r>
              <a:rPr lang="cs-CZ" sz="1800" dirty="0" smtClean="0"/>
              <a:t>Aplikace vosku na lyže či snowboard je shodná jako u lyží na bruslení</a:t>
            </a:r>
          </a:p>
          <a:p>
            <a:pPr lvl="0"/>
            <a:r>
              <a:rPr lang="cs-CZ" sz="1800" dirty="0" smtClean="0"/>
              <a:t>Nejprve lyži vykartáčujeme bronzovým kartáčem 10x ve směru jízdy</a:t>
            </a:r>
          </a:p>
          <a:p>
            <a:pPr lvl="0"/>
            <a:r>
              <a:rPr lang="cs-CZ" sz="1800" dirty="0" smtClean="0"/>
              <a:t>Očistíme utěrkou a naneseme dostatečné množství skluzového vosku</a:t>
            </a:r>
          </a:p>
          <a:p>
            <a:pPr lvl="0"/>
            <a:r>
              <a:rPr lang="cs-CZ" sz="1800" dirty="0" smtClean="0"/>
              <a:t>Zažehlíme po celé délce skluznice v souvislé vrstvě</a:t>
            </a:r>
          </a:p>
          <a:p>
            <a:pPr lvl="0"/>
            <a:r>
              <a:rPr lang="cs-CZ" sz="1800" dirty="0" smtClean="0"/>
              <a:t>Po vychladnutí odstraníme přebytečný vosk z plochy skluznice škrabkou</a:t>
            </a:r>
          </a:p>
          <a:p>
            <a:pPr lvl="0"/>
            <a:r>
              <a:rPr lang="cs-CZ" sz="1800" dirty="0" smtClean="0"/>
              <a:t>Očistíme tvrdým a poté měkčím nylonovým kartáčem</a:t>
            </a:r>
          </a:p>
          <a:p>
            <a:pPr lvl="0"/>
            <a:r>
              <a:rPr lang="cs-CZ" sz="1800" dirty="0" smtClean="0"/>
              <a:t>Dočistíme utěrkou</a:t>
            </a:r>
          </a:p>
          <a:p>
            <a:pPr>
              <a:buNone/>
            </a:pP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POSTUP PŘÍPRAVY LYŽE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  <p:pic>
        <p:nvPicPr>
          <p:cNvPr id="11" name="Obrázek 10" descr="skluzový vosk - nanášení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21492" y="1285860"/>
            <a:ext cx="3191262" cy="2002540"/>
          </a:xfrm>
          <a:prstGeom prst="rect">
            <a:avLst/>
          </a:prstGeom>
        </p:spPr>
      </p:pic>
      <p:pic>
        <p:nvPicPr>
          <p:cNvPr id="12" name="Obrázek 11" descr="skluzový vosk - zažehlování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9078" y="1323208"/>
            <a:ext cx="3179070" cy="1962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BĚŽECKÉ LYŽE - BRUSLENÍ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643338"/>
          </a:xfrm>
        </p:spPr>
        <p:txBody>
          <a:bodyPr/>
          <a:lstStyle/>
          <a:p>
            <a:pPr lvl="0"/>
            <a:r>
              <a:rPr lang="cs-CZ" sz="1800" dirty="0" smtClean="0"/>
              <a:t>Vosk nanášíme na celou délku skluznice v souvislé vrstvě</a:t>
            </a:r>
          </a:p>
          <a:p>
            <a:pPr lvl="0"/>
            <a:r>
              <a:rPr lang="cs-CZ" sz="1800" dirty="0" smtClean="0"/>
              <a:t>Poté rozetřeme při teplotě zažehlování (</a:t>
            </a:r>
            <a:r>
              <a:rPr lang="cs-CZ" sz="1800" dirty="0" smtClean="0">
                <a:solidFill>
                  <a:srgbClr val="FF0000"/>
                </a:solidFill>
              </a:rPr>
              <a:t>červený</a:t>
            </a:r>
            <a:r>
              <a:rPr lang="cs-CZ" sz="1800" dirty="0" smtClean="0"/>
              <a:t> vosk při 110°C, </a:t>
            </a:r>
            <a:r>
              <a:rPr lang="cs-CZ" sz="1800" dirty="0" smtClean="0">
                <a:solidFill>
                  <a:schemeClr val="accent4"/>
                </a:solidFill>
              </a:rPr>
              <a:t>modrý</a:t>
            </a:r>
            <a:r>
              <a:rPr lang="cs-CZ" sz="1800" dirty="0" smtClean="0"/>
              <a:t> a </a:t>
            </a:r>
            <a:r>
              <a:rPr lang="cs-CZ" sz="1800" dirty="0" smtClean="0">
                <a:solidFill>
                  <a:srgbClr val="00B050"/>
                </a:solidFill>
              </a:rPr>
              <a:t>zelený</a:t>
            </a:r>
            <a:r>
              <a:rPr lang="cs-CZ" sz="1800" dirty="0" smtClean="0"/>
              <a:t> vosk při 160°C)</a:t>
            </a:r>
          </a:p>
          <a:p>
            <a:pPr lvl="0"/>
            <a:r>
              <a:rPr lang="cs-CZ" sz="1800" dirty="0" smtClean="0"/>
              <a:t>Voskovat parafínem bychom měli každý druhý den lyžování v případě, že se plocha skluznice znečistí starými odrazovými vosky nebo se ve skluzových zónách objeví šedý povlak</a:t>
            </a:r>
          </a:p>
          <a:p>
            <a:pPr lvl="0"/>
            <a:r>
              <a:rPr lang="cs-CZ" sz="1800" dirty="0" smtClean="0"/>
              <a:t>Po zažehlení necháme vosk vychladnout při pokojové teplotě 10 minut = tímto vosk dostatečně vniká do mikrostruktury skluznice</a:t>
            </a:r>
          </a:p>
          <a:p>
            <a:pPr lvl="0"/>
            <a:r>
              <a:rPr lang="cs-CZ" sz="1800" dirty="0" smtClean="0"/>
              <a:t>Následně odstraníme vosk stěrkou z boku lyže, žlábku a plochy lyže vždy ve směru jízdy = vosk musí zůstat v pórech skluznice</a:t>
            </a:r>
          </a:p>
          <a:p>
            <a:pPr lvl="0"/>
            <a:r>
              <a:rPr lang="cs-CZ" sz="1800" dirty="0" smtClean="0"/>
              <a:t>Vosk odstraníme tvrdým a poté nylonovým kartáčem                         10x přejezdem po skluznici a očistíme utěrkou</a:t>
            </a:r>
          </a:p>
          <a:p>
            <a:endParaRPr lang="cs-CZ" dirty="0"/>
          </a:p>
        </p:txBody>
      </p:sp>
      <p:sp>
        <p:nvSpPr>
          <p:cNvPr id="5" name="Obdélník 4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  <p:pic>
        <p:nvPicPr>
          <p:cNvPr id="6" name="Obrázek 5" descr="mazání - bruslení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1214422"/>
            <a:ext cx="5958088" cy="1214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786190"/>
            <a:ext cx="8229600" cy="2214578"/>
          </a:xfrm>
        </p:spPr>
        <p:txBody>
          <a:bodyPr/>
          <a:lstStyle/>
          <a:p>
            <a:r>
              <a:rPr lang="cs-CZ" sz="1800" dirty="0" smtClean="0"/>
              <a:t>Před vlastní přípravou lyže je nutné zjistit mazací komoru</a:t>
            </a:r>
          </a:p>
          <a:p>
            <a:pPr lvl="0"/>
            <a:r>
              <a:rPr lang="cs-CZ" sz="1800" dirty="0" smtClean="0"/>
              <a:t>Mazací komoru zjistíme pomocí papírového testu</a:t>
            </a:r>
          </a:p>
          <a:p>
            <a:pPr lvl="0"/>
            <a:r>
              <a:rPr lang="cs-CZ" sz="1800" dirty="0" smtClean="0"/>
              <a:t>Mazací komora je cca 40 cm před vázáním a končí na úrovni konci paty boty</a:t>
            </a:r>
          </a:p>
          <a:p>
            <a:r>
              <a:rPr lang="cs-CZ" sz="1800" dirty="0" smtClean="0"/>
              <a:t>Postup nanášení skluzového vosku je obdobný jako při </a:t>
            </a:r>
            <a:r>
              <a:rPr lang="cs-CZ" sz="1800" dirty="0" smtClean="0"/>
              <a:t>mazání </a:t>
            </a:r>
            <a:r>
              <a:rPr lang="cs-CZ" sz="1800" dirty="0" smtClean="0"/>
              <a:t>lyží na bruslení</a:t>
            </a:r>
          </a:p>
          <a:p>
            <a:pPr lvl="0"/>
            <a:r>
              <a:rPr lang="cs-CZ" sz="1800" b="1" dirty="0" smtClean="0"/>
              <a:t>POZOR! </a:t>
            </a:r>
            <a:r>
              <a:rPr lang="cs-CZ" sz="1800" dirty="0" smtClean="0"/>
              <a:t>VOSK JE APLIKOVÁN POUZE DO SKLUZOVÉ KOMORY</a:t>
            </a:r>
          </a:p>
          <a:p>
            <a:pPr>
              <a:buNone/>
            </a:pPr>
            <a:endParaRPr lang="cs-CZ" sz="18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PŘÍPRAVA LYŽÍ PRO KLASICKOU TECHNIKU</a:t>
            </a:r>
            <a:endParaRPr lang="cs-CZ" dirty="0"/>
          </a:p>
        </p:txBody>
      </p:sp>
      <p:pic>
        <p:nvPicPr>
          <p:cNvPr id="7" name="Obrázek 6" descr="mazání - klasik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32" y="1396941"/>
            <a:ext cx="4786346" cy="22813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PAMATUJ!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410096"/>
            <a:ext cx="8229600" cy="1662110"/>
          </a:xfrm>
        </p:spPr>
        <p:txBody>
          <a:bodyPr/>
          <a:lstStyle/>
          <a:p>
            <a:pPr>
              <a:buNone/>
            </a:pPr>
            <a:r>
              <a:rPr lang="cs-CZ" sz="1800" b="1" dirty="0" smtClean="0"/>
              <a:t>Mazání odrazových vosků</a:t>
            </a:r>
            <a:endParaRPr lang="cs-CZ" sz="1800" dirty="0" smtClean="0"/>
          </a:p>
          <a:p>
            <a:r>
              <a:rPr lang="cs-CZ" sz="1800" dirty="0" smtClean="0"/>
              <a:t>JE NEJDŮLEŽITĚJŠÍ PROCES PŘÍPRAVY LYŽE!</a:t>
            </a:r>
          </a:p>
          <a:p>
            <a:r>
              <a:rPr lang="cs-CZ" sz="1800" dirty="0" smtClean="0"/>
              <a:t>Tuhé vosky – </a:t>
            </a:r>
            <a:r>
              <a:rPr lang="cs-CZ" sz="1800" dirty="0" smtClean="0"/>
              <a:t>používáme, </a:t>
            </a:r>
            <a:r>
              <a:rPr lang="cs-CZ" sz="1800" dirty="0" smtClean="0"/>
              <a:t>když je relativně čerstvý jemnozrnný sníh</a:t>
            </a:r>
          </a:p>
          <a:p>
            <a:r>
              <a:rPr lang="cs-CZ" sz="1800" dirty="0" smtClean="0"/>
              <a:t>Tekuté vosky (klistry) – používáme pro staré hrubozrnné druhy sněhu</a:t>
            </a:r>
          </a:p>
        </p:txBody>
      </p:sp>
      <p:pic>
        <p:nvPicPr>
          <p:cNvPr id="9" name="Obrázek 8" descr="odrazové vos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2952" y="1285860"/>
            <a:ext cx="2947808" cy="3053910"/>
          </a:xfrm>
          <a:prstGeom prst="rect">
            <a:avLst/>
          </a:prstGeom>
        </p:spPr>
      </p:pic>
      <p:sp>
        <p:nvSpPr>
          <p:cNvPr id="10" name="Šipka doprava 9"/>
          <p:cNvSpPr/>
          <p:nvPr/>
        </p:nvSpPr>
        <p:spPr>
          <a:xfrm>
            <a:off x="2164832" y="2730054"/>
            <a:ext cx="978408" cy="484632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flipH="1">
            <a:off x="5979036" y="2714620"/>
            <a:ext cx="1021856" cy="50006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552840"/>
            <a:ext cx="8229600" cy="2233614"/>
          </a:xfrm>
        </p:spPr>
        <p:txBody>
          <a:bodyPr/>
          <a:lstStyle/>
          <a:p>
            <a:pPr lvl="0"/>
            <a:r>
              <a:rPr lang="cs-CZ" sz="1800" dirty="0" smtClean="0"/>
              <a:t>Úpravu odrazové komory zajistíme zdrsněním pomocí brusného papíru hrubosti 200 po směru jízdy = na takto upravené skluznici se vosk udrží po delší dobu</a:t>
            </a:r>
          </a:p>
          <a:p>
            <a:pPr lvl="0"/>
            <a:r>
              <a:rPr lang="cs-CZ" sz="1800" dirty="0" smtClean="0"/>
              <a:t>Tuhý vosk nanášíme do mazací komory ve 2-3 slabých kompaktních vrstvách</a:t>
            </a:r>
          </a:p>
          <a:p>
            <a:pPr lvl="0"/>
            <a:r>
              <a:rPr lang="cs-CZ" sz="1800" dirty="0" smtClean="0"/>
              <a:t>Každou vrstvu vždy rozetřeme korkem (krátké a rychlé tahy = zahřátí vosku, následují dlouhé tahy s větším úsilím tlaku na </a:t>
            </a:r>
            <a:r>
              <a:rPr lang="cs-CZ" sz="1800" dirty="0" smtClean="0"/>
              <a:t>lyži)</a:t>
            </a:r>
            <a:endParaRPr lang="cs-CZ" sz="18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APLIKACE TUHÉHO VOSKU</a:t>
            </a:r>
            <a:endParaRPr lang="cs-CZ" dirty="0"/>
          </a:p>
        </p:txBody>
      </p:sp>
      <p:pic>
        <p:nvPicPr>
          <p:cNvPr id="7" name="Obrázek 6" descr="tuhý odrazový vosk - nanášen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0738" y="1428736"/>
            <a:ext cx="2965704" cy="1935480"/>
          </a:xfrm>
          <a:prstGeom prst="rect">
            <a:avLst/>
          </a:prstGeom>
        </p:spPr>
      </p:pic>
      <p:pic>
        <p:nvPicPr>
          <p:cNvPr id="8" name="Obrázek 7" descr="tuhý odrazový vosk - roztírání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4010" y="1428736"/>
            <a:ext cx="3191262" cy="19232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409964"/>
            <a:ext cx="8229600" cy="2590804"/>
          </a:xfrm>
        </p:spPr>
        <p:txBody>
          <a:bodyPr/>
          <a:lstStyle/>
          <a:p>
            <a:pPr lvl="0"/>
            <a:r>
              <a:rPr lang="cs-CZ" sz="1800" dirty="0" smtClean="0"/>
              <a:t>Kombinaci vosku vnášíme z tuby rovnoměrně v dostatečném množství</a:t>
            </a:r>
          </a:p>
          <a:p>
            <a:pPr lvl="0"/>
            <a:r>
              <a:rPr lang="cs-CZ" sz="1800" dirty="0" smtClean="0"/>
              <a:t>Nanesenou vrstvu rozetřeme stěrkou nebo dlaní</a:t>
            </a:r>
          </a:p>
          <a:p>
            <a:pPr lvl="0"/>
            <a:r>
              <a:rPr lang="cs-CZ" sz="1800" dirty="0" smtClean="0"/>
              <a:t>Poznámka: pro odstranění tekutého vosku z dlaně používáme mastný krém (např. Indulona)</a:t>
            </a:r>
          </a:p>
          <a:p>
            <a:pPr lvl="0"/>
            <a:r>
              <a:rPr lang="cs-CZ" sz="1800" dirty="0" smtClean="0"/>
              <a:t>Lyže necháme vychladnout na sněhu tak, že je položíme bokem na sníh</a:t>
            </a:r>
          </a:p>
          <a:p>
            <a:pPr lvl="0"/>
            <a:r>
              <a:rPr lang="cs-CZ" sz="1800" dirty="0" smtClean="0"/>
              <a:t>Po vychladnutí lyže vyzkoušíme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APLIKACE TEKUTÉHO VOSKU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  <p:pic>
        <p:nvPicPr>
          <p:cNvPr id="8" name="Obrázek 7" descr="tekutý vosk - nanášení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4547" y="1357298"/>
            <a:ext cx="3206503" cy="1956820"/>
          </a:xfrm>
          <a:prstGeom prst="rect">
            <a:avLst/>
          </a:prstGeom>
        </p:spPr>
      </p:pic>
      <p:pic>
        <p:nvPicPr>
          <p:cNvPr id="9" name="Obrázek 8" descr="tekutý vosk - roztírání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43571" y="1357298"/>
            <a:ext cx="3457453" cy="1928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38262"/>
            <a:ext cx="8229600" cy="4733944"/>
          </a:xfrm>
        </p:spPr>
        <p:txBody>
          <a:bodyPr/>
          <a:lstStyle/>
          <a:p>
            <a:pPr>
              <a:buNone/>
            </a:pPr>
            <a:r>
              <a:rPr lang="cs-CZ" sz="1800" b="1" dirty="0" smtClean="0"/>
              <a:t>Co dělat, když nám lyže podkluzuje?</a:t>
            </a:r>
          </a:p>
          <a:p>
            <a:pPr lvl="0"/>
            <a:r>
              <a:rPr lang="cs-CZ" sz="1800" dirty="0" smtClean="0"/>
              <a:t>Ze skluznice lyže odstraníme zbytky sněhu</a:t>
            </a:r>
          </a:p>
          <a:p>
            <a:pPr lvl="0"/>
            <a:r>
              <a:rPr lang="cs-CZ" sz="1800" dirty="0" smtClean="0"/>
              <a:t>Zbylou vrstvu vosku </a:t>
            </a:r>
            <a:r>
              <a:rPr lang="cs-CZ" sz="1800" dirty="0" err="1" smtClean="0"/>
              <a:t>rozkorkujeme</a:t>
            </a:r>
            <a:r>
              <a:rPr lang="cs-CZ" sz="1800" dirty="0" smtClean="0"/>
              <a:t> korkem, aby se nám další vrstva lépe nanášela na tuto vrstvu</a:t>
            </a:r>
          </a:p>
          <a:p>
            <a:pPr lvl="0"/>
            <a:r>
              <a:rPr lang="cs-CZ" sz="1800" dirty="0" smtClean="0"/>
              <a:t>Naneseme další vrstvu vosku a zakorkujeme</a:t>
            </a:r>
          </a:p>
          <a:p>
            <a:pPr lvl="0"/>
            <a:r>
              <a:rPr lang="cs-CZ" sz="1800" dirty="0" smtClean="0"/>
              <a:t>V případě starého hrubozrnného sněhu použijeme klistr</a:t>
            </a:r>
          </a:p>
          <a:p>
            <a:pPr lvl="0"/>
            <a:r>
              <a:rPr lang="cs-CZ" sz="1800" dirty="0" smtClean="0"/>
              <a:t>Tubu vosku zahřejeme dlaní, poté naneseme do mazací komory a rozetřeme dlaní</a:t>
            </a:r>
          </a:p>
          <a:p>
            <a:pPr lvl="0"/>
            <a:r>
              <a:rPr lang="cs-CZ" sz="1800" dirty="0" smtClean="0"/>
              <a:t>Poté lyži položíme bokem na sníh a necháme vychladnout, následně jí vyzkoušíme</a:t>
            </a:r>
          </a:p>
          <a:p>
            <a:pPr>
              <a:buNone/>
            </a:pPr>
            <a:r>
              <a:rPr lang="cs-CZ" sz="1800" b="1" dirty="0" smtClean="0"/>
              <a:t>Co dělat když nám lyže namrzá?</a:t>
            </a:r>
          </a:p>
          <a:p>
            <a:r>
              <a:rPr lang="cs-CZ" sz="1800" dirty="0" smtClean="0"/>
              <a:t>Na skluznici se vytváří vrstva sněhu a lyže neklouže vpřed</a:t>
            </a:r>
          </a:p>
          <a:p>
            <a:r>
              <a:rPr lang="cs-CZ" sz="1800" dirty="0" smtClean="0"/>
              <a:t>Tento problém vzniká v případě, že jsme na skluznici nanesli měkčí vosk, než pro vhodné sněhové podmínky</a:t>
            </a:r>
          </a:p>
          <a:p>
            <a:pPr lvl="0"/>
            <a:r>
              <a:rPr lang="cs-CZ" sz="1800" dirty="0" smtClean="0"/>
              <a:t>Důkladně odstraníme starý vosk a přemažeme tvrdším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MAZÁNÍ LYŽÍ V TERÉNU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2" action="ppaction://hlinksldjump"/>
              </a:rPr>
              <a:t>Jaké faktory ovlivňují proces přípravy lyží?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3" action="ppaction://hlinksldjump"/>
              </a:rPr>
              <a:t>Vyjmenuj pomůcky určené pro přípravu lyží?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4" action="ppaction://hlinksldjump"/>
              </a:rPr>
              <a:t>Jak dělíme vosky?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5" action="ppaction://hlinksldjump"/>
              </a:rPr>
              <a:t>Jaký je postup při čištění skluznice?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6" action="ppaction://hlinksldjump"/>
              </a:rPr>
              <a:t>Jaký je postup při mazání sjezdových lyží?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7" action="ppaction://hlinksldjump"/>
              </a:rPr>
              <a:t>Jaký je rozdíl mezi přípravou lyží na bruslení a klasickou techniku?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8" action="ppaction://hlinksldjump"/>
              </a:rPr>
              <a:t>Co uděláme, když nám při běhu na lyžích lyže podkluzuje?</a:t>
            </a:r>
            <a:endParaRPr lang="cs-CZ" sz="24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400" dirty="0" smtClean="0">
                <a:hlinkClick r:id="rId9" action="ppaction://hlinksldjump"/>
              </a:rPr>
              <a:t>Co uděláme, když nám lyže soustavně namrzá?</a:t>
            </a:r>
            <a:endParaRPr lang="cs-CZ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OTÁZKY K PŘEZKOUŠENÍ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cs-CZ" sz="2400" dirty="0" smtClean="0"/>
              <a:t>Např. druh a kvalita sněhu, tj. rozlišujeme sníh nový, starý, mokrý, suchý či zmrzlý.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ŘEŠENÍ 1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448192"/>
          </a:xfrm>
        </p:spPr>
        <p:txBody>
          <a:bodyPr/>
          <a:lstStyle/>
          <a:p>
            <a:pPr marL="514350" indent="-514350"/>
            <a:r>
              <a:rPr lang="cs-CZ" sz="2400" dirty="0" smtClean="0"/>
              <a:t>Žehlička s termostatem, různé utěrky, korek, dále škrabky pro odstraňování vosků, odstraňovač vosků, jemný smirkový papír, různé druhy kartáčů, vosky.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2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cs-CZ" sz="2400" dirty="0" smtClean="0"/>
              <a:t>Na skluzové, tj. různé druhy parafínů, dále odrazové, tj. vosky tuhé a tekuté.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3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Nejprve vosk setřeme stěrkou, dále naneseme čistič vosků ve spreji a setřeme utěrkou, dotykovou vrstvu skluznice se sněhem můžeme provzdušnit bronzovým kartáčem.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4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5"/>
            </a:pPr>
            <a:r>
              <a:rPr lang="cs-CZ" sz="2400" dirty="0" smtClean="0"/>
              <a:t>Nejprve lyži vykartáčujeme bronzovým kartáčem 10x ve směru jízdy, dále očistíme utěrkou, naneseme dostatečné množství skluzového vosku, zažehlíme po celé délce skluznice v souvislé vrstvě, po vychladnutí odstraníme přebytečný vosk z plochy skluznice škrabkou, skluznici očistíme tvrdým a poté měkčím nylonovým kartáčem a dočistíme utěrkou.</a:t>
            </a:r>
          </a:p>
          <a:p>
            <a:pPr marL="514350" indent="-514350">
              <a:buFont typeface="Lucida Sans Unicode" pitchFamily="34" charset="0"/>
              <a:buAutoNum type="arabicPeriod" startAt="5"/>
            </a:pPr>
            <a:endParaRPr lang="cs-CZ" sz="24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ŘEŠENÍ 5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Pro bruslení mažeme celou délku skluznice skluzovým voskem, pro klasickou techniku je třeba vymezit mazací komoru, kam naneseme odrazový vosk.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6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3887" indent="-514350">
              <a:buFont typeface="+mj-lt"/>
              <a:buAutoNum type="arabicPeriod" startAt="7"/>
            </a:pPr>
            <a:r>
              <a:rPr lang="cs-CZ" sz="2400" dirty="0" smtClean="0"/>
              <a:t>Ze skluznice lyže odstraníme zbytky sněhu, zbylou vrstvu vosku </a:t>
            </a:r>
            <a:r>
              <a:rPr lang="cs-CZ" sz="2400" dirty="0" err="1" smtClean="0"/>
              <a:t>rozkorkujeme</a:t>
            </a:r>
            <a:r>
              <a:rPr lang="cs-CZ" sz="2400" dirty="0" smtClean="0"/>
              <a:t> korkem, aby se nám další vrstva lépe nanášela na tuto vrstvu, naneseme další vrstvu vosku a zakorkujeme.</a:t>
            </a:r>
          </a:p>
          <a:p>
            <a:pPr marL="623887" indent="-514350">
              <a:buFont typeface="+mj-lt"/>
              <a:buAutoNum type="arabicPeriod" startAt="7"/>
            </a:pPr>
            <a:endParaRPr lang="cs-CZ" sz="2400" dirty="0" smtClean="0"/>
          </a:p>
          <a:p>
            <a:pPr marL="623887" indent="-514350">
              <a:buFont typeface="+mj-lt"/>
              <a:buAutoNum type="arabicPeriod" startAt="7"/>
            </a:pPr>
            <a:endParaRPr lang="cs-CZ" sz="2800" dirty="0" smtClean="0"/>
          </a:p>
          <a:p>
            <a:pPr marL="623887" indent="-514350">
              <a:buFont typeface="+mj-lt"/>
              <a:buAutoNum type="arabicPeriod" startAt="7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7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Důkladně odstraníme starý měkčí vosk a přemažeme voskem tvrdším.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8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801004" y="55721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733925"/>
          </a:xfrm>
        </p:spPr>
        <p:txBody>
          <a:bodyPr/>
          <a:lstStyle/>
          <a:p>
            <a:r>
              <a:rPr lang="cs-CZ" sz="1600" dirty="0" smtClean="0"/>
              <a:t>GNAD, T. a kol. </a:t>
            </a:r>
            <a:r>
              <a:rPr lang="cs-CZ" sz="1600" i="1" dirty="0" smtClean="0"/>
              <a:t>Základy teorie lyžování a snowboardingu</a:t>
            </a:r>
            <a:r>
              <a:rPr lang="cs-CZ" sz="1600" dirty="0" smtClean="0"/>
              <a:t>. Praha: Karolinum, 2008. ISBN 978-80-246-1587-5.</a:t>
            </a:r>
          </a:p>
          <a:p>
            <a:r>
              <a:rPr lang="cs-CZ" sz="1600" dirty="0" smtClean="0"/>
              <a:t>NOSEK, M. a kol. </a:t>
            </a:r>
            <a:r>
              <a:rPr lang="cs-CZ" sz="1600" i="1" dirty="0" smtClean="0"/>
              <a:t>Instruktor lyžování.</a:t>
            </a:r>
            <a:r>
              <a:rPr lang="cs-CZ" sz="1600" dirty="0" smtClean="0"/>
              <a:t> Ústí nad Labem: 2009. ISBN 978-80-904094-3-9</a:t>
            </a:r>
          </a:p>
          <a:p>
            <a:r>
              <a:rPr lang="cs-CZ" sz="1600" dirty="0" smtClean="0"/>
              <a:t>Obrázky (snímek 6-8, 12-14) – NOSEK, M. a kol. </a:t>
            </a:r>
            <a:r>
              <a:rPr lang="cs-CZ" sz="1600" i="1" dirty="0" smtClean="0"/>
              <a:t>Instruktor lyžování.</a:t>
            </a:r>
            <a:r>
              <a:rPr lang="cs-CZ" sz="1600" dirty="0" smtClean="0"/>
              <a:t> Ústí nad Labem: 2009. ISBN 978-80-904094-3-9</a:t>
            </a:r>
          </a:p>
          <a:p>
            <a:r>
              <a:rPr lang="cs-CZ" sz="1600" dirty="0" smtClean="0"/>
              <a:t>Obrázky (snímek 10, 11, 15, 16) - GNAD, T. a kol. </a:t>
            </a:r>
            <a:r>
              <a:rPr lang="cs-CZ" sz="1600" i="1" dirty="0" smtClean="0"/>
              <a:t>Základy teorie lyžování a snowboardingu</a:t>
            </a:r>
            <a:r>
              <a:rPr lang="cs-CZ" sz="1600" dirty="0" smtClean="0"/>
              <a:t>. Praha: Karolinum, 2008. ISBN 978-80-246-1587-5.</a:t>
            </a:r>
          </a:p>
          <a:p>
            <a:endParaRPr lang="cs-CZ" sz="16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Zdrojové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2072</TotalTime>
  <Words>988</Words>
  <Application>Microsoft Office PowerPoint</Application>
  <PresentationFormat>Předvádění na obrazovce (4:3)</PresentationFormat>
  <Paragraphs>164</Paragraphs>
  <Slides>27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Shluk</vt:lpstr>
      <vt:lpstr>Snímek 1</vt:lpstr>
      <vt:lpstr>Snímek 2</vt:lpstr>
      <vt:lpstr>Anotace</vt:lpstr>
      <vt:lpstr>PŘÍPRAVA A MAZÁNÍ LYŽÍ</vt:lpstr>
      <vt:lpstr>ÚVODEM</vt:lpstr>
      <vt:lpstr>POMŮCKY</vt:lpstr>
      <vt:lpstr>POMŮCKY</vt:lpstr>
      <vt:lpstr>VOSKY</vt:lpstr>
      <vt:lpstr>PARAFÍNY A STOUPACÍ VOSKY</vt:lpstr>
      <vt:lpstr>ČIŠTĚNÍ A ÚPRAVA SKLUZNICE</vt:lpstr>
      <vt:lpstr>POSTUP PŘÍPRAVY LYŽE</vt:lpstr>
      <vt:lpstr>BĚŽECKÉ LYŽE - BRUSLENÍ</vt:lpstr>
      <vt:lpstr>PŘÍPRAVA LYŽÍ PRO KLASICKOU TECHNIKU</vt:lpstr>
      <vt:lpstr>PAMATUJ!</vt:lpstr>
      <vt:lpstr>APLIKACE TUHÉHO VOSKU</vt:lpstr>
      <vt:lpstr>APLIKACE TEKUTÉHO VOSKU</vt:lpstr>
      <vt:lpstr>MAZÁNÍ LYŽÍ V TERÉNU</vt:lpstr>
      <vt:lpstr>OTÁZKY K PŘEZKOUŠENÍ</vt:lpstr>
      <vt:lpstr>ŘEŠENÍ 1</vt:lpstr>
      <vt:lpstr>ŘEŠENÍ 2</vt:lpstr>
      <vt:lpstr>ŘEŠENÍ 3</vt:lpstr>
      <vt:lpstr>ŘEŠENÍ 4</vt:lpstr>
      <vt:lpstr>ŘEŠENÍ 5</vt:lpstr>
      <vt:lpstr>ŘEŠENÍ 6</vt:lpstr>
      <vt:lpstr>ŘEŠENÍ 7</vt:lpstr>
      <vt:lpstr>ŘEŠENÍ 8</vt:lpstr>
      <vt:lpstr>Zdrojové materiály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Dum</cp:lastModifiedBy>
  <cp:revision>253</cp:revision>
  <dcterms:created xsi:type="dcterms:W3CDTF">2013-08-12T10:35:42Z</dcterms:created>
  <dcterms:modified xsi:type="dcterms:W3CDTF">2014-03-26T11:15:41Z</dcterms:modified>
</cp:coreProperties>
</file>