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21"/>
  </p:notesMasterIdLst>
  <p:sldIdLst>
    <p:sldId id="268" r:id="rId2"/>
    <p:sldId id="269" r:id="rId3"/>
    <p:sldId id="270" r:id="rId4"/>
    <p:sldId id="295" r:id="rId5"/>
    <p:sldId id="260" r:id="rId6"/>
    <p:sldId id="294" r:id="rId7"/>
    <p:sldId id="293" r:id="rId8"/>
    <p:sldId id="292" r:id="rId9"/>
    <p:sldId id="261" r:id="rId10"/>
    <p:sldId id="266" r:id="rId11"/>
    <p:sldId id="271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26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A08324D-C66A-4671-90F5-88273621C45A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324E4-EE16-4F1C-8BC9-D2A54201B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6B3B0-B732-483D-8E9D-8AB597038A2D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49EFCF7-45AD-48A5-8F71-4CC4B9AD0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693AB-49DF-421F-8198-898834CC2475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22F3E-14F8-411B-84C2-9201D0858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DDB3BA-5394-41AF-AF34-0CADDFEDDBB8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C7E13C-2BC5-4C38-9743-0C1DE67D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34660-D01E-4701-989F-9E8AC7C282AF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ECAB7C-D744-4081-AA46-7C27A64B8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1C661-05C9-4C63-BD51-8AFE09A167B8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2D5984-A93C-4A0D-81CF-EBEB00EB6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934A89-50D3-40E9-A39A-17115B6A6D89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5B4B8B-FFC5-4358-A290-2B4AE6C4E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C408-796F-4880-8EE9-01ED2BA8C37C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328-004B-4AB3-96C6-39A2EBAA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A5082-881F-45AD-AA0C-4E21B89E7DEA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64AF81-66F6-4E38-A2D9-337F9E2D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DFEAAF5-A42A-4132-9701-8A1CB2454031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2941C00-F890-495C-904A-BAB7661CD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26032-B07D-47DD-BDBA-10867363D1C6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749C-2E4F-4687-88D9-96AB49E17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AAA0-EA64-4F87-AE56-A04BB55548AB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1DC0-0F8C-498F-A071-F984961F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8E4827-1703-436D-8E21-F41CE967CB79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FD60FB3-B341-4E01-9D2F-435471B60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48" r:id="rId2"/>
    <p:sldLayoutId id="2147483853" r:id="rId3"/>
    <p:sldLayoutId id="2147483854" r:id="rId4"/>
    <p:sldLayoutId id="2147483855" r:id="rId5"/>
    <p:sldLayoutId id="2147483856" r:id="rId6"/>
    <p:sldLayoutId id="2147483849" r:id="rId7"/>
    <p:sldLayoutId id="2147483857" r:id="rId8"/>
    <p:sldLayoutId id="2147483858" r:id="rId9"/>
    <p:sldLayoutId id="2147483850" r:id="rId10"/>
    <p:sldLayoutId id="214748385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slide" Target="slide13.xml"/><Relationship Id="rId7" Type="http://schemas.openxmlformats.org/officeDocument/2006/relationships/slide" Target="slide1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openxmlformats.org/officeDocument/2006/relationships/slide" Target="slide14.xml"/><Relationship Id="rId9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28662" y="1857364"/>
            <a:ext cx="7295587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SJÍŽDĚNÍ A ZATÁČENÍ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LYŽOVÁNÍ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Vybraná témata teorie tělesné výchovy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285750"/>
            <a:ext cx="78486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5000625"/>
            <a:ext cx="107156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75" y="2286000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VY_32_INOVACE_4C_11_Sjíždění a zatáčení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Sk, </a:t>
                      </a:r>
                      <a:r>
                        <a:rPr lang="cs-CZ" sz="1700" dirty="0" err="1" smtClean="0"/>
                        <a:t>Kn</a:t>
                      </a:r>
                      <a:r>
                        <a:rPr lang="cs-CZ" sz="1700" dirty="0" smtClean="0"/>
                        <a:t>,</a:t>
                      </a:r>
                      <a:r>
                        <a:rPr lang="cs-CZ" sz="1700" baseline="0" dirty="0" smtClean="0"/>
                        <a:t> 1.A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leden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25962"/>
          </a:xfrm>
        </p:spPr>
        <p:txBody>
          <a:bodyPr>
            <a:noAutofit/>
          </a:bodyPr>
          <a:lstStyle/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Materiál je určen pro teoretickou část vyučovací hodiny tělesné výchovy tříd 1. ročníku středních škol a čtyřletých gymnázií, dále pro 2. a 5. ročník osmiletých gymnázií. 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Časová náročnost teoretické části je 30-45 minut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Interaktivní studijní materiál je zaměřen na téma lyžování.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V prezentaci je rozváděno téma sjíždění a zatáčení.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na sjezdových tratích či prostorech určených k bezpečnému lyžování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678628" y="2000240"/>
            <a:ext cx="2411033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ÚVODEM</a:t>
            </a:r>
            <a:endParaRPr lang="cs-CZ" sz="2400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3321834" y="2000240"/>
            <a:ext cx="2411033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DĚLENÍ OBLOUKŮ</a:t>
            </a:r>
            <a:endParaRPr lang="cs-CZ" sz="2400" b="1" dirty="0"/>
          </a:p>
        </p:txBody>
      </p:sp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5947181" y="2000240"/>
            <a:ext cx="2411033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ROZDÍLY MEZI OBLOUKY</a:t>
            </a:r>
            <a:endParaRPr lang="cs-CZ" sz="2400" b="1" dirty="0"/>
          </a:p>
        </p:txBody>
      </p:sp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3321834" y="3643314"/>
            <a:ext cx="2411033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OTÁZKY </a:t>
            </a:r>
          </a:p>
          <a:p>
            <a:pPr algn="ctr"/>
            <a:r>
              <a:rPr lang="cs-CZ" sz="2400" b="1" dirty="0" smtClean="0"/>
              <a:t>K</a:t>
            </a:r>
          </a:p>
          <a:p>
            <a:pPr algn="ctr"/>
            <a:r>
              <a:rPr lang="cs-CZ" sz="2400" b="1" dirty="0" smtClean="0"/>
              <a:t>PŘEZKOUŠENÍ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4752"/>
            <a:ext cx="8229600" cy="2357454"/>
          </a:xfrm>
        </p:spPr>
        <p:txBody>
          <a:bodyPr/>
          <a:lstStyle/>
          <a:p>
            <a:r>
              <a:rPr lang="cs-CZ" sz="2400" dirty="0" smtClean="0"/>
              <a:t>Pro sjíždění a zatáčení na lyžích je nezbytně nutné provádět oblouky, pomocí kterých lyžař reguluje rychlost a směr své jízdy</a:t>
            </a:r>
          </a:p>
          <a:p>
            <a:r>
              <a:rPr lang="cs-CZ" sz="2400" dirty="0" smtClean="0"/>
              <a:t>Široká škála oblouků vychází z potřeby jejich využití v různých terénních a sněhových podmínkách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Sjíždění a zatáčení na lyžích</a:t>
            </a:r>
            <a:endParaRPr lang="cs-CZ" dirty="0"/>
          </a:p>
        </p:txBody>
      </p:sp>
      <p:pic>
        <p:nvPicPr>
          <p:cNvPr id="6" name="Obrázek 5" descr="Tracks_in_Snow_Sare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428736"/>
            <a:ext cx="2714644" cy="2035983"/>
          </a:xfrm>
          <a:prstGeom prst="rect">
            <a:avLst/>
          </a:prstGeom>
        </p:spPr>
      </p:pic>
      <p:pic>
        <p:nvPicPr>
          <p:cNvPr id="7" name="Obrázek 6" descr="Skier-carving-a-tur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01" y="1428736"/>
            <a:ext cx="3071835" cy="2015892"/>
          </a:xfrm>
          <a:prstGeom prst="rect">
            <a:avLst/>
          </a:prstGeom>
        </p:spPr>
      </p:pic>
      <p:pic>
        <p:nvPicPr>
          <p:cNvPr id="8" name="Obrázek 7" descr="Wilmot-ski-racer-cms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7748" y="1428736"/>
            <a:ext cx="2601970" cy="2000264"/>
          </a:xfrm>
          <a:prstGeom prst="rect">
            <a:avLst/>
          </a:prstGeom>
        </p:spPr>
      </p:pic>
      <p:sp>
        <p:nvSpPr>
          <p:cNvPr id="9" name="Obdélník 8">
            <a:hlinkClick r:id="rId5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0504"/>
            <a:ext cx="8229600" cy="1857388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Oblouky dělíme podle jejich délky na:</a:t>
            </a:r>
          </a:p>
          <a:p>
            <a:r>
              <a:rPr lang="cs-CZ" sz="2400" b="1" dirty="0" smtClean="0"/>
              <a:t>Krátké</a:t>
            </a:r>
            <a:r>
              <a:rPr lang="cs-CZ" sz="2400" dirty="0" smtClean="0"/>
              <a:t> (délka 5-8 m, pro slalom)</a:t>
            </a:r>
            <a:r>
              <a:rPr lang="cs-CZ" sz="2400" baseline="30000" dirty="0" smtClean="0"/>
              <a:t>(č.4)</a:t>
            </a:r>
          </a:p>
          <a:p>
            <a:r>
              <a:rPr lang="cs-CZ" sz="2400" b="1" dirty="0" smtClean="0"/>
              <a:t>Střední</a:t>
            </a:r>
            <a:r>
              <a:rPr lang="cs-CZ" sz="2400" dirty="0" smtClean="0"/>
              <a:t> (délka 15-18 m, pro obří slalom)</a:t>
            </a:r>
          </a:p>
          <a:p>
            <a:r>
              <a:rPr lang="cs-CZ" sz="2400" b="1" dirty="0" smtClean="0"/>
              <a:t>Dlouhé</a:t>
            </a:r>
            <a:r>
              <a:rPr lang="cs-CZ" sz="2400" dirty="0" smtClean="0"/>
              <a:t> (délka 25-28 m, pro superobří slalom)</a:t>
            </a:r>
            <a:r>
              <a:rPr lang="cs-CZ" sz="2400" baseline="30000" dirty="0" smtClean="0"/>
              <a:t>(č.5)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oblouků – podle délky</a:t>
            </a:r>
            <a:endParaRPr lang="cs-CZ" dirty="0"/>
          </a:p>
        </p:txBody>
      </p:sp>
      <p:pic>
        <p:nvPicPr>
          <p:cNvPr id="4" name="Obrázek 3" descr="Christel_Pascal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500174"/>
            <a:ext cx="3458748" cy="2286016"/>
          </a:xfrm>
          <a:prstGeom prst="rect">
            <a:avLst/>
          </a:prstGeom>
        </p:spPr>
      </p:pic>
      <p:pic>
        <p:nvPicPr>
          <p:cNvPr id="5" name="Obrázek 4" descr="Giant_Slalom_Rac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1500175"/>
            <a:ext cx="3429024" cy="22824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5429288" cy="4500594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Oblouky dělíme podle velikosti změny směru jízdy na:</a:t>
            </a:r>
          </a:p>
          <a:p>
            <a:r>
              <a:rPr lang="cs-CZ" sz="2400" b="1" dirty="0" smtClean="0"/>
              <a:t>Zavřené</a:t>
            </a:r>
          </a:p>
          <a:p>
            <a:pPr lvl="1"/>
            <a:r>
              <a:rPr lang="cs-CZ" sz="2400" dirty="0" smtClean="0"/>
              <a:t>vyjíždíme až téměř k vrstevnici</a:t>
            </a:r>
          </a:p>
          <a:p>
            <a:pPr lvl="1"/>
            <a:r>
              <a:rPr lang="cs-CZ" sz="2400" dirty="0" smtClean="0"/>
              <a:t>slouží k regulaci rychlosti jízdy</a:t>
            </a:r>
          </a:p>
          <a:p>
            <a:pPr lvl="1"/>
            <a:r>
              <a:rPr lang="cs-CZ" sz="2400" dirty="0" smtClean="0"/>
              <a:t>na velmi prudkých sklonech svahu </a:t>
            </a:r>
          </a:p>
          <a:p>
            <a:r>
              <a:rPr lang="cs-CZ" sz="2400" b="1" dirty="0" smtClean="0"/>
              <a:t>Otevřené</a:t>
            </a:r>
          </a:p>
          <a:p>
            <a:pPr lvl="1"/>
            <a:r>
              <a:rPr lang="cs-CZ" sz="2400" dirty="0" smtClean="0"/>
              <a:t>jedeme téměř po spádnici</a:t>
            </a:r>
          </a:p>
          <a:p>
            <a:pPr lvl="1"/>
            <a:r>
              <a:rPr lang="cs-CZ" sz="2400" dirty="0" smtClean="0"/>
              <a:t>převážně na mírnějších sklonech svahu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oblouků – podle změny směru jízdy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2862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průběhu všech oblouků, které nacvičujeme můžeme vymezit čtyři pohybové fáze:</a:t>
            </a:r>
          </a:p>
          <a:p>
            <a:r>
              <a:rPr lang="cs-CZ" dirty="0" smtClean="0"/>
              <a:t>Fáze </a:t>
            </a:r>
            <a:r>
              <a:rPr lang="cs-CZ" b="1" dirty="0" smtClean="0"/>
              <a:t>zahájení</a:t>
            </a:r>
            <a:r>
              <a:rPr lang="cs-CZ" dirty="0" smtClean="0"/>
              <a:t> oblouku</a:t>
            </a:r>
          </a:p>
          <a:p>
            <a:r>
              <a:rPr lang="cs-CZ" dirty="0" smtClean="0"/>
              <a:t>Fáze </a:t>
            </a:r>
            <a:r>
              <a:rPr lang="cs-CZ" b="1" dirty="0" smtClean="0"/>
              <a:t>vedení</a:t>
            </a:r>
            <a:r>
              <a:rPr lang="cs-CZ" dirty="0" smtClean="0"/>
              <a:t> oblouku</a:t>
            </a:r>
          </a:p>
          <a:p>
            <a:r>
              <a:rPr lang="cs-CZ" dirty="0" smtClean="0"/>
              <a:t>Fáze </a:t>
            </a:r>
            <a:r>
              <a:rPr lang="cs-CZ" b="1" dirty="0" smtClean="0"/>
              <a:t>ukončení</a:t>
            </a:r>
            <a:r>
              <a:rPr lang="cs-CZ" dirty="0" smtClean="0"/>
              <a:t> oblouku</a:t>
            </a:r>
          </a:p>
          <a:p>
            <a:r>
              <a:rPr lang="cs-CZ" b="1" dirty="0" smtClean="0"/>
              <a:t>Přechodná</a:t>
            </a:r>
            <a:r>
              <a:rPr lang="cs-CZ" dirty="0" smtClean="0"/>
              <a:t> fáze mezi oblouky</a:t>
            </a:r>
          </a:p>
          <a:p>
            <a:r>
              <a:rPr lang="cs-CZ" dirty="0" smtClean="0"/>
              <a:t>Jednotlivé fáze na sebe plynule navazují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oblouků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584023"/>
          <a:ext cx="8043864" cy="40595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21932"/>
                <a:gridCol w="4021932"/>
              </a:tblGrid>
              <a:tr h="50005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Řezané oblouky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Smykové oblouky</a:t>
                      </a:r>
                      <a:endParaRPr lang="cs-CZ" sz="2400" b="1" dirty="0"/>
                    </a:p>
                  </a:txBody>
                  <a:tcPr/>
                </a:tc>
              </a:tr>
              <a:tr h="87154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Rozdílný pohyb dolních končetin v průběhu napojovaných oblouků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Společný pohyb dolních končetin v průběhu napojovaných oblouků</a:t>
                      </a:r>
                      <a:endParaRPr lang="cs-CZ" sz="1400" dirty="0"/>
                    </a:p>
                  </a:txBody>
                  <a:tcPr/>
                </a:tc>
              </a:tr>
              <a:tr h="87154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 uvedení lyží do točení využíváme zvýšení tlaku na lyži při jejím současném postavení na hranu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 uvedení lyže do točení využíváme odlehčení</a:t>
                      </a:r>
                      <a:r>
                        <a:rPr lang="cs-CZ" sz="1400" baseline="0" dirty="0" smtClean="0"/>
                        <a:t> lyží rychlejším zdvihem těžiště těla, odrazu z hran, opory o hůl a částečnou rotaci pánve</a:t>
                      </a:r>
                      <a:endParaRPr lang="cs-CZ" sz="1400" dirty="0"/>
                    </a:p>
                  </a:txBody>
                  <a:tcPr/>
                </a:tc>
              </a:tr>
              <a:tr h="87154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Ve</a:t>
                      </a:r>
                      <a:r>
                        <a:rPr lang="cs-CZ" sz="1400" baseline="0" dirty="0" smtClean="0"/>
                        <a:t> fázi přechodu mezi napojovanými oblouky je těžiště těla ve vertikálním směru v nejvyšší poloze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Ve fázi</a:t>
                      </a:r>
                      <a:r>
                        <a:rPr lang="cs-CZ" sz="1400" baseline="0" dirty="0" smtClean="0"/>
                        <a:t> přechodu mezi napojovanými oblouky je těžiště těla ve vertikálním směru v nejnižší poloze</a:t>
                      </a:r>
                      <a:endParaRPr lang="cs-CZ" sz="1400" dirty="0"/>
                    </a:p>
                  </a:txBody>
                  <a:tcPr/>
                </a:tc>
              </a:tr>
              <a:tr h="87154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Jízda po hranách lyží</a:t>
                      </a:r>
                      <a:r>
                        <a:rPr lang="cs-CZ" sz="1400" baseline="0" dirty="0" smtClean="0"/>
                        <a:t> s minimalizací jejich smyku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Částečný smyk lyží ve fázi zahájení oblouku, v průběhu fáze vedení oblouku a ve fázi ukončení oblouku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rozdíly mezi řezanými a smykovými oblouky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571623"/>
          <a:ext cx="8401050" cy="38313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00525"/>
                <a:gridCol w="4200525"/>
              </a:tblGrid>
              <a:tr h="50005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Kročné oblouky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Carvingové oblouky</a:t>
                      </a:r>
                      <a:endParaRPr lang="cs-CZ" sz="2400" b="1" dirty="0"/>
                    </a:p>
                  </a:txBody>
                  <a:tcPr/>
                </a:tc>
              </a:tr>
              <a:tr h="83282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Zvýrazněná pohybová činnost na vnější zatížené</a:t>
                      </a:r>
                      <a:r>
                        <a:rPr lang="cs-CZ" sz="1400" baseline="0" dirty="0" smtClean="0"/>
                        <a:t> lyži v průběhu všech fází napojovaných oblouků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Zvýrazněná pohybová činnost na vnitřní lyži ve fázi zahájení a ukončení oblouku, která</a:t>
                      </a:r>
                      <a:r>
                        <a:rPr lang="cs-CZ" sz="1400" baseline="0" dirty="0" smtClean="0"/>
                        <a:t> se projevuje jejím větším zatížením</a:t>
                      </a:r>
                      <a:endParaRPr lang="cs-CZ" sz="1400" dirty="0"/>
                    </a:p>
                  </a:txBody>
                  <a:tcPr/>
                </a:tc>
              </a:tr>
              <a:tr h="83282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Zvětšený pohybový</a:t>
                      </a:r>
                      <a:r>
                        <a:rPr lang="cs-CZ" sz="1400" baseline="0" dirty="0" smtClean="0"/>
                        <a:t> rozsah těžiště těla ve vertikálním směru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Zvětšený pohybový rozsah těžiště těla v bočním směru</a:t>
                      </a:r>
                      <a:endParaRPr lang="cs-CZ" sz="1400" dirty="0"/>
                    </a:p>
                  </a:txBody>
                  <a:tcPr/>
                </a:tc>
              </a:tr>
              <a:tr h="83282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Stopa lyží v šíři pánve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Širší stopa lyží než je šíře pánve</a:t>
                      </a:r>
                      <a:endParaRPr lang="cs-CZ" sz="1400" dirty="0"/>
                    </a:p>
                  </a:txBody>
                  <a:tcPr/>
                </a:tc>
              </a:tr>
              <a:tr h="83282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Synchronizace pohybů dolních končetin a paží s pícháním holí do sněhu v průběhu napojovaných oblouků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Bez synchronizace pohybů dolních končetin a paží s pícháním holí do sněhu v průběhu napojovaných oblouků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rozdíly mezi kročnými a carvingovými oblouky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2" action="ppaction://hlinksldjump"/>
              </a:rPr>
              <a:t>Proč provádíme při sjezdu oblouky?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3" action="ppaction://hlinksldjump"/>
              </a:rPr>
              <a:t>Jak dělíme oblouky?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4" action="ppaction://hlinksldjump"/>
              </a:rPr>
              <a:t>Do jakého dělení řadíme krátké, střední a dlouhé oblouky?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5" action="ppaction://hlinksldjump"/>
              </a:rPr>
              <a:t>Jaký je rozdíl mezi otevřeným a zavřeným obloukem?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6" action="ppaction://hlinksldjump"/>
              </a:rPr>
              <a:t>Jaké známe fáze při realizaci oblouků?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7" action="ppaction://hlinksldjump"/>
              </a:rPr>
              <a:t>Jmenuj alespoň jeden rozdíl mezi řezanými a smýkanými oblouky?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8" action="ppaction://hlinksldjump"/>
              </a:rPr>
              <a:t>Jmenuj alespoň jeden rozdíl mezi kročnými a carvingovými oblouky?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9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Při sjíždění a zatáčení na lyžích provádíme oblouky, abychom mohli regulovat rychlost. a směr své jízdy.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Podle délky a podle změny směru jízdy.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Dělení oblouků podle délky.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Zavřený oblouk </a:t>
            </a:r>
            <a:r>
              <a:rPr lang="cs-CZ" sz="2400" dirty="0" smtClean="0"/>
              <a:t>vyjíždíme až téměř k vrstevnici, slouží k regulaci rychlosti jízdy a používá se na velmi prudkých sklonech svahu.</a:t>
            </a:r>
          </a:p>
          <a:p>
            <a:r>
              <a:rPr lang="cs-CZ" sz="2400" b="1" dirty="0" smtClean="0"/>
              <a:t>Otevřený oblouk </a:t>
            </a:r>
            <a:r>
              <a:rPr lang="cs-CZ" sz="2400" dirty="0" smtClean="0"/>
              <a:t>jedeme téměř po spádnici a používáme ho převážně na mírnějších sklonech svahu.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fázi </a:t>
            </a:r>
            <a:r>
              <a:rPr lang="cs-CZ" b="1" dirty="0" smtClean="0"/>
              <a:t>zahájení</a:t>
            </a:r>
            <a:r>
              <a:rPr lang="cs-CZ" dirty="0" smtClean="0"/>
              <a:t> oblouku následuje fáze </a:t>
            </a:r>
            <a:r>
              <a:rPr lang="cs-CZ" b="1" dirty="0" smtClean="0"/>
              <a:t>vedení</a:t>
            </a:r>
            <a:r>
              <a:rPr lang="cs-CZ" dirty="0" smtClean="0"/>
              <a:t> oblouku, dále fáze </a:t>
            </a:r>
            <a:r>
              <a:rPr lang="cs-CZ" b="1" dirty="0" smtClean="0"/>
              <a:t>ukončení </a:t>
            </a:r>
            <a:r>
              <a:rPr lang="cs-CZ" dirty="0" smtClean="0"/>
              <a:t>oblouku a fáze </a:t>
            </a:r>
            <a:r>
              <a:rPr lang="cs-CZ" b="1" dirty="0" smtClean="0"/>
              <a:t>přechodná</a:t>
            </a:r>
            <a:r>
              <a:rPr lang="cs-CZ" dirty="0" smtClean="0"/>
              <a:t> , která slouží pro přechod mezi jednotlivými oblouky.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 </a:t>
            </a:r>
            <a:r>
              <a:rPr lang="cs-CZ" sz="2400" b="1" dirty="0" smtClean="0"/>
              <a:t>řezaných obloucích </a:t>
            </a:r>
            <a:r>
              <a:rPr lang="cs-CZ" sz="2400" dirty="0" smtClean="0"/>
              <a:t>je v průběhu napojování oblouků pohyb dolních končetin rozdílný.</a:t>
            </a:r>
          </a:p>
          <a:p>
            <a:r>
              <a:rPr lang="cs-CZ" sz="2400" dirty="0" smtClean="0"/>
              <a:t>V </a:t>
            </a:r>
            <a:r>
              <a:rPr lang="cs-CZ" sz="2400" b="1" dirty="0" smtClean="0"/>
              <a:t>obloucích smykových </a:t>
            </a:r>
            <a:r>
              <a:rPr lang="cs-CZ" sz="2400" dirty="0" smtClean="0"/>
              <a:t>je v průběhu napojování oblouků pohyb dolních končetin společný.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U </a:t>
            </a:r>
            <a:r>
              <a:rPr lang="cs-CZ" sz="2800" b="1" dirty="0" smtClean="0"/>
              <a:t>kročného oblouku </a:t>
            </a:r>
            <a:r>
              <a:rPr lang="cs-CZ" sz="2800" dirty="0" smtClean="0"/>
              <a:t>je stopa lyží v šíři pánve.</a:t>
            </a:r>
          </a:p>
          <a:p>
            <a:r>
              <a:rPr lang="cs-CZ" sz="2800" dirty="0" smtClean="0"/>
              <a:t>U </a:t>
            </a:r>
            <a:r>
              <a:rPr lang="cs-CZ" sz="2800" b="1" dirty="0" smtClean="0"/>
              <a:t>carvingového oblouku </a:t>
            </a:r>
            <a:r>
              <a:rPr lang="cs-CZ" sz="2800" dirty="0" smtClean="0"/>
              <a:t>je širší stopa lyží než je šíře pánve.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cs-CZ" sz="1200" dirty="0" smtClean="0"/>
              <a:t>GNAD, T. a kol. </a:t>
            </a:r>
            <a:r>
              <a:rPr lang="cs-CZ" sz="1200" i="1" dirty="0" smtClean="0"/>
              <a:t>Základy teorie lyžování a snowboardingu</a:t>
            </a:r>
            <a:r>
              <a:rPr lang="cs-CZ" sz="1200" dirty="0" smtClean="0"/>
              <a:t>. Praha: Karolinum, 2008. ISBN 978-80-246-1587-5.</a:t>
            </a:r>
          </a:p>
          <a:p>
            <a:r>
              <a:rPr lang="cs-CZ" sz="1200" dirty="0" smtClean="0"/>
              <a:t>Obrázek č.1 - RRITVOS.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14.1.2014]. Dostupný na WWW: http://upload.wikimedia.org/wikipedia/commons/8/86/Tracks_in_Snow_Sarek.jpg </a:t>
            </a:r>
          </a:p>
          <a:p>
            <a:r>
              <a:rPr lang="cs-CZ" sz="1200" dirty="0" smtClean="0"/>
              <a:t>Obrázek č.2 - NEZNÁMÝ AUTOR.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14.1.2014]. Dostupný na WWW: http://upload.wikimedia.org/wikipedia/commons/0/03/Skier-carving-a-turn.jpg </a:t>
            </a:r>
          </a:p>
          <a:p>
            <a:r>
              <a:rPr lang="cs-CZ" sz="1200" dirty="0" smtClean="0"/>
              <a:t>Obrázek č.3 - RICKDREW.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14.1.2014]. Dostupný na WWW: http://upload.wikimedia.org/wikipedia/commons/1/17/Wilmot-ski-racer-cmsc.jpg </a:t>
            </a:r>
          </a:p>
          <a:p>
            <a:r>
              <a:rPr lang="cs-CZ" sz="1200" dirty="0" smtClean="0"/>
              <a:t>Obrázek č.4 - ACONCAGUA.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12.2.2014]. Dostupný na WWW: http://upload.wikimedia.org/wikipedia/commons/a/a3/Christel_Pascal_01.jpg </a:t>
            </a:r>
          </a:p>
          <a:p>
            <a:r>
              <a:rPr lang="cs-CZ" sz="1200" dirty="0" smtClean="0"/>
              <a:t>Obrázek č.5 - THE MUSK.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12.2.2014]. Dostupný na WWW: http://upload.wikimedia.org/wikipedia/commons/9/93/Giant_Slalom_Racer.jpg </a:t>
            </a:r>
          </a:p>
          <a:p>
            <a:r>
              <a:rPr lang="cs-CZ" sz="1200" dirty="0" smtClean="0"/>
              <a:t>Obrázek č.6 – vlastní zdroje autora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1494</TotalTime>
  <Words>960</Words>
  <Application>Microsoft Office PowerPoint</Application>
  <PresentationFormat>Předvádění na obrazovce (4:3)</PresentationFormat>
  <Paragraphs>120</Paragraphs>
  <Slides>19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Snímek 2</vt:lpstr>
      <vt:lpstr>Anotace</vt:lpstr>
      <vt:lpstr>HLAVNÍ NABÍDKA</vt:lpstr>
      <vt:lpstr>Sjíždění a zatáčení na lyžích</vt:lpstr>
      <vt:lpstr>Dělení oblouků – podle délky</vt:lpstr>
      <vt:lpstr>Dělení oblouků – podle změny směru jízdy</vt:lpstr>
      <vt:lpstr>Struktura oblouků</vt:lpstr>
      <vt:lpstr>Základní rozdíly mezi řezanými a smykovými oblouky</vt:lpstr>
      <vt:lpstr>Základní rozdíly mezi kročnými a carvingovými oblouky</vt:lpstr>
      <vt:lpstr>Otázky k přezkoušení</vt:lpstr>
      <vt:lpstr>Řešení č.1</vt:lpstr>
      <vt:lpstr>Řešení č.2</vt:lpstr>
      <vt:lpstr>Řešení č.3</vt:lpstr>
      <vt:lpstr>Řešení č.4</vt:lpstr>
      <vt:lpstr>Řešení č.5</vt:lpstr>
      <vt:lpstr>Řešení č.6</vt:lpstr>
      <vt:lpstr>Řešení č.7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210</cp:revision>
  <dcterms:created xsi:type="dcterms:W3CDTF">2013-08-12T10:35:42Z</dcterms:created>
  <dcterms:modified xsi:type="dcterms:W3CDTF">2014-03-22T14:10:34Z</dcterms:modified>
</cp:coreProperties>
</file>