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301" r:id="rId5"/>
    <p:sldId id="302" r:id="rId6"/>
    <p:sldId id="313" r:id="rId7"/>
    <p:sldId id="308" r:id="rId8"/>
    <p:sldId id="311" r:id="rId9"/>
    <p:sldId id="305" r:id="rId10"/>
    <p:sldId id="314" r:id="rId11"/>
    <p:sldId id="315" r:id="rId12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99"/>
    <a:srgbClr val="53E56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6" autoAdjust="0"/>
    <p:restoredTop sz="94640" autoAdjust="0"/>
  </p:normalViewPr>
  <p:slideViewPr>
    <p:cSldViewPr>
      <p:cViewPr>
        <p:scale>
          <a:sx n="115" d="100"/>
          <a:sy n="115" d="100"/>
        </p:scale>
        <p:origin x="-1428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5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43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A69856-9B1E-4E5F-9086-A5759203BD1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76815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41EB6-9B3E-46D3-ADA4-BE7690714FA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94343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FF9E7-7565-4AD4-B776-AA6B4C70689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87462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738F3E-FEFE-41A6-91DB-182522119E4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57079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06B33D-01C3-4382-986E-7B9C4EC866C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1674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56B96A-AB76-4155-88FF-A849B01892E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1796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5EC8A-8BF6-4613-9E46-7485BA20680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49138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07384D-EE3D-40CC-9DC8-7E4DFF01AD6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61326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6067C-ADE9-4318-9824-BFEF2EA6A31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11337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36F7D4-181D-4A2B-9060-63A8EC65AD2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76993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FF78DC-B087-4D5F-B2E4-2D4B8AF962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755910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8EEC7D-0D34-4BB6-A7EC-50142245EF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07208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C0205E-3A25-4160-9D3A-58277DAD460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683362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7A370F-7F99-4DEA-AEAB-2046AB299EC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0098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ACEBB6-78C7-461A-98B5-101B52186DF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23348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B86066B6-5F03-4F08-92D6-C9CADDA4023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5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5320666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Úprava tvaru materiálu za studena nebo za tepla.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Rovnání, ohýbání, kladivo, palice, kovadlina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itchFamily="34" charset="0"/>
                <a:cs typeface="Arial" charset="0"/>
              </a:rPr>
              <a:t>Rovnání a ohýbání</a:t>
            </a: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0649EBAD-1C66-4A72-B00B-E699282BEBF3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Calibri" pitchFamily="34" charset="0"/>
                <a:cs typeface="Arial" charset="0"/>
              </a:rPr>
              <a:t>VY_32_INOVACE_15_299</a:t>
            </a: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6F1780B-25FA-4D79-97D1-0E1B767DEC2E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601663" y="2349500"/>
            <a:ext cx="8208962" cy="1938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6000" b="1"/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ROVNÁNÍ A OHÝBÁNÍ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7F65B37-9090-4932-B909-C0938AFC1D59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11"/>
          <p:cNvSpPr>
            <a:spLocks noChangeArrowheads="1"/>
          </p:cNvSpPr>
          <p:nvPr/>
        </p:nvSpPr>
        <p:spPr bwMode="auto">
          <a:xfrm>
            <a:off x="457200" y="1600200"/>
            <a:ext cx="8229600" cy="4133850"/>
          </a:xfrm>
          <a:prstGeom prst="rect">
            <a:avLst/>
          </a:prstGeom>
          <a:solidFill>
            <a:schemeClr val="accent1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buFontTx/>
              <a:buNone/>
              <a:defRPr/>
            </a:pPr>
            <a:r>
              <a:rPr lang="cs-CZ" altLang="cs-CZ" sz="2800" b="1" dirty="0" smtClean="0"/>
              <a:t>	</a:t>
            </a:r>
          </a:p>
          <a:p>
            <a:pPr algn="ctr">
              <a:buFontTx/>
              <a:buNone/>
              <a:defRPr/>
            </a:pPr>
            <a:r>
              <a:rPr lang="cs-CZ" alt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339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Rovnáním a ohýbáním můžeme změnit tvar materiálu pomocí vnější síly. 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3399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FontTx/>
              <a:buNone/>
              <a:defRPr/>
            </a:pPr>
            <a:r>
              <a:rPr lang="cs-CZ" alt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339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Jedná se o tváření - tvarování, není to obrábění .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3399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FontTx/>
              <a:buNone/>
              <a:defRPr/>
            </a:pPr>
            <a:r>
              <a:rPr lang="cs-CZ" alt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339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Postup může probíhat za studena i za tepla.</a:t>
            </a:r>
          </a:p>
          <a:p>
            <a:pPr algn="ctr">
              <a:buFontTx/>
              <a:buNone/>
              <a:defRPr/>
            </a:pPr>
            <a:endParaRPr lang="cs-CZ" alt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3399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>
              <a:buFontTx/>
              <a:buNone/>
              <a:defRPr/>
            </a:pPr>
            <a:r>
              <a:rPr lang="cs-CZ" alt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339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Tvarovat můžeme jen tvárné a houževnaté materiály.</a:t>
            </a:r>
          </a:p>
          <a:p>
            <a:pPr>
              <a:buFontTx/>
              <a:buNone/>
              <a:defRPr/>
            </a:pPr>
            <a:r>
              <a:rPr lang="cs-CZ" altLang="cs-CZ" sz="2800" b="1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79BBFFA-7CC6-40B4-9987-C859362EAF54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744538" y="1052513"/>
            <a:ext cx="7788275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>
                <a:solidFill>
                  <a:schemeClr val="accent2"/>
                </a:solidFill>
              </a:rPr>
              <a:t>Ruční rovnání a ohýbání</a:t>
            </a:r>
            <a:r>
              <a:rPr lang="cs-CZ" sz="4000" kern="0" dirty="0" smtClean="0">
                <a:solidFill>
                  <a:schemeClr val="accent2"/>
                </a:solidFill>
              </a:rPr>
              <a:t/>
            </a:r>
            <a:br>
              <a:rPr lang="cs-CZ" sz="4000" kern="0" dirty="0" smtClean="0">
                <a:solidFill>
                  <a:schemeClr val="accent2"/>
                </a:solidFill>
              </a:rPr>
            </a:br>
            <a:endParaRPr lang="cs-CZ" sz="4000" kern="0" dirty="0" smtClean="0">
              <a:solidFill>
                <a:schemeClr val="accent2"/>
              </a:solidFill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57200" y="1624013"/>
            <a:ext cx="7715250" cy="450215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cs-CZ" sz="1400" kern="0" dirty="0" smtClean="0"/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1400" kern="0" dirty="0" smtClean="0"/>
              <a:t>	              </a:t>
            </a:r>
            <a:r>
              <a:rPr lang="cs-CZ" sz="2400" b="1" kern="0" dirty="0" smtClean="0"/>
              <a:t>Provádí se pomocí různě  velkých  dřevěných nebo gumových paliček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a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zámečnických kladívek.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Využívá  se podložek ze dřeva, olova, plastu 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400" b="1" kern="0" dirty="0" smtClean="0"/>
              <a:t>a vhodných přípravků.     </a:t>
            </a:r>
          </a:p>
        </p:txBody>
      </p:sp>
      <p:pic>
        <p:nvPicPr>
          <p:cNvPr id="5130" name="Picture 2" descr="C:\Users\Riha\Pictures\Rovnání\IMAGE014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14919" r="4327" b="6564"/>
          <a:stretch>
            <a:fillRect/>
          </a:stretch>
        </p:blipFill>
        <p:spPr bwMode="auto">
          <a:xfrm>
            <a:off x="2453668" y="4293096"/>
            <a:ext cx="3960440" cy="1633537"/>
          </a:xfrm>
          <a:prstGeom prst="rect">
            <a:avLst/>
          </a:prstGeom>
          <a:ln w="9525">
            <a:solidFill>
              <a:srgbClr val="000000"/>
            </a:solidFill>
            <a:miter lim="800000"/>
            <a:headEnd/>
            <a:tailEnd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7D5CC6C-FA3B-4295-91AF-A663C415AC2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ovéPole 1"/>
          <p:cNvSpPr txBox="1">
            <a:spLocks noChangeArrowheads="1"/>
          </p:cNvSpPr>
          <p:nvPr/>
        </p:nvSpPr>
        <p:spPr bwMode="auto">
          <a:xfrm>
            <a:off x="1668463" y="1093788"/>
            <a:ext cx="57610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Ruční rovnání plechů</a:t>
            </a:r>
          </a:p>
        </p:txBody>
      </p:sp>
      <p:pic>
        <p:nvPicPr>
          <p:cNvPr id="6153" name="Obrázek 8" descr="C:\Users\Riha\Pictures\Rovnání\IMAGE013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47"/>
          <a:stretch>
            <a:fillRect/>
          </a:stretch>
        </p:blipFill>
        <p:spPr bwMode="auto">
          <a:xfrm>
            <a:off x="706438" y="1916832"/>
            <a:ext cx="7731125" cy="3744416"/>
          </a:xfrm>
          <a:prstGeom prst="rect">
            <a:avLst/>
          </a:prstGeom>
          <a:ln w="228600" cap="sq" cmpd="thickThin">
            <a:solidFill>
              <a:schemeClr val="accent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47A68FF-3627-461F-A1D7-B5F60C77105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11"/>
          <p:cNvSpPr>
            <a:spLocks noChangeArrowheads="1"/>
          </p:cNvSpPr>
          <p:nvPr/>
        </p:nvSpPr>
        <p:spPr bwMode="auto">
          <a:xfrm>
            <a:off x="395288" y="1196975"/>
            <a:ext cx="8229600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Ukázka ohýbání</a:t>
            </a:r>
            <a:r>
              <a:rPr lang="cs-CZ" altLang="cs-CZ" sz="2800">
                <a:solidFill>
                  <a:schemeClr val="accent2"/>
                </a:solidFill>
              </a:rPr>
              <a:t/>
            </a:r>
            <a:br>
              <a:rPr lang="cs-CZ" altLang="cs-CZ" sz="2800">
                <a:solidFill>
                  <a:schemeClr val="accent2"/>
                </a:solidFill>
              </a:rPr>
            </a:br>
            <a:endParaRPr lang="cs-CZ" altLang="cs-CZ" sz="2800">
              <a:solidFill>
                <a:schemeClr val="accent2"/>
              </a:solidFill>
            </a:endParaRPr>
          </a:p>
        </p:txBody>
      </p:sp>
      <p:sp>
        <p:nvSpPr>
          <p:cNvPr id="7177" name="Rectangle 14"/>
          <p:cNvSpPr>
            <a:spLocks noChangeArrowheads="1"/>
          </p:cNvSpPr>
          <p:nvPr/>
        </p:nvSpPr>
        <p:spPr bwMode="auto">
          <a:xfrm>
            <a:off x="4284663" y="1557338"/>
            <a:ext cx="4402137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cs-CZ" altLang="cs-CZ" sz="1800" b="1"/>
              <a:t>	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2000" b="1"/>
              <a:t>	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482" y="1809415"/>
            <a:ext cx="6895644" cy="3959895"/>
          </a:xfrm>
          <a:prstGeom prst="rect">
            <a:avLst/>
          </a:prstGeom>
          <a:ln w="228600" cap="sq" cmpd="thickThin">
            <a:solidFill>
              <a:schemeClr val="accent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D28787B7-E445-4212-856B-FC72A20FCF4A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Picture 11" descr="C:\Users\Riha\Pictures\Rovnání\IMAGE014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11"/>
          <a:stretch>
            <a:fillRect/>
          </a:stretch>
        </p:blipFill>
        <p:spPr bwMode="auto">
          <a:xfrm>
            <a:off x="412750" y="2060575"/>
            <a:ext cx="8212138" cy="3611563"/>
          </a:xfrm>
          <a:prstGeom prst="rect">
            <a:avLst/>
          </a:prstGeom>
          <a:ln w="228600" cap="sq" cmpd="thickThin">
            <a:solidFill>
              <a:schemeClr val="accent2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1" name="TextovéPole 1"/>
          <p:cNvSpPr txBox="1">
            <a:spLocks noChangeArrowheads="1"/>
          </p:cNvSpPr>
          <p:nvPr/>
        </p:nvSpPr>
        <p:spPr bwMode="auto">
          <a:xfrm>
            <a:off x="719138" y="1150938"/>
            <a:ext cx="77057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Ukázka  postupů při tvarování materiálů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A69BED7-C010-4817-9C06-8E5DC47FC3E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38150" y="1125538"/>
            <a:ext cx="8229600" cy="6477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sz="2800" b="1" kern="0" dirty="0" smtClean="0"/>
          </a:p>
        </p:txBody>
      </p:sp>
      <p:sp>
        <p:nvSpPr>
          <p:cNvPr id="11" name="Rectangle 4"/>
          <p:cNvSpPr txBox="1">
            <a:spLocks noChangeArrowheads="1"/>
          </p:cNvSpPr>
          <p:nvPr/>
        </p:nvSpPr>
        <p:spPr>
          <a:xfrm>
            <a:off x="4629150" y="2266950"/>
            <a:ext cx="4038600" cy="295275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kern="0" dirty="0" smtClean="0"/>
              <a:t>	</a:t>
            </a:r>
            <a:r>
              <a:rPr lang="cs-CZ" sz="2400" b="1" kern="0" dirty="0" smtClean="0"/>
              <a:t>.</a:t>
            </a:r>
          </a:p>
        </p:txBody>
      </p:sp>
      <p:pic>
        <p:nvPicPr>
          <p:cNvPr id="9226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981075"/>
            <a:ext cx="3324225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8788" y="2089150"/>
            <a:ext cx="4572000" cy="3698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obr. 2 - neutrální  vlákno při ohýbání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458788" y="3244850"/>
            <a:ext cx="4572000" cy="92233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b="1" dirty="0"/>
              <a:t>obr.3  - výpočet  rozvinuté délky </a:t>
            </a:r>
          </a:p>
          <a:p>
            <a:pPr>
              <a:defRPr/>
            </a:pPr>
            <a:endParaRPr lang="cs-CZ" b="1" dirty="0"/>
          </a:p>
          <a:p>
            <a:pPr>
              <a:defRPr/>
            </a:pPr>
            <a:r>
              <a:rPr lang="cs-CZ" b="1" dirty="0"/>
              <a:t>                L= </a:t>
            </a:r>
            <a:r>
              <a:rPr lang="cs-CZ" b="1" i="1" dirty="0"/>
              <a:t>l</a:t>
            </a:r>
            <a:r>
              <a:rPr lang="cs-CZ" b="1" baseline="-25000" dirty="0"/>
              <a:t>1</a:t>
            </a:r>
            <a:r>
              <a:rPr lang="cs-CZ" b="1" dirty="0"/>
              <a:t>+ </a:t>
            </a:r>
            <a:r>
              <a:rPr lang="cs-CZ" b="1" i="1" dirty="0"/>
              <a:t>l</a:t>
            </a:r>
            <a:r>
              <a:rPr lang="cs-CZ" b="1" baseline="-25000" dirty="0"/>
              <a:t>2</a:t>
            </a:r>
            <a:r>
              <a:rPr lang="cs-CZ" b="1" dirty="0"/>
              <a:t>+</a:t>
            </a:r>
            <a:r>
              <a:rPr lang="cs-CZ" b="1" i="1" dirty="0"/>
              <a:t> l</a:t>
            </a:r>
            <a:r>
              <a:rPr lang="cs-CZ" b="1" baseline="-25000" dirty="0"/>
              <a:t>3</a:t>
            </a:r>
            <a:r>
              <a:rPr lang="cs-CZ" b="1" dirty="0"/>
              <a:t> +…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58788" y="4652963"/>
            <a:ext cx="4572000" cy="9239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dirty="0"/>
              <a:t> </a:t>
            </a:r>
            <a:r>
              <a:rPr lang="cs-CZ" b="1" dirty="0"/>
              <a:t>obr.4 - výpočet  rozvinuté délky </a:t>
            </a:r>
          </a:p>
          <a:p>
            <a:pPr>
              <a:defRPr/>
            </a:pPr>
            <a:endParaRPr lang="cs-CZ" b="1" dirty="0"/>
          </a:p>
          <a:p>
            <a:pPr>
              <a:defRPr/>
            </a:pPr>
            <a:r>
              <a:rPr lang="cs-CZ" b="1" dirty="0"/>
              <a:t>                L=</a:t>
            </a:r>
            <a:r>
              <a:rPr lang="cs-CZ" b="1" i="1" dirty="0"/>
              <a:t> l</a:t>
            </a:r>
            <a:r>
              <a:rPr lang="cs-CZ" b="1" baseline="-25000" dirty="0"/>
              <a:t>1</a:t>
            </a:r>
            <a:r>
              <a:rPr lang="cs-CZ" b="1" dirty="0"/>
              <a:t>+ </a:t>
            </a:r>
            <a:r>
              <a:rPr lang="cs-CZ" b="1" i="1" dirty="0"/>
              <a:t>l</a:t>
            </a:r>
            <a:r>
              <a:rPr lang="cs-CZ" b="1" baseline="-25000" dirty="0"/>
              <a:t>2</a:t>
            </a:r>
            <a:r>
              <a:rPr lang="cs-CZ" b="1" dirty="0"/>
              <a:t> +</a:t>
            </a:r>
            <a:r>
              <a:rPr lang="cs-CZ" b="1" i="1" dirty="0"/>
              <a:t> l</a:t>
            </a:r>
            <a:r>
              <a:rPr lang="cs-CZ" b="1" baseline="-25000" dirty="0"/>
              <a:t>3</a:t>
            </a:r>
            <a:r>
              <a:rPr lang="cs-CZ" b="1" dirty="0"/>
              <a:t> +…</a:t>
            </a:r>
            <a:r>
              <a:rPr lang="cs-CZ" b="1" dirty="0" err="1"/>
              <a:t>n.v</a:t>
            </a:r>
            <a:endParaRPr lang="cs-CZ" b="1" dirty="0"/>
          </a:p>
        </p:txBody>
      </p:sp>
      <p:sp>
        <p:nvSpPr>
          <p:cNvPr id="9230" name="TextovéPole 11"/>
          <p:cNvSpPr txBox="1">
            <a:spLocks noChangeArrowheads="1"/>
          </p:cNvSpPr>
          <p:nvPr/>
        </p:nvSpPr>
        <p:spPr bwMode="auto">
          <a:xfrm>
            <a:off x="900113" y="1268413"/>
            <a:ext cx="36528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chemeClr val="accent2"/>
                </a:solidFill>
              </a:rPr>
              <a:t>Ukázka výpočtu rozvinuté délky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460B52B-0E8B-433D-9C37-19D140D1B776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196975"/>
            <a:ext cx="3363912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 práce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390525" y="1706563"/>
            <a:ext cx="8229600" cy="40259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z="2800" kern="0" dirty="0" smtClean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1. Při manipulaci s plechy používej ochranné rukavice.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z="2400" b="1" kern="0" dirty="0" smtClean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kern="0" dirty="0"/>
              <a:t>2</a:t>
            </a:r>
            <a:r>
              <a:rPr lang="cs-CZ" sz="2400" b="1" kern="0" dirty="0" smtClean="0"/>
              <a:t>. Materiál vhodně a bezpečně upevněni ve svěráku.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3. Proveď kontrolu upevnění kladiva nebo paličky na násadě.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z="2400" b="1" kern="0" dirty="0" smtClean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z="2800" kern="0" dirty="0" smtClean="0"/>
              <a:t>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C258C3CA-FB2E-4716-99A0-E0BF376AF52C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1" name="Zástupný symbol pro obsah 2"/>
          <p:cNvSpPr>
            <a:spLocks/>
          </p:cNvSpPr>
          <p:nvPr/>
        </p:nvSpPr>
        <p:spPr bwMode="auto">
          <a:xfrm>
            <a:off x="457200" y="1858963"/>
            <a:ext cx="8229600" cy="409098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cs-CZ" altLang="cs-CZ" sz="2800" b="1" smtClean="0"/>
          </a:p>
          <a:p>
            <a:pPr eaLnBrk="1" hangingPunct="1">
              <a:buFontTx/>
              <a:buNone/>
              <a:defRPr/>
            </a:pPr>
            <a:r>
              <a:rPr lang="cs-CZ" altLang="cs-CZ" sz="2400" b="1" smtClean="0"/>
              <a:t>	</a:t>
            </a:r>
            <a:endParaRPr lang="cs-CZ" altLang="cs-CZ" smtClean="0"/>
          </a:p>
        </p:txBody>
      </p:sp>
      <p:sp>
        <p:nvSpPr>
          <p:cNvPr id="11273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</a:t>
            </a:r>
            <a:endParaRPr lang="cs-CZ" altLang="cs-CZ" sz="1800"/>
          </a:p>
        </p:txBody>
      </p:sp>
      <p:sp>
        <p:nvSpPr>
          <p:cNvPr id="11274" name="Obdélník 1"/>
          <p:cNvSpPr>
            <a:spLocks noChangeArrowheads="1"/>
          </p:cNvSpPr>
          <p:nvPr/>
        </p:nvSpPr>
        <p:spPr bwMode="auto">
          <a:xfrm>
            <a:off x="457200" y="1600200"/>
            <a:ext cx="8291513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b="1"/>
          </a:p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 b="1"/>
              <a:t>1. Mezi  jaké technologické postupy řadíme rovnání  a ohýbání?</a:t>
            </a:r>
          </a:p>
          <a:p>
            <a:pPr eaLnBrk="1" hangingPunct="1"/>
            <a:endParaRPr lang="cs-CZ" altLang="cs-CZ" b="1"/>
          </a:p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 b="1"/>
              <a:t>2. Při ručním rovnání nebo ohýbání nejčastěji používáme jaké  nářadí a      </a:t>
            </a:r>
          </a:p>
          <a:p>
            <a:pPr eaLnBrk="1" hangingPunct="1"/>
            <a:r>
              <a:rPr lang="cs-CZ" altLang="cs-CZ" b="1"/>
              <a:t>    přípravky?</a:t>
            </a:r>
          </a:p>
          <a:p>
            <a:pPr eaLnBrk="1" hangingPunct="1"/>
            <a:endParaRPr lang="cs-CZ" altLang="cs-CZ" b="1"/>
          </a:p>
          <a:p>
            <a:pPr eaLnBrk="1" hangingPunct="1"/>
            <a:endParaRPr lang="cs-CZ" altLang="cs-CZ" b="1"/>
          </a:p>
          <a:p>
            <a:pPr eaLnBrk="1" hangingPunct="1"/>
            <a:r>
              <a:rPr lang="cs-CZ" altLang="cs-CZ" b="1"/>
              <a:t>3. Jaké technologické vlastnosti musí mít materiál určený </a:t>
            </a:r>
          </a:p>
          <a:p>
            <a:pPr eaLnBrk="1" hangingPunct="1"/>
            <a:r>
              <a:rPr lang="cs-CZ" altLang="cs-CZ" b="1"/>
              <a:t>    k ohýbání?</a:t>
            </a:r>
          </a:p>
        </p:txBody>
      </p:sp>
      <p:sp>
        <p:nvSpPr>
          <p:cNvPr id="11275" name="Obdélník 2"/>
          <p:cNvSpPr>
            <a:spLocks noChangeArrowheads="1"/>
          </p:cNvSpPr>
          <p:nvPr/>
        </p:nvSpPr>
        <p:spPr bwMode="auto">
          <a:xfrm>
            <a:off x="1547813" y="941388"/>
            <a:ext cx="518477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  <a:endParaRPr lang="cs-CZ" alt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A086D37-6199-4F37-9106-0B3D1C4A35A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2297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altLang="cs-CZ" sz="2800" b="1"/>
              <a:t>	</a:t>
            </a:r>
            <a:endParaRPr lang="cs-CZ" altLang="cs-CZ" sz="1400"/>
          </a:p>
        </p:txBody>
      </p:sp>
      <p:sp>
        <p:nvSpPr>
          <p:cNvPr id="12298" name="Obdélník 1"/>
          <p:cNvSpPr>
            <a:spLocks noChangeArrowheads="1"/>
          </p:cNvSpPr>
          <p:nvPr/>
        </p:nvSpPr>
        <p:spPr bwMode="auto">
          <a:xfrm>
            <a:off x="457200" y="1773238"/>
            <a:ext cx="8229600" cy="2246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altLang="cs-CZ" sz="1400" b="1"/>
              <a:t>    1)</a:t>
            </a:r>
            <a:r>
              <a:rPr lang="cs-CZ" altLang="cs-CZ" sz="1400" b="1" i="1"/>
              <a:t>Pracovní vyučování </a:t>
            </a:r>
          </a:p>
          <a:p>
            <a:r>
              <a:rPr lang="cs-CZ" altLang="cs-CZ" sz="1400" b="1" i="1"/>
              <a:t>    Technické  práce </a:t>
            </a:r>
          </a:p>
          <a:p>
            <a:r>
              <a:rPr lang="cs-CZ" altLang="cs-CZ" sz="1400" b="1" i="1"/>
              <a:t>    </a:t>
            </a:r>
            <a:r>
              <a:rPr lang="cs-CZ" altLang="cs-CZ" sz="1400"/>
              <a:t>Vydalo  SNP n.p., Praha 1988,</a:t>
            </a:r>
            <a:r>
              <a:rPr lang="cs-CZ" altLang="cs-CZ" sz="1400" b="1"/>
              <a:t> </a:t>
            </a:r>
            <a:r>
              <a:rPr lang="cs-CZ" altLang="cs-CZ" sz="1400"/>
              <a:t>ISBN 81-03-05/5</a:t>
            </a:r>
          </a:p>
          <a:p>
            <a:r>
              <a:rPr lang="cs-CZ" altLang="cs-CZ" sz="1400"/>
              <a:t>     Autoři: dr. Z. Rádl, S. Doležal, </a:t>
            </a:r>
            <a:r>
              <a:rPr lang="cs-CZ" altLang="cs-CZ" sz="1400" i="1"/>
              <a:t>Doc. Ing. O. Janda</a:t>
            </a:r>
          </a:p>
          <a:p>
            <a:r>
              <a:rPr lang="cs-CZ" altLang="cs-CZ" sz="1400"/>
              <a:t>     Použité obrázky: obr. Na str.97</a:t>
            </a:r>
          </a:p>
          <a:p>
            <a:r>
              <a:rPr lang="cs-CZ" altLang="cs-CZ" sz="1400" b="1">
                <a:cs typeface="Arial" charset="0"/>
              </a:rPr>
              <a:t>    </a:t>
            </a:r>
          </a:p>
          <a:p>
            <a:r>
              <a:rPr lang="cs-CZ" altLang="cs-CZ" sz="1400" b="1">
                <a:cs typeface="Arial" charset="0"/>
              </a:rPr>
              <a:t>     2)</a:t>
            </a:r>
            <a:r>
              <a:rPr lang="cs-CZ" altLang="cs-CZ" sz="1400" b="1" i="1">
                <a:cs typeface="Arial" charset="0"/>
              </a:rPr>
              <a:t>Moderní strojírenství pro školu a praxi</a:t>
            </a:r>
            <a:r>
              <a:rPr lang="cs-CZ" altLang="cs-CZ" sz="1400" i="1">
                <a:cs typeface="Arial" charset="0"/>
              </a:rPr>
              <a:t>,</a:t>
            </a:r>
          </a:p>
          <a:p>
            <a:r>
              <a:rPr lang="cs-CZ" altLang="cs-CZ" sz="1400" i="1">
                <a:cs typeface="Arial" charset="0"/>
              </a:rPr>
              <a:t>     </a:t>
            </a:r>
            <a:r>
              <a:rPr lang="cs-CZ" altLang="cs-CZ" sz="1400">
                <a:cs typeface="Arial" charset="0"/>
              </a:rPr>
              <a:t>Praha, Nakladatelství Sobotáles 2007,</a:t>
            </a:r>
            <a:r>
              <a:rPr lang="cs-CZ" altLang="cs-CZ" sz="1400" b="1">
                <a:cs typeface="Arial" charset="0"/>
              </a:rPr>
              <a:t> </a:t>
            </a:r>
            <a:r>
              <a:rPr lang="cs-CZ" altLang="cs-CZ" sz="1400">
                <a:cs typeface="Arial" charset="0"/>
              </a:rPr>
              <a:t>IBSN 978-80-86706-19-1</a:t>
            </a:r>
          </a:p>
          <a:p>
            <a:r>
              <a:rPr lang="cs-CZ" altLang="cs-CZ" sz="1400">
                <a:cs typeface="Arial" charset="0"/>
              </a:rPr>
              <a:t>     Autoři:Dillinger Josef  Ing. a kolektiv, 	</a:t>
            </a:r>
          </a:p>
          <a:p>
            <a:r>
              <a:rPr lang="cs-CZ" altLang="cs-CZ" sz="1400">
                <a:cs typeface="Arial" charset="0"/>
              </a:rPr>
              <a:t>     Použité obrázky: č.2,3,4  - str. 93</a:t>
            </a:r>
          </a:p>
        </p:txBody>
      </p:sp>
      <p:sp>
        <p:nvSpPr>
          <p:cNvPr id="12299" name="Obdélník 2"/>
          <p:cNvSpPr>
            <a:spLocks noChangeArrowheads="1"/>
          </p:cNvSpPr>
          <p:nvPr/>
        </p:nvSpPr>
        <p:spPr bwMode="auto">
          <a:xfrm>
            <a:off x="642938" y="3933825"/>
            <a:ext cx="6246812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altLang="cs-CZ" sz="1400" b="1"/>
              <a:t>  </a:t>
            </a:r>
          </a:p>
          <a:p>
            <a:r>
              <a:rPr lang="cs-CZ" altLang="cs-CZ" sz="1400" b="1"/>
              <a:t> 3)</a:t>
            </a:r>
            <a:r>
              <a:rPr lang="cs-CZ" altLang="cs-CZ" sz="1400" b="1" i="1"/>
              <a:t>Zámečnické práce a údržba </a:t>
            </a:r>
          </a:p>
          <a:p>
            <a:r>
              <a:rPr lang="cs-CZ" altLang="cs-CZ" sz="1400" b="1" i="1"/>
              <a:t> Technologie </a:t>
            </a:r>
          </a:p>
          <a:p>
            <a:r>
              <a:rPr lang="cs-CZ" altLang="cs-CZ" sz="1400" i="1"/>
              <a:t> 1. díl učebnice pro odborná učiliště</a:t>
            </a:r>
            <a:endParaRPr lang="cs-CZ" altLang="cs-CZ" sz="1400"/>
          </a:p>
          <a:p>
            <a:r>
              <a:rPr lang="cs-CZ" altLang="cs-CZ" sz="1400"/>
              <a:t>  Vydalo  Nakladatelství  PARTA, s.r.o. ,Praha 2006,</a:t>
            </a:r>
            <a:r>
              <a:rPr lang="cs-CZ" altLang="cs-CZ" sz="1400" b="1"/>
              <a:t> </a:t>
            </a:r>
            <a:r>
              <a:rPr lang="cs-CZ" altLang="cs-CZ" sz="1400"/>
              <a:t>ISBN 80-7320-086-4 </a:t>
            </a:r>
          </a:p>
          <a:p>
            <a:r>
              <a:rPr lang="cs-CZ" altLang="cs-CZ" sz="1400"/>
              <a:t>  Autoři: </a:t>
            </a:r>
            <a:r>
              <a:rPr lang="cs-CZ" altLang="cs-CZ" sz="1400" i="1"/>
              <a:t>Fialová Dana Ing., Gradek Vladislav Ing.,</a:t>
            </a:r>
            <a:r>
              <a:rPr lang="cs-CZ" altLang="cs-CZ" sz="1400"/>
              <a:t> </a:t>
            </a:r>
          </a:p>
          <a:p>
            <a:pPr eaLnBrk="1" hangingPunct="1"/>
            <a:r>
              <a:rPr lang="cs-CZ" altLang="cs-CZ" sz="1400"/>
              <a:t>  Použité obrázky: obr. 93, 94, 102 </a:t>
            </a:r>
            <a:r>
              <a:rPr lang="cs-CZ" altLang="cs-CZ" sz="1400" b="1"/>
              <a:t>  </a:t>
            </a:r>
          </a:p>
          <a:p>
            <a:r>
              <a:rPr lang="cs-CZ" altLang="cs-CZ" sz="1400" b="1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1255</TotalTime>
  <Words>399</Words>
  <Application>Microsoft Office PowerPoint</Application>
  <PresentationFormat>Předvádění na obrazovce (4:3)</PresentationFormat>
  <Paragraphs>135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94</cp:revision>
  <cp:lastPrinted>2014-02-26T07:46:13Z</cp:lastPrinted>
  <dcterms:created xsi:type="dcterms:W3CDTF">2007-02-24T11:24:02Z</dcterms:created>
  <dcterms:modified xsi:type="dcterms:W3CDTF">2014-03-26T19:32:08Z</dcterms:modified>
</cp:coreProperties>
</file>