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6" r:id="rId9"/>
    <p:sldId id="267" r:id="rId10"/>
    <p:sldId id="264" r:id="rId11"/>
    <p:sldId id="268" r:id="rId12"/>
    <p:sldId id="276" r:id="rId13"/>
    <p:sldId id="269" r:id="rId14"/>
    <p:sldId id="277" r:id="rId15"/>
    <p:sldId id="270" r:id="rId16"/>
    <p:sldId id="278" r:id="rId17"/>
    <p:sldId id="271" r:id="rId18"/>
    <p:sldId id="279" r:id="rId19"/>
    <p:sldId id="272" r:id="rId20"/>
    <p:sldId id="280" r:id="rId21"/>
    <p:sldId id="273" r:id="rId22"/>
    <p:sldId id="274" r:id="rId23"/>
    <p:sldId id="275" r:id="rId24"/>
    <p:sldId id="257" r:id="rId2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906" y="-1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028700"/>
            <a:ext cx="8229600" cy="13716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498774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57200"/>
            <a:ext cx="7086600" cy="13716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1880840"/>
            <a:ext cx="7086600" cy="1132284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4812507"/>
            <a:ext cx="762000" cy="273844"/>
          </a:xfrm>
        </p:spPr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8229600" cy="8572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563165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151335"/>
            <a:ext cx="4041775" cy="563165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71651"/>
            <a:ext cx="4040188" cy="28229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771651"/>
            <a:ext cx="4041775" cy="28229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1" y="1143001"/>
            <a:ext cx="3008313" cy="345162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457200"/>
            <a:ext cx="5486400" cy="391716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373981"/>
            <a:ext cx="5486400" cy="29718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875090"/>
            <a:ext cx="5486400" cy="397764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53187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4812507"/>
            <a:ext cx="2133600" cy="273844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79D3A63-89AA-4451-8C66-48BD68469634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4812507"/>
            <a:ext cx="2895600" cy="273844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4812507"/>
            <a:ext cx="762000" cy="273844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2F1E366-F0FB-48BE-AA1B-EB8F19AFCAC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4/Pomp%C3%A9e_Vaux.jpg" TargetMode="External"/><Relationship Id="rId13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hyperlink" Target="http://upload.wikimedia.org/wikipedia/commons/8/85/Cleopatra.jpg" TargetMode="External"/><Relationship Id="rId2" Type="http://schemas.openxmlformats.org/officeDocument/2006/relationships/hyperlink" Target="http://upload.wikimedia.org/wikipedia/commons/2/26/Gaius_Julius_Caesar_%28100-44_BC%29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d/dc/Empereur_Auguste_Portrait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png"/><Relationship Id="rId15" Type="http://schemas.openxmlformats.org/officeDocument/2006/relationships/image" Target="../media/image12.jpeg"/><Relationship Id="rId10" Type="http://schemas.openxmlformats.org/officeDocument/2006/relationships/hyperlink" Target="http://upload.wikimedia.org/wikipedia/commons/1/19/M_Antonius.jpg" TargetMode="External"/><Relationship Id="rId4" Type="http://schemas.openxmlformats.org/officeDocument/2006/relationships/hyperlink" Target="http://upload.wikimedia.org/wikipedia/commons/4/41/Cicero.PNG" TargetMode="External"/><Relationship Id="rId9" Type="http://schemas.openxmlformats.org/officeDocument/2006/relationships/image" Target="../media/image9.jpeg"/><Relationship Id="rId14" Type="http://schemas.openxmlformats.org/officeDocument/2006/relationships/hyperlink" Target="http://upload.wikimedia.org/wikipedia/commons/0/0f/Spartacus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a/a3/Maccari-Cicero.jpg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2/26/Gaius_Julius_Caesar_%28100-44_BC%29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ssspm.cz/index.php?id=13&amp;foto=skola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galerie.starykolin.eu/albums/historie-obce/fotografie/trafika.JPG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24548153"/>
              </p:ext>
            </p:extLst>
          </p:nvPr>
        </p:nvGraphicFramePr>
        <p:xfrm>
          <a:off x="467544" y="1547793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Podoba státu v období římské republiky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 zaměřuje na jedno z témat ve výuce dějepisu, které bývá tradičně využíváno jako „průřezové“. Všímá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si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podoby římské demokracie, její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souvztažnosti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 dnešku atd.  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26. 9.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33" descr="loga soukrškolyvjpe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92936"/>
            <a:ext cx="7993521" cy="1459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4397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9622"/>
            <a:ext cx="8229600" cy="148473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PODOBA STÁTU V OBDOBÍ ŘÍMSKÉ REPUBLIKY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300192" y="4543059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774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ZÁKLADNÍ POJMY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87574"/>
            <a:ext cx="9144000" cy="4104456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o</a:t>
            </a:r>
            <a:r>
              <a:rPr lang="cs-CZ" dirty="0" smtClean="0">
                <a:solidFill>
                  <a:srgbClr val="002060"/>
                </a:solidFill>
              </a:rPr>
              <a:t>bdobí římské republiky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 smtClean="0"/>
              <a:t>etapa v dějinách starověkého Říma mezi tzv. Dobou královskou </a:t>
            </a:r>
            <a:r>
              <a:rPr lang="cs-CZ" dirty="0" smtClean="0"/>
              <a:t>             a </a:t>
            </a:r>
            <a:r>
              <a:rPr lang="cs-CZ" dirty="0" smtClean="0"/>
              <a:t>Obdobím římského císařství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 smtClean="0"/>
              <a:t>je datována léty </a:t>
            </a:r>
            <a:r>
              <a:rPr lang="cs-CZ" dirty="0" smtClean="0">
                <a:solidFill>
                  <a:srgbClr val="002060"/>
                </a:solidFill>
              </a:rPr>
              <a:t>510 př. n. l – 27 př. n. l. </a:t>
            </a:r>
            <a:r>
              <a:rPr lang="cs-CZ" dirty="0" smtClean="0"/>
              <a:t>(od vyhnání posledního krále po okamžik, kdy se císař Octavianus definitivně chopil moci)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r</a:t>
            </a:r>
            <a:r>
              <a:rPr lang="cs-CZ" dirty="0" smtClean="0">
                <a:solidFill>
                  <a:srgbClr val="002060"/>
                </a:solidFill>
              </a:rPr>
              <a:t>epublika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ýraz pochází z latiny – res publica = věc veřejná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 smtClean="0"/>
              <a:t>p</a:t>
            </a:r>
            <a:r>
              <a:rPr lang="cs-CZ" dirty="0" smtClean="0"/>
              <a:t>odoba státní organizace, v níž hlava je </a:t>
            </a:r>
            <a:r>
              <a:rPr lang="cs-CZ" dirty="0" smtClean="0">
                <a:solidFill>
                  <a:srgbClr val="002060"/>
                </a:solidFill>
              </a:rPr>
              <a:t>hlava státu volena</a:t>
            </a:r>
            <a:r>
              <a:rPr lang="cs-CZ" dirty="0" smtClean="0"/>
              <a:t>, ať už přímo občany či jejich zastupitelským sborem (např. parlament)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 smtClean="0"/>
              <a:t>dnes má hlava republikového zřízení nejčastěji titul prezident, republika v starověkém Římě však byla organizována z části odlišně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dirty="0"/>
              <a:t>p</a:t>
            </a:r>
            <a:r>
              <a:rPr lang="cs-CZ" dirty="0" smtClean="0"/>
              <a:t>řesto lze jednoznačně říci, že </a:t>
            </a:r>
            <a:r>
              <a:rPr lang="cs-CZ" dirty="0" smtClean="0">
                <a:solidFill>
                  <a:srgbClr val="002060"/>
                </a:solidFill>
              </a:rPr>
              <a:t>kořeny dnešní demokracie a republikového uspořádání dnešních států mají svůj počátek právě v období římské republiky </a:t>
            </a:r>
            <a:r>
              <a:rPr lang="cs-CZ" dirty="0" smtClean="0"/>
              <a:t>(viz další snímky)  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61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stručné politické dějiny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131590"/>
            <a:ext cx="9144000" cy="3888432"/>
          </a:xfrm>
        </p:spPr>
        <p:txBody>
          <a:bodyPr>
            <a:norm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/>
              <a:t>j</a:t>
            </a:r>
            <a:r>
              <a:rPr lang="cs-CZ" sz="1800" dirty="0" smtClean="0"/>
              <a:t>de o </a:t>
            </a:r>
            <a:r>
              <a:rPr lang="cs-CZ" sz="1800" dirty="0" smtClean="0">
                <a:solidFill>
                  <a:srgbClr val="002060"/>
                </a:solidFill>
              </a:rPr>
              <a:t>období územního rozmachu Římské říše </a:t>
            </a:r>
            <a:r>
              <a:rPr lang="cs-CZ" sz="1800" dirty="0" smtClean="0"/>
              <a:t>– postupně ovládá celý Apeninský poloostrov, území celého Středomoří a nemalé části Evropy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/>
              <a:t>t</a:t>
            </a:r>
            <a:r>
              <a:rPr lang="cs-CZ" sz="1800" dirty="0" smtClean="0"/>
              <a:t>oto území je často získáváno válkami, nejznámější jsou pravděpodobně tři </a:t>
            </a:r>
            <a:r>
              <a:rPr lang="cs-CZ" sz="1800" dirty="0" smtClean="0">
                <a:solidFill>
                  <a:srgbClr val="002060"/>
                </a:solidFill>
              </a:rPr>
              <a:t>Punské války</a:t>
            </a:r>
            <a:r>
              <a:rPr lang="cs-CZ" sz="1800" dirty="0" smtClean="0"/>
              <a:t> </a:t>
            </a:r>
            <a:r>
              <a:rPr lang="cs-CZ" sz="1800" dirty="0" smtClean="0">
                <a:solidFill>
                  <a:srgbClr val="002060"/>
                </a:solidFill>
              </a:rPr>
              <a:t>s</a:t>
            </a:r>
            <a:r>
              <a:rPr lang="cs-CZ" sz="1800" dirty="0" smtClean="0"/>
              <a:t> </a:t>
            </a:r>
            <a:r>
              <a:rPr lang="cs-CZ" sz="1800" dirty="0" smtClean="0">
                <a:solidFill>
                  <a:srgbClr val="002060"/>
                </a:solidFill>
              </a:rPr>
              <a:t>Kartágem </a:t>
            </a:r>
            <a:r>
              <a:rPr lang="cs-CZ" sz="1800" dirty="0" smtClean="0"/>
              <a:t>(severoafrická říše) – proběhly mezi lety 264 – 146 př. n. l.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/>
              <a:t>n</a:t>
            </a:r>
            <a:r>
              <a:rPr lang="cs-CZ" sz="1800" dirty="0" smtClean="0"/>
              <a:t>a konci období republiky proběhlo slavné </a:t>
            </a:r>
            <a:r>
              <a:rPr lang="cs-CZ" sz="1800" dirty="0" smtClean="0">
                <a:solidFill>
                  <a:srgbClr val="002060"/>
                </a:solidFill>
              </a:rPr>
              <a:t>Spartakovo povstání </a:t>
            </a:r>
            <a:r>
              <a:rPr lang="cs-CZ" sz="1800" dirty="0" smtClean="0"/>
              <a:t>otroků                             (73 – 71 př. n. l.)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/>
              <a:t>p</a:t>
            </a:r>
            <a:r>
              <a:rPr lang="cs-CZ" sz="1800" dirty="0" smtClean="0"/>
              <a:t>otíže se správou velkého území, rozdíly mezi bohatými a chudými, politickými boji, zhoršující se morálkou ve společnosti apod. vedly v prvním století př. n. l. ke </a:t>
            </a:r>
            <a:r>
              <a:rPr lang="cs-CZ" sz="1800" dirty="0" smtClean="0">
                <a:solidFill>
                  <a:srgbClr val="002060"/>
                </a:solidFill>
              </a:rPr>
              <a:t>krizi římské republiky </a:t>
            </a:r>
            <a:r>
              <a:rPr lang="cs-CZ" sz="1800" dirty="0" smtClean="0"/>
              <a:t>– nakonec se postupem času vytvořil tzv. </a:t>
            </a:r>
            <a:r>
              <a:rPr lang="cs-CZ" sz="1800" dirty="0" smtClean="0">
                <a:solidFill>
                  <a:srgbClr val="002060"/>
                </a:solidFill>
              </a:rPr>
              <a:t>první </a:t>
            </a:r>
            <a:r>
              <a:rPr lang="cs-CZ" sz="1800" dirty="0" smtClean="0"/>
              <a:t>a následně po něm</a:t>
            </a:r>
            <a:r>
              <a:rPr lang="cs-CZ" sz="1800" dirty="0" smtClean="0">
                <a:solidFill>
                  <a:srgbClr val="002060"/>
                </a:solidFill>
              </a:rPr>
              <a:t> druhý triumvirát </a:t>
            </a:r>
            <a:r>
              <a:rPr lang="cs-CZ" sz="1800" dirty="0" smtClean="0"/>
              <a:t>(vláda tří jedinců), uvnitř kterých se </a:t>
            </a:r>
            <a:r>
              <a:rPr lang="cs-CZ" sz="1800" dirty="0" smtClean="0">
                <a:solidFill>
                  <a:srgbClr val="002060"/>
                </a:solidFill>
              </a:rPr>
              <a:t>bojovalo o moc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/>
              <a:t>v</a:t>
            </a:r>
            <a:r>
              <a:rPr lang="cs-CZ" sz="1800" dirty="0" smtClean="0"/>
              <a:t>e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druhém triumvirátu ji na sebe nakonec po vítězné bitvě u Actia (31 př. n. l.) strhnul </a:t>
            </a:r>
            <a:r>
              <a:rPr lang="cs-CZ" sz="1800" dirty="0" smtClean="0">
                <a:solidFill>
                  <a:srgbClr val="002060"/>
                </a:solidFill>
              </a:rPr>
              <a:t>Octavianus</a:t>
            </a:r>
            <a:r>
              <a:rPr lang="cs-CZ" sz="1800" dirty="0" smtClean="0"/>
              <a:t> a stal se </a:t>
            </a:r>
            <a:r>
              <a:rPr lang="cs-CZ" sz="1800" dirty="0" smtClean="0">
                <a:solidFill>
                  <a:srgbClr val="002060"/>
                </a:solidFill>
              </a:rPr>
              <a:t>prvním císařem</a:t>
            </a:r>
          </a:p>
        </p:txBody>
      </p:sp>
    </p:spTree>
    <p:extLst>
      <p:ext uri="{BB962C8B-B14F-4D97-AF65-F5344CB8AC3E}">
        <p14:creationId xmlns:p14="http://schemas.microsoft.com/office/powerpoint/2010/main" val="3595290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chemeClr val="bg1"/>
                </a:solidFill>
              </a:rPr>
              <a:t/>
            </a:r>
            <a:br>
              <a:rPr lang="cs-CZ" sz="3300" dirty="0" smtClean="0">
                <a:solidFill>
                  <a:schemeClr val="bg1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územní</a:t>
            </a:r>
            <a:r>
              <a:rPr lang="cs-CZ" sz="3300" dirty="0" smtClean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růst římské republiky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3" t="53753"/>
          <a:stretch/>
        </p:blipFill>
        <p:spPr bwMode="auto">
          <a:xfrm>
            <a:off x="4709779" y="2067580"/>
            <a:ext cx="4199629" cy="2866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3" t="2155" b="52546"/>
          <a:stretch/>
        </p:blipFill>
        <p:spPr bwMode="auto">
          <a:xfrm>
            <a:off x="160857" y="2142562"/>
            <a:ext cx="4227707" cy="2821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43" t="6036" r="8291" b="2700"/>
          <a:stretch/>
        </p:blipFill>
        <p:spPr bwMode="auto">
          <a:xfrm>
            <a:off x="3807156" y="1036791"/>
            <a:ext cx="1224136" cy="1759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1187624" y="1708133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– 2. stol. př. n. l.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5940152" y="1691689"/>
            <a:ext cx="18002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stol. př. n. l.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5045298" y="1041882"/>
            <a:ext cx="211899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– 3. stol. př. n. l.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0140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chemeClr val="bg1"/>
                </a:solidFill>
              </a:rPr>
              <a:t/>
            </a:r>
            <a:br>
              <a:rPr lang="cs-CZ" sz="3300" dirty="0" smtClean="0">
                <a:solidFill>
                  <a:schemeClr val="bg1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NEJ</a:t>
            </a:r>
            <a:r>
              <a:rPr lang="cs-CZ" sz="3300" dirty="0" smtClean="0">
                <a:solidFill>
                  <a:schemeClr val="bg1"/>
                </a:solidFill>
              </a:rPr>
              <a:t>SLAVNĚJŠÍ POSTAVY </a:t>
            </a:r>
            <a:r>
              <a:rPr lang="cs-CZ" sz="3600" dirty="0" smtClean="0">
                <a:solidFill>
                  <a:schemeClr val="bg1"/>
                </a:solidFill>
              </a:rPr>
              <a:t>Římské republiky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20755" y="2685737"/>
            <a:ext cx="201622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Cicero – řečník a obhájce demokracie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File:Gaius Julius Caesar (100-44 BC)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99"/>
          <a:stretch/>
        </p:blipFill>
        <p:spPr bwMode="auto">
          <a:xfrm>
            <a:off x="3121012" y="1098979"/>
            <a:ext cx="1206134" cy="155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704633" y="1098980"/>
            <a:ext cx="1248468" cy="1557767"/>
            <a:chOff x="827584" y="1387486"/>
            <a:chExt cx="1248468" cy="1557767"/>
          </a:xfrm>
        </p:grpSpPr>
        <p:sp>
          <p:nvSpPr>
            <p:cNvPr id="5" name="Obdélník 4"/>
            <p:cNvSpPr/>
            <p:nvPr/>
          </p:nvSpPr>
          <p:spPr>
            <a:xfrm>
              <a:off x="827584" y="1387486"/>
              <a:ext cx="1248468" cy="155776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4" name="Picture 6" descr="File:Cicero.PN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2711" b="16811"/>
            <a:stretch/>
          </p:blipFill>
          <p:spPr bwMode="auto">
            <a:xfrm>
              <a:off x="870408" y="1387486"/>
              <a:ext cx="1162819" cy="15577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6" name="Picture 8" descr="File:Empereur Auguste Portrai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07" y="3149390"/>
            <a:ext cx="1358719" cy="155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Pompée Vaux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32" t="8611" r="35705" b="64631"/>
          <a:stretch/>
        </p:blipFill>
        <p:spPr bwMode="auto">
          <a:xfrm>
            <a:off x="5438113" y="1102621"/>
            <a:ext cx="1225450" cy="158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ile:M Antonius.jpg">
            <a:hlinkClick r:id="rId10"/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40"/>
          <a:stretch/>
        </p:blipFill>
        <p:spPr bwMode="auto">
          <a:xfrm>
            <a:off x="3090234" y="3154800"/>
            <a:ext cx="1247740" cy="155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File:Cleopatra.jpg">
            <a:hlinkClick r:id="rId12"/>
          </p:cNvPr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8" r="21166" b="32179"/>
          <a:stretch/>
        </p:blipFill>
        <p:spPr bwMode="auto">
          <a:xfrm>
            <a:off x="5458468" y="3149390"/>
            <a:ext cx="1247740" cy="152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File:Spartacus1.jpg">
            <a:hlinkClick r:id="rId14"/>
          </p:cNvPr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0" r="13615"/>
          <a:stretch/>
        </p:blipFill>
        <p:spPr bwMode="auto">
          <a:xfrm>
            <a:off x="7524328" y="1686122"/>
            <a:ext cx="1145754" cy="194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Podnadpis 2"/>
          <p:cNvSpPr txBox="1">
            <a:spLocks/>
          </p:cNvSpPr>
          <p:nvPr/>
        </p:nvSpPr>
        <p:spPr>
          <a:xfrm>
            <a:off x="2596280" y="2685737"/>
            <a:ext cx="2277253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 – vojevůdce, uchvatitel moci v prvním triumvirátu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4943711" y="2685737"/>
            <a:ext cx="2277253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Pompeius – Caesarův politický rival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190240" y="4707157"/>
            <a:ext cx="2277253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Octavianus Augustus – první císař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2575477" y="4707156"/>
            <a:ext cx="2277253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Marcus Antonius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Octavianův rival v triumvirátu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4772648" y="4707155"/>
            <a:ext cx="2452300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Kleopatra – egyptská královna, milenka Caesara i Marca Antonia 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Podnadpis 2"/>
          <p:cNvSpPr txBox="1">
            <a:spLocks/>
          </p:cNvSpPr>
          <p:nvPr/>
        </p:nvSpPr>
        <p:spPr>
          <a:xfrm>
            <a:off x="6871055" y="3627373"/>
            <a:ext cx="2452300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Spartakus – vůdce otrockého povstání 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9990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193" y="-92546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charakteristika systému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022" y="843558"/>
            <a:ext cx="9252520" cy="3888432"/>
          </a:xfrm>
        </p:spPr>
        <p:txBody>
          <a:bodyPr>
            <a:no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500" dirty="0"/>
              <a:t>p</a:t>
            </a:r>
            <a:r>
              <a:rPr lang="cs-CZ" sz="1500" dirty="0" smtClean="0"/>
              <a:t>olitické uspořádání v římské republice je možno označit z nemalé části jako </a:t>
            </a:r>
            <a:r>
              <a:rPr lang="cs-CZ" sz="1500" dirty="0" smtClean="0">
                <a:solidFill>
                  <a:srgbClr val="002060"/>
                </a:solidFill>
              </a:rPr>
              <a:t>demokratické </a:t>
            </a:r>
            <a:r>
              <a:rPr lang="cs-CZ" sz="1500" dirty="0" smtClean="0"/>
              <a:t>(vláda lidu) – úředníci vykonávající moc ve státě jsou voleni většinou různými </a:t>
            </a:r>
            <a:r>
              <a:rPr lang="cs-CZ" sz="1500" dirty="0" smtClean="0">
                <a:solidFill>
                  <a:srgbClr val="002060"/>
                </a:solidFill>
              </a:rPr>
              <a:t>lidovými shromážděními římských občanů, </a:t>
            </a:r>
            <a:r>
              <a:rPr lang="cs-CZ" sz="1500" dirty="0" smtClean="0"/>
              <a:t>ať už urozených </a:t>
            </a:r>
            <a:r>
              <a:rPr lang="cs-CZ" sz="1500" dirty="0" smtClean="0">
                <a:solidFill>
                  <a:srgbClr val="002060"/>
                </a:solidFill>
              </a:rPr>
              <a:t>patricijů </a:t>
            </a:r>
            <a:r>
              <a:rPr lang="cs-CZ" sz="1500" dirty="0" smtClean="0"/>
              <a:t>nebo neurozených </a:t>
            </a:r>
            <a:r>
              <a:rPr lang="cs-CZ" sz="1500" dirty="0" smtClean="0">
                <a:solidFill>
                  <a:srgbClr val="002060"/>
                </a:solidFill>
              </a:rPr>
              <a:t>plebejců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500" dirty="0" smtClean="0">
                <a:solidFill>
                  <a:srgbClr val="002060"/>
                </a:solidFill>
              </a:rPr>
              <a:t>římský občan 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 smtClean="0"/>
              <a:t>za plnoprávného římského občana byl považován jen dospělý muž římského původu, který nebyl ničím majetkem =</a:t>
            </a:r>
            <a:r>
              <a:rPr lang="cs-CZ" sz="1500" dirty="0" smtClean="0">
                <a:latin typeface="Calibri"/>
              </a:rPr>
              <a:t>˃ </a:t>
            </a:r>
            <a:r>
              <a:rPr lang="cs-CZ" sz="1500" u="sng" dirty="0" smtClean="0">
                <a:solidFill>
                  <a:srgbClr val="002060"/>
                </a:solidFill>
                <a:latin typeface="Calibri"/>
              </a:rPr>
              <a:t>otroci, </a:t>
            </a:r>
            <a:r>
              <a:rPr lang="cs-CZ" sz="1500" u="sng" dirty="0" smtClean="0">
                <a:solidFill>
                  <a:srgbClr val="002060"/>
                </a:solidFill>
                <a:latin typeface="Book Antiqua" panose="02040602050305030304" pitchFamily="18" charset="0"/>
              </a:rPr>
              <a:t>ženy a cizinci se nesměli přímo účastnit politického života společnosti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>
                <a:latin typeface="Book Antiqua" panose="02040602050305030304" pitchFamily="18" charset="0"/>
              </a:rPr>
              <a:t>p</a:t>
            </a:r>
            <a:r>
              <a:rPr lang="cs-CZ" sz="1500" dirty="0" smtClean="0">
                <a:latin typeface="Book Antiqua" panose="02040602050305030304" pitchFamily="18" charset="0"/>
              </a:rPr>
              <a:t>lnoprávný občan byl však povinen </a:t>
            </a:r>
            <a:r>
              <a:rPr lang="cs-CZ" sz="1500" dirty="0" smtClean="0">
                <a:solidFill>
                  <a:srgbClr val="002060"/>
                </a:solidFill>
                <a:latin typeface="Book Antiqua" panose="02040602050305030304" pitchFamily="18" charset="0"/>
              </a:rPr>
              <a:t>platit daně a sloužit ve vojsku</a:t>
            </a:r>
            <a:r>
              <a:rPr lang="cs-CZ" sz="1500" u="sng" dirty="0" smtClean="0">
                <a:solidFill>
                  <a:srgbClr val="002060"/>
                </a:solidFill>
                <a:latin typeface="Book Antiqua" panose="02040602050305030304" pitchFamily="18" charset="0"/>
              </a:rPr>
              <a:t> </a:t>
            </a:r>
            <a:r>
              <a:rPr lang="cs-CZ" sz="1500" u="sng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500" dirty="0">
                <a:solidFill>
                  <a:srgbClr val="002060"/>
                </a:solidFill>
              </a:rPr>
              <a:t>l</a:t>
            </a:r>
            <a:r>
              <a:rPr lang="cs-CZ" sz="1500" dirty="0" smtClean="0">
                <a:solidFill>
                  <a:srgbClr val="002060"/>
                </a:solidFill>
              </a:rPr>
              <a:t>idová shromáždění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>
                <a:solidFill>
                  <a:srgbClr val="002060"/>
                </a:solidFill>
              </a:rPr>
              <a:t>k</a:t>
            </a:r>
            <a:r>
              <a:rPr lang="cs-CZ" sz="1500" dirty="0" smtClean="0">
                <a:solidFill>
                  <a:srgbClr val="002060"/>
                </a:solidFill>
              </a:rPr>
              <a:t>urijní shromáždění</a:t>
            </a:r>
            <a:r>
              <a:rPr lang="cs-CZ" sz="1500" dirty="0" smtClean="0"/>
              <a:t> – přetrvalo z královské doby, sbor patricijů, postupem času jeho význam slábl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>
                <a:solidFill>
                  <a:srgbClr val="002060"/>
                </a:solidFill>
              </a:rPr>
              <a:t>s</a:t>
            </a:r>
            <a:r>
              <a:rPr lang="cs-CZ" sz="1500" dirty="0" smtClean="0">
                <a:solidFill>
                  <a:srgbClr val="002060"/>
                </a:solidFill>
              </a:rPr>
              <a:t>etninové shromáždění </a:t>
            </a:r>
            <a:r>
              <a:rPr lang="cs-CZ" sz="1500" dirty="0" smtClean="0"/>
              <a:t>– shromáždění všech římských občanů, </a:t>
            </a:r>
            <a:r>
              <a:rPr lang="cs-CZ" sz="1500" dirty="0" smtClean="0">
                <a:solidFill>
                  <a:srgbClr val="002060"/>
                </a:solidFill>
              </a:rPr>
              <a:t>volilo nejvyšší úředníky státu </a:t>
            </a:r>
            <a:r>
              <a:rPr lang="cs-CZ" sz="1500" dirty="0" smtClean="0"/>
              <a:t>(viz další snímky), po většinu času vykonávalo i veškerou zákonodárnou moc, všechny hlasy neměly stejnou váhu (nerovné hlasovací právo), rozhodoval majetkový cenzus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>
                <a:solidFill>
                  <a:srgbClr val="002060"/>
                </a:solidFill>
              </a:rPr>
              <a:t>t</a:t>
            </a:r>
            <a:r>
              <a:rPr lang="cs-CZ" sz="1500" dirty="0" smtClean="0">
                <a:solidFill>
                  <a:srgbClr val="002060"/>
                </a:solidFill>
              </a:rPr>
              <a:t>ributní shromáždění</a:t>
            </a:r>
            <a:r>
              <a:rPr lang="cs-CZ" sz="1500" dirty="0" smtClean="0"/>
              <a:t>  - volilo nižší úředníky, částečně vykonávalo soudní moc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500" dirty="0">
                <a:solidFill>
                  <a:srgbClr val="002060"/>
                </a:solidFill>
              </a:rPr>
              <a:t>p</a:t>
            </a:r>
            <a:r>
              <a:rPr lang="cs-CZ" sz="1500" dirty="0" smtClean="0">
                <a:solidFill>
                  <a:srgbClr val="002060"/>
                </a:solidFill>
              </a:rPr>
              <a:t>lebejské shromáždění </a:t>
            </a:r>
            <a:r>
              <a:rPr lang="cs-CZ" sz="1500" dirty="0" smtClean="0"/>
              <a:t>– shromáždění neurozených občanů, volilo si zástupce hájícího jejich práva (tribun lidu – viz další snímky) </a:t>
            </a:r>
            <a:r>
              <a:rPr lang="cs-CZ" sz="1500" dirty="0" smtClean="0">
                <a:solidFill>
                  <a:srgbClr val="002060"/>
                </a:solidFill>
              </a:rPr>
              <a:t> </a:t>
            </a:r>
            <a:r>
              <a:rPr lang="cs-CZ" sz="15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0427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charakteristika systému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843558"/>
            <a:ext cx="5724128" cy="3888432"/>
          </a:xfrm>
        </p:spPr>
        <p:txBody>
          <a:bodyPr>
            <a:no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600" dirty="0">
                <a:solidFill>
                  <a:srgbClr val="002060"/>
                </a:solidFill>
              </a:rPr>
              <a:t>ř</a:t>
            </a:r>
            <a:r>
              <a:rPr lang="cs-CZ" sz="1600" dirty="0" smtClean="0">
                <a:solidFill>
                  <a:srgbClr val="002060"/>
                </a:solidFill>
              </a:rPr>
              <a:t>ímský senát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600" dirty="0" smtClean="0">
                <a:solidFill>
                  <a:srgbClr val="002060"/>
                </a:solidFill>
              </a:rPr>
              <a:t>shromáždění nejváženějších římských občanů</a:t>
            </a:r>
            <a:r>
              <a:rPr lang="cs-CZ" sz="1600" dirty="0" smtClean="0"/>
              <a:t>, jeho vznik spadá ještě do doby královské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600" dirty="0" smtClean="0"/>
              <a:t>jeho </a:t>
            </a:r>
            <a:r>
              <a:rPr lang="cs-CZ" sz="1600" dirty="0" smtClean="0">
                <a:solidFill>
                  <a:srgbClr val="002060"/>
                </a:solidFill>
              </a:rPr>
              <a:t>členové </a:t>
            </a:r>
            <a:r>
              <a:rPr lang="cs-CZ" sz="1600" dirty="0" smtClean="0"/>
              <a:t>(často bývalí úředníci)</a:t>
            </a:r>
            <a:r>
              <a:rPr lang="cs-CZ" sz="1600" dirty="0" smtClean="0">
                <a:solidFill>
                  <a:srgbClr val="002060"/>
                </a:solidFill>
              </a:rPr>
              <a:t> nebyli voleni, nýbrž jmenováni</a:t>
            </a:r>
            <a:r>
              <a:rPr lang="cs-CZ" sz="1600" dirty="0" smtClean="0"/>
              <a:t> nejprve konzuly a později cenzory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600" dirty="0"/>
              <a:t>s</a:t>
            </a:r>
            <a:r>
              <a:rPr lang="cs-CZ" sz="1600" dirty="0" smtClean="0"/>
              <a:t>enátorem byl občan jmenován </a:t>
            </a:r>
            <a:r>
              <a:rPr lang="cs-CZ" sz="1600" dirty="0" smtClean="0">
                <a:solidFill>
                  <a:srgbClr val="002060"/>
                </a:solidFill>
              </a:rPr>
              <a:t>doživotně, </a:t>
            </a:r>
            <a:r>
              <a:rPr lang="cs-CZ" sz="1600" dirty="0" smtClean="0"/>
              <a:t>počet členů senátu kolísal v době republiky mezi 300 až 900 členy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600" dirty="0" smtClean="0"/>
              <a:t>v době republiky </a:t>
            </a:r>
            <a:r>
              <a:rPr lang="cs-CZ" sz="1600" dirty="0" smtClean="0">
                <a:solidFill>
                  <a:srgbClr val="002060"/>
                </a:solidFill>
              </a:rPr>
              <a:t>neplnil zákonodárnou funkci</a:t>
            </a:r>
            <a:r>
              <a:rPr lang="cs-CZ" sz="1600" dirty="0" smtClean="0"/>
              <a:t>, přijímal pouze nezávazná doporučující usnesení, která do podoby zákonů schvalovalo lidové shromáždění (viz předchozí snímek)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600" dirty="0"/>
              <a:t>p</a:t>
            </a:r>
            <a:r>
              <a:rPr lang="cs-CZ" sz="1600" dirty="0" smtClean="0"/>
              <a:t>řesto měl senát na politiku </a:t>
            </a:r>
            <a:r>
              <a:rPr lang="cs-CZ" sz="1600" dirty="0" smtClean="0">
                <a:solidFill>
                  <a:srgbClr val="002060"/>
                </a:solidFill>
              </a:rPr>
              <a:t>značný vliv, </a:t>
            </a:r>
            <a:r>
              <a:rPr lang="cs-CZ" sz="1600" dirty="0" smtClean="0"/>
              <a:t>dozíral na funkci vyšších úředníků včetně konzulů, v době ohrožení navrhoval diktátory (viz další snímky)    </a:t>
            </a:r>
          </a:p>
        </p:txBody>
      </p:sp>
      <p:pic>
        <p:nvPicPr>
          <p:cNvPr id="3074" name="Picture 2" descr="File:Maccari-Cic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03598"/>
            <a:ext cx="311697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732701" y="3162263"/>
            <a:ext cx="3116979" cy="484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roslulá Ciceronova řeč proti zkorumpovanému politiku Catilinovi  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43196" y="3636584"/>
            <a:ext cx="3110138" cy="1372930"/>
          </a:xfrm>
          <a:prstGeom prst="roundRect">
            <a:avLst/>
          </a:prstGeom>
          <a:solidFill>
            <a:srgbClr val="CC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>
                <a:solidFill>
                  <a:srgbClr val="002060"/>
                </a:solidFill>
              </a:rPr>
              <a:t>Quo </a:t>
            </a:r>
            <a:r>
              <a:rPr lang="cs-CZ" sz="1200" dirty="0" err="1">
                <a:solidFill>
                  <a:srgbClr val="002060"/>
                </a:solidFill>
              </a:rPr>
              <a:t>usque</a:t>
            </a:r>
            <a:r>
              <a:rPr lang="cs-CZ" sz="1200" dirty="0">
                <a:solidFill>
                  <a:srgbClr val="002060"/>
                </a:solidFill>
              </a:rPr>
              <a:t> tandem </a:t>
            </a:r>
            <a:r>
              <a:rPr lang="cs-CZ" sz="1200" dirty="0" err="1">
                <a:solidFill>
                  <a:srgbClr val="002060"/>
                </a:solidFill>
              </a:rPr>
              <a:t>abutere</a:t>
            </a:r>
            <a:r>
              <a:rPr lang="cs-CZ" sz="1200" dirty="0">
                <a:solidFill>
                  <a:srgbClr val="002060"/>
                </a:solidFill>
              </a:rPr>
              <a:t>, </a:t>
            </a:r>
            <a:r>
              <a:rPr lang="cs-CZ" sz="1200" dirty="0" err="1">
                <a:solidFill>
                  <a:srgbClr val="002060"/>
                </a:solidFill>
              </a:rPr>
              <a:t>Catilina</a:t>
            </a:r>
            <a:r>
              <a:rPr lang="cs-CZ" sz="1200" dirty="0">
                <a:solidFill>
                  <a:srgbClr val="002060"/>
                </a:solidFill>
              </a:rPr>
              <a:t>, </a:t>
            </a:r>
            <a:r>
              <a:rPr lang="cs-CZ" sz="1200" dirty="0" err="1">
                <a:solidFill>
                  <a:srgbClr val="002060"/>
                </a:solidFill>
              </a:rPr>
              <a:t>patientia</a:t>
            </a:r>
            <a:r>
              <a:rPr lang="cs-CZ" sz="1200" dirty="0">
                <a:solidFill>
                  <a:srgbClr val="002060"/>
                </a:solidFill>
              </a:rPr>
              <a:t> nostra</a:t>
            </a:r>
            <a:r>
              <a:rPr lang="cs-CZ" sz="1200" dirty="0" smtClean="0">
                <a:solidFill>
                  <a:srgbClr val="002060"/>
                </a:solidFill>
              </a:rPr>
              <a:t>?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Jak dlouho ještě budeš zneužívat, </a:t>
            </a:r>
            <a:r>
              <a:rPr lang="cs-CZ" sz="1200" dirty="0" err="1">
                <a:solidFill>
                  <a:srgbClr val="002060"/>
                </a:solidFill>
              </a:rPr>
              <a:t>Catilino</a:t>
            </a:r>
            <a:r>
              <a:rPr lang="cs-CZ" sz="1200" dirty="0">
                <a:solidFill>
                  <a:srgbClr val="002060"/>
                </a:solidFill>
              </a:rPr>
              <a:t>, naši trpělivost?</a:t>
            </a:r>
            <a:r>
              <a:rPr lang="cs-CZ" sz="1200" dirty="0" smtClean="0">
                <a:solidFill>
                  <a:srgbClr val="002060"/>
                </a:solidFill>
              </a:rPr>
              <a:t>                         </a:t>
            </a:r>
          </a:p>
          <a:p>
            <a:pPr algn="r"/>
            <a:r>
              <a:rPr lang="cs-CZ" sz="1200" b="1" dirty="0" smtClean="0">
                <a:solidFill>
                  <a:srgbClr val="002060"/>
                </a:solidFill>
              </a:rPr>
              <a:t> Cicero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78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charakteristika systému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67544" y="1419622"/>
            <a:ext cx="8136904" cy="3384376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dirty="0">
              <a:solidFill>
                <a:srgbClr val="002060"/>
              </a:solidFill>
            </a:endParaRPr>
          </a:p>
          <a:p>
            <a:r>
              <a:rPr lang="cs-CZ" sz="1400" b="1" dirty="0" smtClean="0">
                <a:solidFill>
                  <a:srgbClr val="002060"/>
                </a:solidFill>
              </a:rPr>
              <a:t>Lidová shromáždění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odpovídají vlastně dnešnímu </a:t>
            </a:r>
            <a:r>
              <a:rPr lang="cs-CZ" sz="1400" b="1" dirty="0" smtClean="0">
                <a:solidFill>
                  <a:srgbClr val="002060"/>
                </a:solidFill>
              </a:rPr>
              <a:t>voličskému spektru</a:t>
            </a:r>
            <a:r>
              <a:rPr lang="cs-CZ" sz="1400" dirty="0" smtClean="0">
                <a:solidFill>
                  <a:srgbClr val="002060"/>
                </a:solidFill>
              </a:rPr>
              <a:t> stanovenému volebním zákonem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dnes je v demokratických státech </a:t>
            </a:r>
            <a:r>
              <a:rPr lang="cs-CZ" sz="1400" b="1" dirty="0" smtClean="0">
                <a:solidFill>
                  <a:srgbClr val="002060"/>
                </a:solidFill>
              </a:rPr>
              <a:t>volební právo všeobecné </a:t>
            </a:r>
            <a:r>
              <a:rPr lang="cs-CZ" sz="1400" dirty="0" smtClean="0">
                <a:solidFill>
                  <a:srgbClr val="002060"/>
                </a:solidFill>
              </a:rPr>
              <a:t>(umožňuje volit každému od určitého věku), </a:t>
            </a:r>
            <a:r>
              <a:rPr lang="cs-CZ" sz="1400" b="1" dirty="0" smtClean="0">
                <a:solidFill>
                  <a:srgbClr val="002060"/>
                </a:solidFill>
              </a:rPr>
              <a:t>rovné</a:t>
            </a:r>
            <a:r>
              <a:rPr lang="cs-CZ" sz="1400" dirty="0" smtClean="0">
                <a:solidFill>
                  <a:srgbClr val="002060"/>
                </a:solidFill>
              </a:rPr>
              <a:t> (každý hlas má stejnou váhu), </a:t>
            </a:r>
            <a:r>
              <a:rPr lang="cs-CZ" sz="1400" b="1" dirty="0" smtClean="0">
                <a:solidFill>
                  <a:srgbClr val="002060"/>
                </a:solidFill>
              </a:rPr>
              <a:t>tajné</a:t>
            </a:r>
            <a:r>
              <a:rPr lang="cs-CZ" sz="1400" dirty="0" smtClean="0">
                <a:solidFill>
                  <a:srgbClr val="002060"/>
                </a:solidFill>
              </a:rPr>
              <a:t> (anonymnost volby) a </a:t>
            </a:r>
            <a:r>
              <a:rPr lang="cs-CZ" sz="1400" b="1" dirty="0" smtClean="0">
                <a:solidFill>
                  <a:srgbClr val="002060"/>
                </a:solidFill>
              </a:rPr>
              <a:t>přímé</a:t>
            </a:r>
            <a:r>
              <a:rPr lang="cs-CZ" sz="1400" dirty="0" smtClean="0">
                <a:solidFill>
                  <a:srgbClr val="002060"/>
                </a:solidFill>
              </a:rPr>
              <a:t> (nezastupitelnost při volbě) 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b="1" dirty="0" smtClean="0">
                <a:solidFill>
                  <a:srgbClr val="002060"/>
                </a:solidFill>
              </a:rPr>
              <a:t>Senát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nejčastěji takto bývá v některých státech označován zákonodárný sbor či jeho část (např.                 v ČR součást parlamentu)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s</a:t>
            </a:r>
            <a:r>
              <a:rPr lang="cs-CZ" sz="1400" dirty="0" smtClean="0">
                <a:solidFill>
                  <a:srgbClr val="002060"/>
                </a:solidFill>
              </a:rPr>
              <a:t>enátoři jsou voleni na omezenou dobu (v ČR 6 let), stejně jako v římské republice by měli působit dojmem „rady moudrých“ (???)     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464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55068"/>
            <a:ext cx="5220072" cy="3888432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Konzulové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nejvyšší politický úřad římské republiky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s</a:t>
            </a:r>
            <a:r>
              <a:rPr lang="cs-CZ" sz="1800" dirty="0" smtClean="0">
                <a:solidFill>
                  <a:srgbClr val="002060"/>
                </a:solidFill>
              </a:rPr>
              <a:t>etninové shromáždění </a:t>
            </a:r>
            <a:r>
              <a:rPr lang="cs-CZ" sz="1800" dirty="0" smtClean="0"/>
              <a:t>volilo </a:t>
            </a:r>
            <a:r>
              <a:rPr lang="cs-CZ" sz="1800" dirty="0" smtClean="0">
                <a:solidFill>
                  <a:srgbClr val="002060"/>
                </a:solidFill>
              </a:rPr>
              <a:t>dva konzuly na dobu jednoho roku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ba konzulové proti sobě </a:t>
            </a:r>
            <a:r>
              <a:rPr lang="cs-CZ" sz="1800" dirty="0" smtClean="0">
                <a:solidFill>
                  <a:srgbClr val="002060"/>
                </a:solidFill>
              </a:rPr>
              <a:t>navzájem disponovali právem veta</a:t>
            </a:r>
            <a:r>
              <a:rPr lang="cs-CZ" sz="1800" dirty="0" smtClean="0"/>
              <a:t> – nařízení platilo, jen pokud se na něm oba shodli =</a:t>
            </a:r>
            <a:r>
              <a:rPr lang="cs-CZ" sz="1800" dirty="0">
                <a:latin typeface="Calibri"/>
              </a:rPr>
              <a:t>˃ </a:t>
            </a:r>
            <a:r>
              <a:rPr lang="cs-CZ" sz="1800" dirty="0" smtClean="0">
                <a:solidFill>
                  <a:srgbClr val="002060"/>
                </a:solidFill>
                <a:latin typeface="Calibri"/>
              </a:rPr>
              <a:t>pojistka proti nastolení diktátorského režimu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>
                <a:solidFill>
                  <a:srgbClr val="002060"/>
                </a:solidFill>
              </a:rPr>
              <a:t>po uplynutí ročního funkčního období </a:t>
            </a:r>
            <a:r>
              <a:rPr lang="cs-CZ" sz="1800" dirty="0" smtClean="0"/>
              <a:t>se již konzulové </a:t>
            </a:r>
            <a:r>
              <a:rPr lang="cs-CZ" sz="1800" dirty="0" smtClean="0">
                <a:solidFill>
                  <a:srgbClr val="002060"/>
                </a:solidFill>
              </a:rPr>
              <a:t>nesměli o úřad opětovně ucházet</a:t>
            </a:r>
            <a:r>
              <a:rPr lang="cs-CZ" sz="1800" dirty="0" smtClean="0"/>
              <a:t> (opět pojistka proti diktatuře)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d</a:t>
            </a:r>
            <a:r>
              <a:rPr lang="cs-CZ" sz="1800" dirty="0" smtClean="0"/>
              <a:t>isponovali </a:t>
            </a:r>
            <a:r>
              <a:rPr lang="cs-CZ" sz="1800" dirty="0" smtClean="0">
                <a:solidFill>
                  <a:srgbClr val="002060"/>
                </a:solidFill>
              </a:rPr>
              <a:t>rozsáhlými pravomocemi</a:t>
            </a:r>
            <a:r>
              <a:rPr lang="cs-CZ" sz="1800" dirty="0" smtClean="0"/>
              <a:t> ve výkonné, soudní  i vojenské moci, ručili však za uplatňování zákonů schválených setninovým shromážděním     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292080" y="1131590"/>
            <a:ext cx="3672408" cy="3888432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4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dnes se funkci konzula asi nejvíce podobá </a:t>
            </a:r>
            <a:r>
              <a:rPr lang="cs-CZ" sz="1400" b="1" dirty="0" smtClean="0">
                <a:solidFill>
                  <a:srgbClr val="002060"/>
                </a:solidFill>
              </a:rPr>
              <a:t>funkce prem</a:t>
            </a:r>
            <a:r>
              <a:rPr lang="cs-CZ" sz="1400" dirty="0" smtClean="0">
                <a:solidFill>
                  <a:srgbClr val="002060"/>
                </a:solidFill>
              </a:rPr>
              <a:t>iéra (předsedy vlády) a z části i </a:t>
            </a:r>
            <a:r>
              <a:rPr lang="cs-CZ" sz="1400" b="1" dirty="0" smtClean="0">
                <a:solidFill>
                  <a:srgbClr val="002060"/>
                </a:solidFill>
              </a:rPr>
              <a:t>prezidenta</a:t>
            </a:r>
            <a:r>
              <a:rPr lang="cs-CZ" sz="1400" dirty="0" smtClean="0">
                <a:solidFill>
                  <a:srgbClr val="002060"/>
                </a:solidFill>
              </a:rPr>
              <a:t> (vrchní velitel ozbrojených sil)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nejpodobnější republikové uspořádání v dnešní době bychom pravděpodobně nalezli v </a:t>
            </a:r>
            <a:r>
              <a:rPr lang="cs-CZ" sz="1400" b="1" dirty="0" smtClean="0">
                <a:solidFill>
                  <a:srgbClr val="002060"/>
                </a:solidFill>
              </a:rPr>
              <a:t>San Marinu </a:t>
            </a:r>
            <a:r>
              <a:rPr lang="cs-CZ" sz="1400" dirty="0" smtClean="0">
                <a:solidFill>
                  <a:srgbClr val="002060"/>
                </a:solidFill>
              </a:rPr>
              <a:t>– do čela této republiky jsou vždy na půl roku současně voleni </a:t>
            </a:r>
            <a:r>
              <a:rPr lang="cs-CZ" sz="1400" b="1" dirty="0" smtClean="0">
                <a:solidFill>
                  <a:srgbClr val="002060"/>
                </a:solidFill>
              </a:rPr>
              <a:t>dva kapitáni </a:t>
            </a:r>
            <a:r>
              <a:rPr lang="cs-CZ" sz="1400" dirty="0" smtClean="0">
                <a:solidFill>
                  <a:srgbClr val="002060"/>
                </a:solidFill>
              </a:rPr>
              <a:t>(regenti). kteří rovněž disponují proti sobě </a:t>
            </a:r>
            <a:r>
              <a:rPr lang="cs-CZ" sz="1400" b="1" dirty="0" smtClean="0">
                <a:solidFill>
                  <a:srgbClr val="002060"/>
                </a:solidFill>
              </a:rPr>
              <a:t>právem veta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j</a:t>
            </a:r>
            <a:r>
              <a:rPr lang="cs-CZ" sz="1400" dirty="0" smtClean="0">
                <a:solidFill>
                  <a:srgbClr val="002060"/>
                </a:solidFill>
              </a:rPr>
              <a:t>ako konzulát se dnes označuje nižší </a:t>
            </a:r>
            <a:r>
              <a:rPr lang="cs-CZ" sz="1400" b="1" dirty="0" smtClean="0">
                <a:solidFill>
                  <a:srgbClr val="002060"/>
                </a:solidFill>
              </a:rPr>
              <a:t>zastupitelský úřad státu v jiné zemi </a:t>
            </a:r>
            <a:r>
              <a:rPr lang="cs-CZ" sz="1400" dirty="0" smtClean="0">
                <a:solidFill>
                  <a:srgbClr val="002060"/>
                </a:solidFill>
              </a:rPr>
              <a:t>(„pod velvyslanectvím“), konzul je pak osoba v jeho čele         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297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1101299"/>
            <a:ext cx="5220072" cy="3888432"/>
          </a:xfrm>
        </p:spPr>
        <p:txBody>
          <a:bodyPr>
            <a:normAutofit fontScale="85000" lnSpcReduction="1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Diktátor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>
                <a:solidFill>
                  <a:srgbClr val="002060"/>
                </a:solidFill>
              </a:rPr>
              <a:t>v čase </a:t>
            </a:r>
            <a:r>
              <a:rPr lang="cs-CZ" sz="1800" dirty="0" smtClean="0"/>
              <a:t>vnějšího či vnitřního </a:t>
            </a:r>
            <a:r>
              <a:rPr lang="cs-CZ" sz="1800" dirty="0" smtClean="0">
                <a:solidFill>
                  <a:srgbClr val="002060"/>
                </a:solidFill>
              </a:rPr>
              <a:t>ohrožení </a:t>
            </a:r>
            <a:r>
              <a:rPr lang="cs-CZ" sz="1800" dirty="0" smtClean="0"/>
              <a:t>měli konzulové právo jmenovat na návrh senátu </a:t>
            </a:r>
            <a:r>
              <a:rPr lang="cs-CZ" sz="1800" dirty="0" smtClean="0">
                <a:solidFill>
                  <a:srgbClr val="002060"/>
                </a:solidFill>
              </a:rPr>
              <a:t>diktátora, </a:t>
            </a:r>
            <a:r>
              <a:rPr lang="cs-CZ" sz="1800" dirty="0" smtClean="0"/>
              <a:t>který stát v tomto čase řídil, neboť „dvojkolejnost vedení“ (dva konzulové) je v čase ohrožení pro stát velmi nebezpečná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j</a:t>
            </a:r>
            <a:r>
              <a:rPr lang="cs-CZ" sz="1800" dirty="0" smtClean="0"/>
              <a:t>menován byl vždy na dobu </a:t>
            </a:r>
            <a:r>
              <a:rPr lang="cs-CZ" sz="1800" dirty="0" smtClean="0">
                <a:solidFill>
                  <a:srgbClr val="002060"/>
                </a:solidFill>
              </a:rPr>
              <a:t>šesti měsíců</a:t>
            </a:r>
            <a:r>
              <a:rPr lang="cs-CZ" sz="1800" dirty="0" smtClean="0"/>
              <a:t>, podle povahy ohrožení mu však mohl být mandát prodloužen či zkrácen, </a:t>
            </a:r>
            <a:r>
              <a:rPr lang="cs-CZ" sz="1800" dirty="0" smtClean="0">
                <a:solidFill>
                  <a:srgbClr val="002060"/>
                </a:solidFill>
              </a:rPr>
              <a:t>mohl být jmenován opakovaně</a:t>
            </a:r>
            <a:r>
              <a:rPr lang="cs-CZ" sz="1800" dirty="0" smtClean="0"/>
              <a:t>, pokud se osvědčil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s</a:t>
            </a:r>
            <a:r>
              <a:rPr lang="cs-CZ" sz="1800" dirty="0" smtClean="0"/>
              <a:t>oustředil na sebe </a:t>
            </a:r>
            <a:r>
              <a:rPr lang="cs-CZ" sz="1800" dirty="0" smtClean="0">
                <a:solidFill>
                  <a:srgbClr val="002060"/>
                </a:solidFill>
              </a:rPr>
              <a:t>obrovskou moc </a:t>
            </a:r>
            <a:r>
              <a:rPr lang="cs-CZ" sz="1800" dirty="0" smtClean="0"/>
              <a:t>ve státě, avšak </a:t>
            </a:r>
            <a:r>
              <a:rPr lang="cs-CZ" sz="1800" dirty="0" smtClean="0">
                <a:solidFill>
                  <a:srgbClr val="002060"/>
                </a:solidFill>
              </a:rPr>
              <a:t>nezneužíval</a:t>
            </a:r>
            <a:r>
              <a:rPr lang="cs-CZ" sz="1800" dirty="0" smtClean="0"/>
              <a:t> ji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z</a:t>
            </a:r>
            <a:r>
              <a:rPr lang="cs-CZ" sz="1800" dirty="0" smtClean="0"/>
              <a:t>a období římské republiky byl diktátor jmenován celkem 96 x (v průměru asi 1 x za 4 roky 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p</a:t>
            </a:r>
            <a:r>
              <a:rPr lang="cs-CZ" sz="1800" dirty="0" smtClean="0"/>
              <a:t>osledním římským diktátorem byl vojevůdce </a:t>
            </a:r>
            <a:r>
              <a:rPr lang="cs-CZ" sz="1800" dirty="0" err="1" smtClean="0"/>
              <a:t>Gaius</a:t>
            </a:r>
            <a:r>
              <a:rPr lang="cs-CZ" sz="1800" dirty="0" smtClean="0"/>
              <a:t> Julius Caesar…    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79512" y="1131590"/>
            <a:ext cx="3672408" cy="3888432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d</a:t>
            </a:r>
            <a:r>
              <a:rPr lang="cs-CZ" sz="1300" dirty="0" smtClean="0">
                <a:solidFill>
                  <a:srgbClr val="002060"/>
                </a:solidFill>
              </a:rPr>
              <a:t>nes má (na rozdíl od dob římské republiky) </a:t>
            </a:r>
            <a:r>
              <a:rPr lang="cs-CZ" sz="1300" b="1" dirty="0" smtClean="0">
                <a:solidFill>
                  <a:srgbClr val="002060"/>
                </a:solidFill>
              </a:rPr>
              <a:t>označení diktátor pejorativní charakter </a:t>
            </a:r>
            <a:r>
              <a:rPr lang="cs-CZ" sz="1300" dirty="0" smtClean="0">
                <a:solidFill>
                  <a:srgbClr val="002060"/>
                </a:solidFill>
              </a:rPr>
              <a:t>– označuje absolutního vládce, který na svém území vládne despoticky, potlačuje základní lidská práva, likviduje své protivníky atd. (např. KLDR)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samotné slovo diktátor by šlo neuměle přeložit jako „</a:t>
            </a:r>
            <a:r>
              <a:rPr lang="cs-CZ" sz="1300" dirty="0" err="1" smtClean="0">
                <a:solidFill>
                  <a:srgbClr val="002060"/>
                </a:solidFill>
              </a:rPr>
              <a:t>přikazovač</a:t>
            </a:r>
            <a:r>
              <a:rPr lang="cs-CZ" sz="1300" dirty="0" smtClean="0">
                <a:solidFill>
                  <a:srgbClr val="002060"/>
                </a:solidFill>
              </a:rPr>
              <a:t>“, pak např. Mnichovský diktát z roku 1938 chápeme jako příkaz vůči ČSR přepustit pohraniční území Německu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učitel píšící s žáky v hodině ČJ diktát je vlastně také diktátor – přikazuje žákům, co mají doslova psát a odlišnosti (</a:t>
            </a:r>
            <a:r>
              <a:rPr lang="cs-CZ" sz="1300" dirty="0" err="1" smtClean="0">
                <a:solidFill>
                  <a:srgbClr val="002060"/>
                </a:solidFill>
              </a:rPr>
              <a:t>chyb</a:t>
            </a:r>
            <a:r>
              <a:rPr lang="cs-CZ" sz="1300" dirty="0" err="1" smtClean="0">
                <a:solidFill>
                  <a:srgbClr val="FF0000"/>
                </a:solidFill>
              </a:rPr>
              <a:t>i</a:t>
            </a:r>
            <a:r>
              <a:rPr lang="cs-CZ" sz="1300" dirty="0" smtClean="0">
                <a:solidFill>
                  <a:srgbClr val="002060"/>
                </a:solidFill>
              </a:rPr>
              <a:t>) krutě trestá pětkami… </a:t>
            </a:r>
            <a:r>
              <a:rPr lang="cs-CZ" sz="13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endParaRPr lang="cs-CZ" sz="13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01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99592" y="1444813"/>
            <a:ext cx="7488112" cy="3557358"/>
            <a:chOff x="899592" y="1444813"/>
            <a:chExt cx="7488112" cy="3557358"/>
          </a:xfrm>
        </p:grpSpPr>
        <p:pic>
          <p:nvPicPr>
            <p:cNvPr id="6" name="Picture 4" descr="File:Gaius Julius Caesar (100-44 BC)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699"/>
            <a:stretch/>
          </p:blipFill>
          <p:spPr bwMode="auto">
            <a:xfrm>
              <a:off x="899592" y="1504610"/>
              <a:ext cx="2304256" cy="2976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4" name="Picture 2" descr="brýle,důchodci,fotografie,lidé,lupy,muži,profesoři,složené ruce,starší lidé,tabule,učitelé,vzdělání,zaměstnání,zkřížené ruce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79" y="1444813"/>
              <a:ext cx="3095625" cy="3095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1603456" y="4659829"/>
              <a:ext cx="90010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Caesar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6084168" y="4659829"/>
              <a:ext cx="165618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učitel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3923928" y="2452566"/>
              <a:ext cx="900100" cy="108012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80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=</a:t>
              </a:r>
              <a:endParaRPr lang="cs-CZ" sz="8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3708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01299"/>
            <a:ext cx="8748464" cy="1614467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Cenzoři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v</a:t>
            </a:r>
            <a:r>
              <a:rPr lang="cs-CZ" sz="1800" dirty="0" smtClean="0"/>
              <a:t>elmi vysoký a prestižní úřad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>
                <a:solidFill>
                  <a:srgbClr val="002060"/>
                </a:solidFill>
              </a:rPr>
              <a:t>s</a:t>
            </a:r>
            <a:r>
              <a:rPr lang="cs-CZ" sz="1800" dirty="0" smtClean="0">
                <a:solidFill>
                  <a:srgbClr val="002060"/>
                </a:solidFill>
              </a:rPr>
              <a:t>etninové shromáždění </a:t>
            </a:r>
            <a:r>
              <a:rPr lang="cs-CZ" sz="1800" dirty="0" smtClean="0"/>
              <a:t>volilo vždy </a:t>
            </a:r>
            <a:r>
              <a:rPr lang="cs-CZ" sz="1800" dirty="0" smtClean="0">
                <a:solidFill>
                  <a:srgbClr val="002060"/>
                </a:solidFill>
              </a:rPr>
              <a:t>dva cenzory na dobu pěti let </a:t>
            </a:r>
            <a:r>
              <a:rPr lang="cs-CZ" sz="1800" dirty="0" smtClean="0"/>
              <a:t>(!!!)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evidovali státní majetek i jmění občanů, dohlíželi na mravy, jmenovali senátory a měli právo je ze senátu i vyloučit, pokud se senátor choval nemravně </a:t>
            </a:r>
            <a:r>
              <a:rPr lang="cs-CZ" sz="1800" dirty="0"/>
              <a:t>=</a:t>
            </a:r>
            <a:r>
              <a:rPr lang="cs-CZ" sz="1800" dirty="0">
                <a:latin typeface="Calibri"/>
              </a:rPr>
              <a:t>˃ </a:t>
            </a:r>
            <a:r>
              <a:rPr lang="cs-CZ" sz="1800" dirty="0" smtClean="0">
                <a:solidFill>
                  <a:srgbClr val="002060"/>
                </a:solidFill>
                <a:latin typeface="Calibri"/>
              </a:rPr>
              <a:t>soustředili ve svých rukou velkou moc </a:t>
            </a:r>
            <a:r>
              <a:rPr lang="cs-CZ" sz="1800" dirty="0" smtClean="0">
                <a:latin typeface="Calibri"/>
              </a:rPr>
              <a:t>(často fakticky větší než u konzulů)</a:t>
            </a:r>
            <a:r>
              <a:rPr lang="cs-CZ" sz="1800" dirty="0" smtClean="0"/>
              <a:t>        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51520" y="2643758"/>
            <a:ext cx="8647526" cy="2232248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b="1" dirty="0" smtClean="0">
                <a:solidFill>
                  <a:srgbClr val="002060"/>
                </a:solidFill>
              </a:rPr>
              <a:t>otázka oprávněnosti existence cenzury </a:t>
            </a:r>
            <a:r>
              <a:rPr lang="cs-CZ" sz="1300" dirty="0" smtClean="0">
                <a:solidFill>
                  <a:srgbClr val="002060"/>
                </a:solidFill>
              </a:rPr>
              <a:t>a její případné podoby je dnes velmi </a:t>
            </a:r>
            <a:r>
              <a:rPr lang="cs-CZ" sz="1300" b="1" dirty="0" smtClean="0">
                <a:solidFill>
                  <a:srgbClr val="002060"/>
                </a:solidFill>
              </a:rPr>
              <a:t>diskutovaná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nyní pod ní rozumíme </a:t>
            </a:r>
            <a:r>
              <a:rPr lang="cs-CZ" sz="1300" b="1" dirty="0" smtClean="0">
                <a:solidFill>
                  <a:srgbClr val="002060"/>
                </a:solidFill>
              </a:rPr>
              <a:t>úřední zásahy či zákazy </a:t>
            </a:r>
            <a:r>
              <a:rPr lang="cs-CZ" sz="1300" dirty="0" smtClean="0">
                <a:solidFill>
                  <a:srgbClr val="002060"/>
                </a:solidFill>
              </a:rPr>
              <a:t>občanských či</a:t>
            </a:r>
            <a:r>
              <a:rPr lang="cs-CZ" sz="1300" b="1" dirty="0" smtClean="0">
                <a:solidFill>
                  <a:srgbClr val="00206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uměleckých projevů obyvatel určitého státu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b="1" dirty="0">
                <a:solidFill>
                  <a:srgbClr val="002060"/>
                </a:solidFill>
              </a:rPr>
              <a:t>z</a:t>
            </a:r>
            <a:r>
              <a:rPr lang="cs-CZ" sz="1300" b="1" dirty="0" smtClean="0">
                <a:solidFill>
                  <a:srgbClr val="002060"/>
                </a:solidFill>
              </a:rPr>
              <a:t>astánci</a:t>
            </a:r>
            <a:r>
              <a:rPr lang="cs-CZ" sz="1300" dirty="0" smtClean="0">
                <a:solidFill>
                  <a:srgbClr val="002060"/>
                </a:solidFill>
              </a:rPr>
              <a:t> argumentují omezením korupce či zabránění uveřejňování projevů ohrožujících morálku (např. záměrná extrémní vulgárnost, pornografie atd.)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b="1" dirty="0" smtClean="0">
                <a:solidFill>
                  <a:srgbClr val="002060"/>
                </a:solidFill>
              </a:rPr>
              <a:t>odpůrci</a:t>
            </a:r>
            <a:r>
              <a:rPr lang="cs-CZ" sz="1300" dirty="0" smtClean="0">
                <a:solidFill>
                  <a:srgbClr val="002060"/>
                </a:solidFill>
              </a:rPr>
              <a:t> argumentují právem každého občana na svobodu projevu, upozorňují na velké nebezpečí zneužití moci cenzora (kdo ho kontroluje?), které může vést až k totalitnímu způsobu vlády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a</a:t>
            </a:r>
            <a:r>
              <a:rPr lang="cs-CZ" sz="1300" dirty="0" smtClean="0">
                <a:solidFill>
                  <a:srgbClr val="002060"/>
                </a:solidFill>
              </a:rPr>
              <a:t>utor prezentace je přesvědčen, že </a:t>
            </a:r>
            <a:r>
              <a:rPr lang="cs-CZ" sz="1300" b="1" dirty="0" smtClean="0">
                <a:solidFill>
                  <a:srgbClr val="002060"/>
                </a:solidFill>
              </a:rPr>
              <a:t>nejlepší cenzura je autocenzura </a:t>
            </a:r>
            <a:r>
              <a:rPr lang="cs-CZ" sz="1300" dirty="0" smtClean="0">
                <a:solidFill>
                  <a:srgbClr val="002060"/>
                </a:solidFill>
              </a:rPr>
              <a:t>(nejde o cenzuru v autě </a:t>
            </a:r>
            <a:r>
              <a:rPr lang="cs-CZ" sz="13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 - každý má být natolik soudný, aby věděl, co nesmí)</a:t>
            </a:r>
            <a:r>
              <a:rPr lang="cs-CZ" sz="1300" dirty="0" smtClean="0">
                <a:solidFill>
                  <a:srgbClr val="002060"/>
                </a:solidFill>
              </a:rPr>
              <a:t>    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endParaRPr lang="cs-CZ" sz="13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882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1203598"/>
            <a:ext cx="8647526" cy="3744416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885" y="1523324"/>
            <a:ext cx="4176464" cy="3132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323336" y="1217290"/>
            <a:ext cx="8647526" cy="3744416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TENTO OBRÁZEK BYL (AUTO) CENZUROVÁN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809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29291"/>
            <a:ext cx="8748464" cy="1614467"/>
          </a:xfrm>
        </p:spPr>
        <p:txBody>
          <a:bodyPr>
            <a:normAutofit fontScale="85000" lnSpcReduction="10000"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Tribuni lidu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úředníci volení vždy na jeden rok </a:t>
            </a:r>
            <a:r>
              <a:rPr lang="cs-CZ" sz="1800" dirty="0" smtClean="0">
                <a:solidFill>
                  <a:srgbClr val="002060"/>
                </a:solidFill>
              </a:rPr>
              <a:t>plebejským shromážděním</a:t>
            </a:r>
            <a:endParaRPr lang="cs-CZ" sz="1800" dirty="0" smtClean="0"/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nejprve byli voleni </a:t>
            </a:r>
            <a:r>
              <a:rPr lang="cs-CZ" sz="1800" dirty="0" smtClean="0">
                <a:solidFill>
                  <a:srgbClr val="002060"/>
                </a:solidFill>
              </a:rPr>
              <a:t>dva</a:t>
            </a:r>
            <a:r>
              <a:rPr lang="cs-CZ" sz="1800" dirty="0" smtClean="0"/>
              <a:t>, později byl jejich počet rozšířen  na </a:t>
            </a:r>
            <a:r>
              <a:rPr lang="cs-CZ" sz="1800" dirty="0" smtClean="0">
                <a:solidFill>
                  <a:srgbClr val="002060"/>
                </a:solidFill>
              </a:rPr>
              <a:t>deset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jejich hlavním úkolem bylo </a:t>
            </a:r>
            <a:r>
              <a:rPr lang="cs-CZ" sz="1800" dirty="0" smtClean="0">
                <a:solidFill>
                  <a:srgbClr val="002060"/>
                </a:solidFill>
              </a:rPr>
              <a:t>hájit</a:t>
            </a:r>
            <a:r>
              <a:rPr lang="cs-CZ" sz="1800" dirty="0" smtClean="0"/>
              <a:t> ze všech sil </a:t>
            </a:r>
            <a:r>
              <a:rPr lang="cs-CZ" sz="1800" dirty="0" smtClean="0">
                <a:solidFill>
                  <a:srgbClr val="002060"/>
                </a:solidFill>
              </a:rPr>
              <a:t>zájmy plebejských </a:t>
            </a:r>
            <a:r>
              <a:rPr lang="cs-CZ" sz="1800" dirty="0" smtClean="0"/>
              <a:t>(neurozených) </a:t>
            </a:r>
            <a:r>
              <a:rPr lang="cs-CZ" sz="1800" dirty="0" smtClean="0">
                <a:solidFill>
                  <a:srgbClr val="002060"/>
                </a:solidFill>
              </a:rPr>
              <a:t>obyvatel Říma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 smtClean="0"/>
              <a:t>měli právo zakročit proti rozhodnutím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úředníků či senátu, která plebejce poškozovala         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51520" y="2643758"/>
            <a:ext cx="8647526" cy="2232248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pozici </a:t>
            </a:r>
            <a:r>
              <a:rPr lang="cs-CZ" sz="1300" dirty="0">
                <a:solidFill>
                  <a:srgbClr val="002060"/>
                </a:solidFill>
              </a:rPr>
              <a:t>t</a:t>
            </a:r>
            <a:r>
              <a:rPr lang="cs-CZ" sz="1300" dirty="0" smtClean="0">
                <a:solidFill>
                  <a:srgbClr val="002060"/>
                </a:solidFill>
              </a:rPr>
              <a:t>ribuna lidu dnes zřejmě nejlépe odpovídá pozice </a:t>
            </a:r>
            <a:r>
              <a:rPr lang="cs-CZ" sz="1300" b="1" dirty="0" smtClean="0">
                <a:solidFill>
                  <a:srgbClr val="002060"/>
                </a:solidFill>
              </a:rPr>
              <a:t>ombudsmana </a:t>
            </a:r>
            <a:r>
              <a:rPr lang="cs-CZ" sz="1300" dirty="0" smtClean="0">
                <a:solidFill>
                  <a:srgbClr val="002060"/>
                </a:solidFill>
              </a:rPr>
              <a:t>– veřejného ochránce práv, na nějž se občané obracejí v situacích, kdy se octnou v potížích např. na základě chybných soudních rozhodnutí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r</a:t>
            </a:r>
            <a:r>
              <a:rPr lang="cs-CZ" sz="1300" dirty="0" smtClean="0">
                <a:solidFill>
                  <a:srgbClr val="002060"/>
                </a:solidFill>
              </a:rPr>
              <a:t>ovněž </a:t>
            </a:r>
            <a:r>
              <a:rPr lang="cs-CZ" sz="1300" b="1" dirty="0" smtClean="0">
                <a:solidFill>
                  <a:srgbClr val="002060"/>
                </a:solidFill>
              </a:rPr>
              <a:t>nad smysluplností této funkce se vedou diskuse </a:t>
            </a:r>
            <a:r>
              <a:rPr lang="cs-CZ" sz="1300" dirty="0" smtClean="0">
                <a:solidFill>
                  <a:srgbClr val="002060"/>
                </a:solidFill>
              </a:rPr>
              <a:t>– příznivci v ní vidí pojistku demokracie, odpůrci mimosystémovou funkci, která samovolně zasahuje do demokraticky probíhajících procesů, ČR po letech diskusí tuto funkci od roku 2000 ustanovila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v</a:t>
            </a:r>
            <a:r>
              <a:rPr lang="cs-CZ" sz="1300" dirty="0" smtClean="0">
                <a:solidFill>
                  <a:srgbClr val="002060"/>
                </a:solidFill>
              </a:rPr>
              <a:t>e školním prostředí by se tribunovi lidu nejspíše nejvíc podobal </a:t>
            </a:r>
            <a:r>
              <a:rPr lang="cs-CZ" sz="1300" b="1" dirty="0" smtClean="0">
                <a:solidFill>
                  <a:srgbClr val="002060"/>
                </a:solidFill>
              </a:rPr>
              <a:t>předseda žákovského parlamentu</a:t>
            </a:r>
            <a:r>
              <a:rPr lang="cs-CZ" sz="1300" dirty="0" smtClean="0">
                <a:solidFill>
                  <a:srgbClr val="002060"/>
                </a:solidFill>
              </a:rPr>
              <a:t> – vážení studenti, zapřemýšlejte, který z vašich spolužáků by tuto funkci mohl nejlépe vykonávat, kdyby ten náš nebyl jen formální záležitostí </a:t>
            </a:r>
            <a:r>
              <a:rPr lang="cs-CZ" sz="13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endParaRPr lang="cs-CZ" sz="13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54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NEJVÝZNAMNĚJŠÍ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411760" y="1433865"/>
            <a:ext cx="4299658" cy="3219451"/>
            <a:chOff x="2110320" y="1419622"/>
            <a:chExt cx="4299658" cy="3219451"/>
          </a:xfrm>
        </p:grpSpPr>
        <p:pic>
          <p:nvPicPr>
            <p:cNvPr id="16386" name="Picture 2" descr="http://www.ssspm.cz/_img/skola/P4021239.JPG">
              <a:hlinkClick r:id="rId2" tooltip="Click to close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1419622"/>
              <a:ext cx="4286250" cy="3219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3059832" y="1419622"/>
              <a:ext cx="2376264" cy="50405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SSŠPM BOSKOVICE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2110320" y="4011910"/>
              <a:ext cx="4299657" cy="50405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HLEDÁME TRIBUNA! HLAS SE!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9864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další</a:t>
            </a:r>
            <a:r>
              <a:rPr lang="cs-CZ" sz="3600" dirty="0" smtClean="0">
                <a:solidFill>
                  <a:schemeClr val="bg1"/>
                </a:solidFill>
              </a:rPr>
              <a:t>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29291"/>
            <a:ext cx="4464496" cy="3774707"/>
          </a:xfrm>
        </p:spPr>
        <p:txBody>
          <a:bodyPr>
            <a:no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400" dirty="0" smtClean="0">
                <a:solidFill>
                  <a:srgbClr val="002060"/>
                </a:solidFill>
              </a:rPr>
              <a:t>Praetoři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400" dirty="0"/>
              <a:t>p</a:t>
            </a:r>
            <a:r>
              <a:rPr lang="cs-CZ" sz="1400" dirty="0" smtClean="0"/>
              <a:t>ůvodně označení pro konzuly, později to dva volení úředníci, kteří měli ve svých rukou </a:t>
            </a:r>
            <a:r>
              <a:rPr lang="cs-CZ" sz="1400" dirty="0" smtClean="0">
                <a:solidFill>
                  <a:srgbClr val="002060"/>
                </a:solidFill>
              </a:rPr>
              <a:t>velkou část soudní moci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400" dirty="0" smtClean="0">
                <a:solidFill>
                  <a:srgbClr val="002060"/>
                </a:solidFill>
              </a:rPr>
              <a:t>Kvestoři</a:t>
            </a:r>
            <a:r>
              <a:rPr lang="cs-CZ" sz="1400" dirty="0" smtClean="0"/>
              <a:t>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400" dirty="0"/>
              <a:t>d</a:t>
            </a:r>
            <a:r>
              <a:rPr lang="cs-CZ" sz="1400" dirty="0" smtClean="0"/>
              <a:t>va a později čtyři úředníci, kteří měli za úkol pečovat o </a:t>
            </a:r>
            <a:r>
              <a:rPr lang="cs-CZ" sz="1400" dirty="0" smtClean="0">
                <a:solidFill>
                  <a:srgbClr val="002060"/>
                </a:solidFill>
              </a:rPr>
              <a:t>státní pokladnu</a:t>
            </a:r>
            <a:r>
              <a:rPr lang="cs-CZ" sz="1400" dirty="0" smtClean="0"/>
              <a:t> 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400" dirty="0" err="1" smtClean="0">
                <a:solidFill>
                  <a:srgbClr val="002060"/>
                </a:solidFill>
              </a:rPr>
              <a:t>Aedilové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400" dirty="0" smtClean="0"/>
              <a:t>čtyři úředníci (dva plebejci a dva patricijové), kteří měli dbát na mravnost, bezpečnost a čistotu ulic v Římě, měli právo soudit drobné přestupky a pokutovat</a:t>
            </a:r>
          </a:p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400" dirty="0" smtClean="0">
                <a:solidFill>
                  <a:srgbClr val="002060"/>
                </a:solidFill>
              </a:rPr>
              <a:t>Prokonzulové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400" dirty="0"/>
              <a:t>ú</a:t>
            </a:r>
            <a:r>
              <a:rPr lang="cs-CZ" sz="1400" dirty="0" smtClean="0"/>
              <a:t>ředníci formující se z řad bývalých konzulů, vykonávali činnosti konzula v jednotlivých provinciích Římské říše           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932040" y="1059582"/>
            <a:ext cx="4104456" cy="3888432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 smtClean="0">
              <a:solidFill>
                <a:srgbClr val="002060"/>
              </a:solidFill>
            </a:endParaRPr>
          </a:p>
          <a:p>
            <a:r>
              <a:rPr lang="cs-CZ" sz="1300" b="1" dirty="0" smtClean="0">
                <a:solidFill>
                  <a:srgbClr val="002060"/>
                </a:solidFill>
              </a:rPr>
              <a:t>Praetoři</a:t>
            </a:r>
            <a:endParaRPr lang="cs-CZ" sz="1300" b="1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dnes by byli hlavami soudnictví, přibližně ve funkci </a:t>
            </a:r>
            <a:r>
              <a:rPr lang="cs-CZ" sz="1300" b="1" dirty="0" smtClean="0">
                <a:solidFill>
                  <a:srgbClr val="002060"/>
                </a:solidFill>
              </a:rPr>
              <a:t>předsedy nejvyššího soudu</a:t>
            </a:r>
          </a:p>
          <a:p>
            <a:pPr>
              <a:buClr>
                <a:srgbClr val="002060"/>
              </a:buClr>
            </a:pPr>
            <a:endParaRPr lang="cs-CZ" sz="1300" b="1" dirty="0" smtClean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sz="1300" b="1" dirty="0" smtClean="0">
                <a:solidFill>
                  <a:srgbClr val="002060"/>
                </a:solidFill>
              </a:rPr>
              <a:t>Kvestoři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d</a:t>
            </a:r>
            <a:r>
              <a:rPr lang="cs-CZ" sz="1300" dirty="0" smtClean="0">
                <a:solidFill>
                  <a:srgbClr val="002060"/>
                </a:solidFill>
              </a:rPr>
              <a:t>nes zřejmě </a:t>
            </a:r>
            <a:r>
              <a:rPr lang="cs-CZ" sz="1300" b="1" dirty="0" smtClean="0">
                <a:solidFill>
                  <a:srgbClr val="002060"/>
                </a:solidFill>
              </a:rPr>
              <a:t>ministři financí, </a:t>
            </a:r>
            <a:r>
              <a:rPr lang="cs-CZ" sz="1300" dirty="0" smtClean="0">
                <a:solidFill>
                  <a:srgbClr val="002060"/>
                </a:solidFill>
              </a:rPr>
              <a:t>v akademické obci je takto označována osoba pečující o finance univerzity</a:t>
            </a:r>
          </a:p>
          <a:p>
            <a:pPr>
              <a:buClr>
                <a:srgbClr val="002060"/>
              </a:buClr>
            </a:pPr>
            <a:endParaRPr lang="cs-CZ" sz="1300" dirty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sz="1300" b="1" dirty="0" err="1" smtClean="0">
                <a:solidFill>
                  <a:srgbClr val="002060"/>
                </a:solidFill>
              </a:rPr>
              <a:t>Aedilové</a:t>
            </a:r>
            <a:endParaRPr lang="cs-CZ" sz="1300" b="1" dirty="0" smtClean="0">
              <a:solidFill>
                <a:srgbClr val="002060"/>
              </a:solidFill>
            </a:endParaRP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n</a:t>
            </a:r>
            <a:r>
              <a:rPr lang="cs-CZ" sz="1300" dirty="0" smtClean="0">
                <a:solidFill>
                  <a:srgbClr val="002060"/>
                </a:solidFill>
              </a:rPr>
              <a:t>ejspíše </a:t>
            </a:r>
            <a:r>
              <a:rPr lang="cs-CZ" sz="1300" b="1" dirty="0" smtClean="0">
                <a:solidFill>
                  <a:srgbClr val="002060"/>
                </a:solidFill>
              </a:rPr>
              <a:t>policejní prezidenti</a:t>
            </a:r>
          </a:p>
          <a:p>
            <a:pPr>
              <a:buClr>
                <a:srgbClr val="002060"/>
              </a:buClr>
            </a:pPr>
            <a:endParaRPr lang="cs-CZ" sz="1300" b="1" dirty="0">
              <a:solidFill>
                <a:srgbClr val="002060"/>
              </a:solidFill>
            </a:endParaRPr>
          </a:p>
          <a:p>
            <a:pPr>
              <a:buClr>
                <a:srgbClr val="002060"/>
              </a:buClr>
            </a:pPr>
            <a:r>
              <a:rPr lang="cs-CZ" sz="1300" b="1" dirty="0" smtClean="0">
                <a:solidFill>
                  <a:srgbClr val="002060"/>
                </a:solidFill>
              </a:rPr>
              <a:t>Prokonzulové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asi </a:t>
            </a:r>
            <a:r>
              <a:rPr lang="cs-CZ" sz="1300" b="1" dirty="0" smtClean="0">
                <a:solidFill>
                  <a:srgbClr val="002060"/>
                </a:solidFill>
              </a:rPr>
              <a:t>guvernéři, </a:t>
            </a:r>
            <a:r>
              <a:rPr lang="cs-CZ" sz="1300" dirty="0" smtClean="0">
                <a:solidFill>
                  <a:srgbClr val="002060"/>
                </a:solidFill>
              </a:rPr>
              <a:t>nevím proč mne však v souvislosti s nimi napadají trafikanti </a:t>
            </a:r>
            <a:r>
              <a:rPr lang="cs-CZ" sz="13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r>
              <a:rPr lang="cs-CZ" sz="1300" dirty="0" smtClean="0">
                <a:solidFill>
                  <a:srgbClr val="002060"/>
                </a:solidFill>
              </a:rPr>
              <a:t>    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endParaRPr lang="cs-CZ" sz="13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308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další</a:t>
            </a:r>
            <a:r>
              <a:rPr lang="cs-CZ" sz="3600" dirty="0" smtClean="0">
                <a:solidFill>
                  <a:schemeClr val="bg1"/>
                </a:solidFill>
              </a:rPr>
              <a:t> ÚŘADY</a:t>
            </a:r>
            <a:endParaRPr lang="cs-CZ" sz="3600" dirty="0">
              <a:solidFill>
                <a:srgbClr val="00206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243607" y="1244060"/>
            <a:ext cx="4656786" cy="3490634"/>
            <a:chOff x="2051720" y="1203598"/>
            <a:chExt cx="4656786" cy="3490634"/>
          </a:xfrm>
        </p:grpSpPr>
        <p:pic>
          <p:nvPicPr>
            <p:cNvPr id="17410" name="Picture 2" descr="trafika">
              <a:hlinkClick r:id="rId2" tooltip="trafika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720" y="1203598"/>
              <a:ext cx="4656786" cy="34906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4067944" y="3363838"/>
              <a:ext cx="1008112" cy="864096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bg1"/>
                  </a:solidFill>
                </a:rPr>
                <a:t>Zde sídlí prokonzul</a:t>
              </a:r>
              <a:endParaRPr lang="cs-CZ" sz="12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276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soudnictví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29291"/>
            <a:ext cx="8602140" cy="1830491"/>
          </a:xfrm>
        </p:spPr>
        <p:txBody>
          <a:bodyPr>
            <a:noAutofit/>
          </a:bodyPr>
          <a:lstStyle/>
          <a:p>
            <a:pPr marL="457200" indent="-457200" algn="l"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cs-CZ" sz="1800" dirty="0" smtClean="0"/>
              <a:t>nejznámější právní normou římského soudnictví jsou </a:t>
            </a:r>
            <a:r>
              <a:rPr lang="cs-CZ" sz="1800" dirty="0" smtClean="0">
                <a:solidFill>
                  <a:srgbClr val="002060"/>
                </a:solidFill>
              </a:rPr>
              <a:t>zákony 12 desek</a:t>
            </a:r>
            <a:r>
              <a:rPr lang="cs-CZ" sz="1800" dirty="0" smtClean="0"/>
              <a:t> 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z</a:t>
            </a:r>
            <a:r>
              <a:rPr lang="cs-CZ" sz="1800" dirty="0" smtClean="0"/>
              <a:t>achovaly se jen zlomky, ze kterých je však jasně patrné, že zaručovaly </a:t>
            </a:r>
            <a:r>
              <a:rPr lang="cs-CZ" sz="1800" dirty="0" smtClean="0">
                <a:solidFill>
                  <a:srgbClr val="002060"/>
                </a:solidFill>
              </a:rPr>
              <a:t>rovnost občanů před zákonem </a:t>
            </a:r>
            <a:r>
              <a:rPr lang="cs-CZ" sz="1800" dirty="0" smtClean="0"/>
              <a:t>(plebejců i patricijů)</a:t>
            </a:r>
          </a:p>
          <a:p>
            <a:pPr marL="914400" lvl="1" indent="-457200" algn="l">
              <a:buFont typeface="Wingdings" panose="05000000000000000000" pitchFamily="2" charset="2"/>
              <a:buChar char="v"/>
            </a:pPr>
            <a:r>
              <a:rPr lang="cs-CZ" sz="1800" dirty="0"/>
              <a:t>ř</a:t>
            </a:r>
            <a:r>
              <a:rPr lang="cs-CZ" sz="1800" dirty="0" smtClean="0"/>
              <a:t>ešily nejen otázky občanského, ale i trestního práva           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749204" y="2715766"/>
            <a:ext cx="4104456" cy="2160240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 smtClean="0">
              <a:solidFill>
                <a:srgbClr val="002060"/>
              </a:solidFill>
            </a:endParaRP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ř</a:t>
            </a:r>
            <a:r>
              <a:rPr lang="cs-CZ" sz="1300" dirty="0" smtClean="0">
                <a:solidFill>
                  <a:srgbClr val="002060"/>
                </a:solidFill>
              </a:rPr>
              <a:t>ímské právo je nade vší pochybnost základ všech demokratických právních systémů dnešní doby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>
                <a:solidFill>
                  <a:srgbClr val="002060"/>
                </a:solidFill>
              </a:rPr>
              <a:t>n</a:t>
            </a:r>
            <a:r>
              <a:rPr lang="cs-CZ" sz="1300" dirty="0" smtClean="0">
                <a:solidFill>
                  <a:srgbClr val="002060"/>
                </a:solidFill>
              </a:rPr>
              <a:t>a právnické fakultě je „Říman“ prubířským kamenem pro budoucí absolventy – „Římské právo“ je prý jednou z nejtěžších zkoušek studia…   </a:t>
            </a:r>
            <a:r>
              <a:rPr lang="cs-CZ" sz="1300" dirty="0" smtClean="0">
                <a:solidFill>
                  <a:srgbClr val="FF0000"/>
                </a:solidFill>
              </a:rPr>
              <a:t> </a:t>
            </a:r>
            <a:r>
              <a:rPr lang="cs-CZ" sz="1300" dirty="0" smtClean="0">
                <a:solidFill>
                  <a:srgbClr val="002060"/>
                </a:solidFill>
              </a:rPr>
              <a:t>   </a:t>
            </a:r>
            <a:endParaRPr lang="cs-CZ" sz="1300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2715766"/>
            <a:ext cx="4032448" cy="2160240"/>
          </a:xfrm>
          <a:prstGeom prst="roundRect">
            <a:avLst/>
          </a:prstGeom>
          <a:solidFill>
            <a:srgbClr val="CCFF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>
                <a:solidFill>
                  <a:srgbClr val="002060"/>
                </a:solidFill>
              </a:rPr>
              <a:t>Jestliže někdo někomu zlomí končetinu a nedohodne se s ním, ať užije odvety. Zlomí-li rukou nebo holí kost svobodnému, podrobí se pokutě 300 </a:t>
            </a:r>
            <a:r>
              <a:rPr lang="cs-CZ" sz="1400" dirty="0" err="1" smtClean="0">
                <a:solidFill>
                  <a:srgbClr val="002060"/>
                </a:solidFill>
              </a:rPr>
              <a:t>assů</a:t>
            </a:r>
            <a:r>
              <a:rPr lang="cs-CZ" sz="1400" dirty="0" smtClean="0">
                <a:solidFill>
                  <a:srgbClr val="002060"/>
                </a:solidFill>
              </a:rPr>
              <a:t>, když otrokovi 150. Způsobí-li jiné ublížení, budiž pokutován 25 </a:t>
            </a:r>
            <a:r>
              <a:rPr lang="cs-CZ" sz="1400" dirty="0" err="1" smtClean="0">
                <a:solidFill>
                  <a:srgbClr val="002060"/>
                </a:solidFill>
              </a:rPr>
              <a:t>assy</a:t>
            </a:r>
            <a:r>
              <a:rPr lang="cs-CZ" sz="1400" dirty="0" smtClean="0">
                <a:solidFill>
                  <a:srgbClr val="002060"/>
                </a:solidFill>
              </a:rPr>
              <a:t>.</a:t>
            </a:r>
          </a:p>
          <a:p>
            <a:pPr algn="r"/>
            <a:r>
              <a:rPr lang="cs-CZ" sz="1400" b="1" dirty="0" smtClean="0">
                <a:solidFill>
                  <a:srgbClr val="002060"/>
                </a:solidFill>
              </a:rPr>
              <a:t>(Zákony 12 desek – ukázka)</a:t>
            </a:r>
            <a:endParaRPr lang="cs-CZ" sz="1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664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soudnictví</a:t>
            </a:r>
            <a:endParaRPr lang="cs-CZ" sz="3600" dirty="0">
              <a:solidFill>
                <a:srgbClr val="00206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771800" y="1203598"/>
            <a:ext cx="3528392" cy="3456231"/>
            <a:chOff x="2771800" y="1203598"/>
            <a:chExt cx="3528392" cy="3456231"/>
          </a:xfrm>
        </p:grpSpPr>
        <p:pic>
          <p:nvPicPr>
            <p:cNvPr id="18434" name="Picture 2" descr="STEICO flex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1203598"/>
              <a:ext cx="3528392" cy="29011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2987824" y="4317487"/>
              <a:ext cx="3024336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Zlomek 12 desek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0615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schématická znázornění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7289" y="1059582"/>
            <a:ext cx="8602140" cy="3816424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POLITICKÝ SYSTÉM V ŘÍMĚ</a:t>
            </a: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dirty="0" smtClean="0">
              <a:solidFill>
                <a:srgbClr val="002060"/>
              </a:solidFill>
            </a:endParaRPr>
          </a:p>
        </p:txBody>
      </p:sp>
      <p:grpSp>
        <p:nvGrpSpPr>
          <p:cNvPr id="53" name="Skupina 52"/>
          <p:cNvGrpSpPr/>
          <p:nvPr/>
        </p:nvGrpSpPr>
        <p:grpSpPr>
          <a:xfrm>
            <a:off x="467544" y="1246264"/>
            <a:ext cx="8064895" cy="3413718"/>
            <a:chOff x="467544" y="1246264"/>
            <a:chExt cx="8064895" cy="3413718"/>
          </a:xfrm>
        </p:grpSpPr>
        <p:sp>
          <p:nvSpPr>
            <p:cNvPr id="5" name="Obdélník 4"/>
            <p:cNvSpPr/>
            <p:nvPr/>
          </p:nvSpPr>
          <p:spPr>
            <a:xfrm>
              <a:off x="467544" y="4011910"/>
              <a:ext cx="3456384" cy="64807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SETNINOVÉ SHROMÁŽDĚNÍ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211960" y="3997577"/>
              <a:ext cx="2088231" cy="64807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PLEBEJSKÉ  SHROMÁŽDĚNÍ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6444208" y="3991647"/>
              <a:ext cx="2088231" cy="64807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TRIBUTNÍ  SHROMÁŽDĚNÍ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V="1">
              <a:off x="1043608" y="3435846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179889" y="3460134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V="1">
              <a:off x="3275856" y="3460135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>
              <a:off x="467544" y="2211710"/>
              <a:ext cx="1080120" cy="1253478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50" dirty="0">
                  <a:solidFill>
                    <a:schemeClr val="bg1"/>
                  </a:solidFill>
                </a:rPr>
                <a:t>2</a:t>
              </a:r>
              <a:r>
                <a:rPr lang="cs-CZ" dirty="0" smtClean="0">
                  <a:solidFill>
                    <a:schemeClr val="bg1"/>
                  </a:solidFill>
                </a:rPr>
                <a:t> </a:t>
              </a:r>
              <a:r>
                <a:rPr lang="cs-CZ" sz="1000" dirty="0" smtClean="0">
                  <a:solidFill>
                    <a:schemeClr val="bg1"/>
                  </a:solidFill>
                </a:rPr>
                <a:t>KONZULOVÉ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076144" y="1374000"/>
              <a:ext cx="6120680" cy="1125741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SENÁT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691679" y="2787774"/>
              <a:ext cx="1008113" cy="677414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50" dirty="0">
                  <a:solidFill>
                    <a:schemeClr val="bg1"/>
                  </a:solidFill>
                </a:rPr>
                <a:t>2</a:t>
              </a:r>
              <a:r>
                <a:rPr lang="cs-CZ" dirty="0" smtClean="0">
                  <a:solidFill>
                    <a:schemeClr val="bg1"/>
                  </a:solidFill>
                </a:rPr>
                <a:t> 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CENZOŘI</a:t>
              </a:r>
              <a:endParaRPr lang="cs-CZ" sz="1150" dirty="0">
                <a:solidFill>
                  <a:schemeClr val="bg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852192" y="2787774"/>
              <a:ext cx="1008113" cy="662742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VYŠŠÍ</a:t>
              </a:r>
              <a:r>
                <a:rPr lang="cs-CZ" dirty="0" smtClean="0">
                  <a:solidFill>
                    <a:schemeClr val="bg1"/>
                  </a:solidFill>
                </a:rPr>
                <a:t> 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ÚŘEDNÍCI</a:t>
              </a:r>
              <a:endParaRPr lang="cs-CZ" sz="1150" dirty="0">
                <a:solidFill>
                  <a:schemeClr val="bg1"/>
                </a:solidFill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68863" y="1246264"/>
              <a:ext cx="1080120" cy="69060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00" dirty="0" smtClean="0">
                  <a:solidFill>
                    <a:schemeClr val="bg1"/>
                  </a:solidFill>
                </a:rPr>
                <a:t>DIKTÁTOR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  <p:cxnSp>
          <p:nvCxnSpPr>
            <p:cNvPr id="18" name="Přímá spojnice se šipkou 17"/>
            <p:cNvCxnSpPr/>
            <p:nvPr/>
          </p:nvCxnSpPr>
          <p:spPr>
            <a:xfrm flipH="1" flipV="1">
              <a:off x="2195735" y="2499742"/>
              <a:ext cx="1" cy="280864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3275856" y="2499742"/>
              <a:ext cx="1" cy="280864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773489" y="3603532"/>
              <a:ext cx="3104729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bg1"/>
                  </a:solidFill>
                </a:rPr>
                <a:t>VOLBA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cxnSp>
          <p:nvCxnSpPr>
            <p:cNvPr id="27" name="Přímá spojnice se šipkou 26"/>
            <p:cNvCxnSpPr/>
            <p:nvPr/>
          </p:nvCxnSpPr>
          <p:spPr>
            <a:xfrm flipH="1">
              <a:off x="1547665" y="2359310"/>
              <a:ext cx="528478" cy="0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H="1" flipV="1">
              <a:off x="1007603" y="1943984"/>
              <a:ext cx="1" cy="280864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vál 30"/>
            <p:cNvSpPr/>
            <p:nvPr/>
          </p:nvSpPr>
          <p:spPr>
            <a:xfrm rot="16200000">
              <a:off x="769869" y="1940622"/>
              <a:ext cx="972731" cy="425253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00" dirty="0" smtClean="0">
                  <a:solidFill>
                    <a:schemeClr val="bg1"/>
                  </a:solidFill>
                </a:rPr>
                <a:t>JMENOVÁNÍ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2256664" y="2499741"/>
              <a:ext cx="950003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800" dirty="0" smtClean="0">
                  <a:solidFill>
                    <a:schemeClr val="bg1"/>
                  </a:solidFill>
                </a:rPr>
                <a:t>DOHLED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  <p:cxnSp>
          <p:nvCxnSpPr>
            <p:cNvPr id="33" name="Přímá spojnice se šipkou 32"/>
            <p:cNvCxnSpPr/>
            <p:nvPr/>
          </p:nvCxnSpPr>
          <p:spPr>
            <a:xfrm flipV="1">
              <a:off x="5256075" y="3429916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bdélník 33"/>
            <p:cNvSpPr/>
            <p:nvPr/>
          </p:nvSpPr>
          <p:spPr>
            <a:xfrm>
              <a:off x="4752018" y="2797392"/>
              <a:ext cx="1008113" cy="662742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 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TRIBUN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LIDU</a:t>
              </a:r>
            </a:p>
            <a:p>
              <a:pPr algn="ctr"/>
              <a:endParaRPr lang="cs-CZ" sz="1150" dirty="0">
                <a:solidFill>
                  <a:schemeClr val="bg1"/>
                </a:solidFill>
              </a:endParaRPr>
            </a:p>
          </p:txBody>
        </p:sp>
        <p:cxnSp>
          <p:nvCxnSpPr>
            <p:cNvPr id="35" name="Přímá spojnice se šipkou 34"/>
            <p:cNvCxnSpPr/>
            <p:nvPr/>
          </p:nvCxnSpPr>
          <p:spPr>
            <a:xfrm flipV="1">
              <a:off x="7465482" y="3429915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bdélník 35"/>
            <p:cNvSpPr/>
            <p:nvPr/>
          </p:nvSpPr>
          <p:spPr>
            <a:xfrm>
              <a:off x="6961425" y="2760414"/>
              <a:ext cx="1008113" cy="662742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 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NIŽŠÍ</a:t>
              </a:r>
            </a:p>
            <a:p>
              <a:pPr algn="ctr"/>
              <a:r>
                <a:rPr lang="cs-CZ" sz="1150" dirty="0" smtClean="0">
                  <a:solidFill>
                    <a:schemeClr val="bg1"/>
                  </a:solidFill>
                </a:rPr>
                <a:t>ÚŘEDNÍCI</a:t>
              </a:r>
            </a:p>
            <a:p>
              <a:pPr algn="ctr"/>
              <a:endParaRPr lang="cs-CZ" sz="1150" dirty="0">
                <a:solidFill>
                  <a:schemeClr val="bg1"/>
                </a:solidFill>
              </a:endParaRPr>
            </a:p>
          </p:txBody>
        </p:sp>
        <p:sp>
          <p:nvSpPr>
            <p:cNvPr id="37" name="Ovál 36"/>
            <p:cNvSpPr/>
            <p:nvPr/>
          </p:nvSpPr>
          <p:spPr>
            <a:xfrm>
              <a:off x="4626004" y="3620234"/>
              <a:ext cx="1260142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bg1"/>
                  </a:solidFill>
                </a:rPr>
                <a:t>VOLBA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sp>
          <p:nvSpPr>
            <p:cNvPr id="38" name="Ovál 37"/>
            <p:cNvSpPr/>
            <p:nvPr/>
          </p:nvSpPr>
          <p:spPr>
            <a:xfrm>
              <a:off x="6858252" y="3602580"/>
              <a:ext cx="1260142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bg1"/>
                  </a:solidFill>
                </a:rPr>
                <a:t>VOLBA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cxnSp>
          <p:nvCxnSpPr>
            <p:cNvPr id="39" name="Přímá spojnice se šipkou 38"/>
            <p:cNvCxnSpPr/>
            <p:nvPr/>
          </p:nvCxnSpPr>
          <p:spPr>
            <a:xfrm>
              <a:off x="7488322" y="2478658"/>
              <a:ext cx="1" cy="280864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vál 39"/>
            <p:cNvSpPr/>
            <p:nvPr/>
          </p:nvSpPr>
          <p:spPr>
            <a:xfrm rot="16200000">
              <a:off x="7308304" y="2384812"/>
              <a:ext cx="950003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800" dirty="0" smtClean="0">
                  <a:solidFill>
                    <a:schemeClr val="bg1"/>
                  </a:solidFill>
                </a:rPr>
                <a:t>DOHLED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  <p:cxnSp>
          <p:nvCxnSpPr>
            <p:cNvPr id="41" name="Přímá spojnice se šipkou 40"/>
            <p:cNvCxnSpPr/>
            <p:nvPr/>
          </p:nvCxnSpPr>
          <p:spPr>
            <a:xfrm flipH="1">
              <a:off x="4196914" y="3229783"/>
              <a:ext cx="555104" cy="672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se šipkou 43"/>
            <p:cNvCxnSpPr/>
            <p:nvPr/>
          </p:nvCxnSpPr>
          <p:spPr>
            <a:xfrm flipV="1">
              <a:off x="5760129" y="3219822"/>
              <a:ext cx="567108" cy="8589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se šipkou 47"/>
            <p:cNvCxnSpPr/>
            <p:nvPr/>
          </p:nvCxnSpPr>
          <p:spPr>
            <a:xfrm flipV="1">
              <a:off x="5256074" y="2564053"/>
              <a:ext cx="0" cy="233339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5511972" y="2565425"/>
              <a:ext cx="1063423" cy="60073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800" dirty="0" smtClean="0">
                  <a:solidFill>
                    <a:schemeClr val="bg1"/>
                  </a:solidFill>
                </a:rPr>
                <a:t>OBHAJOBA PRÁV PLEBEJCŮ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0307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92" y="-41564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300" dirty="0" smtClean="0">
                <a:solidFill>
                  <a:schemeClr val="bg1"/>
                </a:solidFill>
              </a:rPr>
              <a:t>schématická znázornění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7289" y="1059582"/>
            <a:ext cx="8602140" cy="3816424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ČESKÝ POLITICKÝ SYSTÉM (VYBRANÉ PRVKY)</a:t>
            </a: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b="1" u="sng" dirty="0" smtClean="0">
              <a:solidFill>
                <a:srgbClr val="002060"/>
              </a:solidFill>
            </a:endParaRPr>
          </a:p>
          <a:p>
            <a:pPr algn="ctr"/>
            <a:endParaRPr lang="cs-CZ" sz="1300" dirty="0" smtClean="0">
              <a:solidFill>
                <a:srgbClr val="00206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94524" y="2255947"/>
            <a:ext cx="6469704" cy="4863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PARLAMENT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53" name="Skupina 52"/>
          <p:cNvGrpSpPr/>
          <p:nvPr/>
        </p:nvGrpSpPr>
        <p:grpSpPr>
          <a:xfrm>
            <a:off x="467544" y="1374000"/>
            <a:ext cx="8096684" cy="3285982"/>
            <a:chOff x="467544" y="1374000"/>
            <a:chExt cx="8096684" cy="3285982"/>
          </a:xfrm>
        </p:grpSpPr>
        <p:cxnSp>
          <p:nvCxnSpPr>
            <p:cNvPr id="35" name="Přímá spojnice se šipkou 34"/>
            <p:cNvCxnSpPr/>
            <p:nvPr/>
          </p:nvCxnSpPr>
          <p:spPr>
            <a:xfrm flipV="1">
              <a:off x="6156176" y="3229778"/>
              <a:ext cx="0" cy="792089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467544" y="4011910"/>
              <a:ext cx="6305714" cy="648072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VOLIČI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V="1">
              <a:off x="1043608" y="3435846"/>
              <a:ext cx="0" cy="561731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V="1">
              <a:off x="3635244" y="3195532"/>
              <a:ext cx="0" cy="802045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>
              <a:off x="467544" y="1374000"/>
              <a:ext cx="1080120" cy="2091188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000" dirty="0" smtClean="0">
                  <a:solidFill>
                    <a:schemeClr val="bg1"/>
                  </a:solidFill>
                </a:rPr>
                <a:t>PREZIDENT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076144" y="1374000"/>
              <a:ext cx="6488084" cy="486365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VLÁDA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6" name="Ovál 25"/>
            <p:cNvSpPr/>
            <p:nvPr/>
          </p:nvSpPr>
          <p:spPr>
            <a:xfrm>
              <a:off x="773489" y="3603532"/>
              <a:ext cx="5911545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bg1"/>
                  </a:solidFill>
                </a:rPr>
                <a:t>VOLBA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cxnSp>
          <p:nvCxnSpPr>
            <p:cNvPr id="27" name="Přímá spojnice se šipkou 26"/>
            <p:cNvCxnSpPr/>
            <p:nvPr/>
          </p:nvCxnSpPr>
          <p:spPr>
            <a:xfrm>
              <a:off x="1547664" y="1647935"/>
              <a:ext cx="547523" cy="0"/>
            </a:xfrm>
            <a:prstGeom prst="straightConnector1">
              <a:avLst/>
            </a:prstGeom>
            <a:ln w="190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vál 30"/>
            <p:cNvSpPr/>
            <p:nvPr/>
          </p:nvSpPr>
          <p:spPr>
            <a:xfrm>
              <a:off x="1024954" y="1783772"/>
              <a:ext cx="1611986" cy="29211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100" dirty="0" smtClean="0">
                  <a:solidFill>
                    <a:schemeClr val="bg1"/>
                  </a:solidFill>
                </a:rPr>
                <a:t>JMENOVÁNÍ</a:t>
              </a:r>
              <a:endParaRPr lang="cs-CZ" sz="1100" dirty="0">
                <a:solidFill>
                  <a:schemeClr val="bg1"/>
                </a:solidFill>
              </a:endParaRPr>
            </a:p>
          </p:txBody>
        </p:sp>
        <p:sp>
          <p:nvSpPr>
            <p:cNvPr id="40" name="Ovál 39"/>
            <p:cNvSpPr/>
            <p:nvPr/>
          </p:nvSpPr>
          <p:spPr>
            <a:xfrm>
              <a:off x="5224708" y="1907700"/>
              <a:ext cx="1548550" cy="27493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800" dirty="0" smtClean="0">
                  <a:solidFill>
                    <a:schemeClr val="bg1"/>
                  </a:solidFill>
                </a:rPr>
                <a:t>NÁVRHY ZÁKONŮ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1429443" y="2182635"/>
              <a:ext cx="1293402" cy="45396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800" dirty="0" smtClean="0">
                  <a:solidFill>
                    <a:schemeClr val="bg1"/>
                  </a:solidFill>
                </a:rPr>
                <a:t>SCHVÁLENÉ ZÁKONY</a:t>
              </a:r>
              <a:endParaRPr lang="cs-CZ" sz="800" dirty="0">
                <a:solidFill>
                  <a:schemeClr val="bg1"/>
                </a:solidFill>
              </a:endParaRPr>
            </a:p>
          </p:txBody>
        </p:sp>
      </p:grpSp>
      <p:sp>
        <p:nvSpPr>
          <p:cNvPr id="43" name="Obdélník 42"/>
          <p:cNvSpPr/>
          <p:nvPr/>
        </p:nvSpPr>
        <p:spPr>
          <a:xfrm>
            <a:off x="5503888" y="2742312"/>
            <a:ext cx="3060340" cy="48636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100" dirty="0" smtClean="0">
                <a:solidFill>
                  <a:schemeClr val="bg1"/>
                </a:solidFill>
              </a:rPr>
              <a:t>         POSLANECKÁ SNĚMOVNA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083373" y="2730032"/>
            <a:ext cx="3409364" cy="4863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SENÁT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46" name="Přímá spojnice se šipkou 45"/>
          <p:cNvCxnSpPr/>
          <p:nvPr/>
        </p:nvCxnSpPr>
        <p:spPr>
          <a:xfrm flipH="1">
            <a:off x="1547664" y="2742312"/>
            <a:ext cx="541753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5136483" y="1860365"/>
            <a:ext cx="1" cy="395582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7236296" y="4011910"/>
            <a:ext cx="1327932" cy="66274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1150" dirty="0" smtClean="0">
                <a:solidFill>
                  <a:schemeClr val="bg1"/>
                </a:solidFill>
              </a:rPr>
              <a:t>OMBUDSMAN</a:t>
            </a:r>
          </a:p>
          <a:p>
            <a:pPr algn="ctr"/>
            <a:endParaRPr lang="cs-CZ" sz="1150" dirty="0" smtClean="0">
              <a:solidFill>
                <a:schemeClr val="bg1"/>
              </a:solidFill>
            </a:endParaRPr>
          </a:p>
          <a:p>
            <a:pPr algn="ctr"/>
            <a:endParaRPr lang="cs-CZ" sz="1150" dirty="0">
              <a:solidFill>
                <a:schemeClr val="bg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4461902" y="2619090"/>
            <a:ext cx="1385924" cy="528724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SCHVLOVÁNÍ ZÁKONŮ</a:t>
            </a:r>
            <a:endParaRPr lang="cs-CZ" sz="800" dirty="0">
              <a:solidFill>
                <a:schemeClr val="bg1"/>
              </a:solidFill>
            </a:endParaRPr>
          </a:p>
        </p:txBody>
      </p:sp>
      <p:cxnSp>
        <p:nvCxnSpPr>
          <p:cNvPr id="54" name="Přímá spojnice se šipkou 53"/>
          <p:cNvCxnSpPr>
            <a:endCxn id="51" idx="0"/>
          </p:cNvCxnSpPr>
          <p:nvPr/>
        </p:nvCxnSpPr>
        <p:spPr>
          <a:xfrm flipH="1">
            <a:off x="7900262" y="3238055"/>
            <a:ext cx="1" cy="773855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7164288" y="3466064"/>
            <a:ext cx="1399940" cy="27493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VOLBA</a:t>
            </a:r>
            <a:endParaRPr lang="cs-CZ" sz="1400" dirty="0">
              <a:solidFill>
                <a:schemeClr val="bg1"/>
              </a:solidFill>
            </a:endParaRPr>
          </a:p>
        </p:txBody>
      </p:sp>
      <p:cxnSp>
        <p:nvCxnSpPr>
          <p:cNvPr id="56" name="Přímá spojnice se šipkou 55"/>
          <p:cNvCxnSpPr/>
          <p:nvPr/>
        </p:nvCxnSpPr>
        <p:spPr>
          <a:xfrm flipH="1">
            <a:off x="6773258" y="4227934"/>
            <a:ext cx="474843" cy="0"/>
          </a:xfrm>
          <a:prstGeom prst="straightConnector1">
            <a:avLst/>
          </a:prstGeom>
          <a:ln w="190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6363978" y="4343281"/>
            <a:ext cx="1293402" cy="453961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OCHRANA PRÁV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056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193" y="-92546"/>
            <a:ext cx="9144000" cy="1049529"/>
          </a:xfrm>
        </p:spPr>
        <p:txBody>
          <a:bodyPr>
            <a:normAutofit fontScale="90000"/>
          </a:bodyPr>
          <a:lstStyle/>
          <a:p>
            <a:r>
              <a:rPr lang="cs-CZ" sz="3300" dirty="0">
                <a:solidFill>
                  <a:srgbClr val="002060"/>
                </a:solidFill>
              </a:rPr>
              <a:t>PODOBA STÁTU V OBDOBÍ ŘÍMSKÉ REPUBLIKY</a:t>
            </a:r>
            <a:r>
              <a:rPr lang="cs-CZ" sz="3300" dirty="0" smtClean="0">
                <a:solidFill>
                  <a:srgbClr val="002060"/>
                </a:solidFill>
              </a:rPr>
              <a:t/>
            </a:r>
            <a:br>
              <a:rPr lang="cs-CZ" sz="33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ZÁVĚREČNÉ ZHODNOCENÍ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55576" y="1419622"/>
            <a:ext cx="7560840" cy="1800199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00" b="1" u="sng" dirty="0" smtClean="0">
                <a:solidFill>
                  <a:srgbClr val="002060"/>
                </a:solidFill>
              </a:rPr>
              <a:t>PARALELY K DNEŠKU</a:t>
            </a:r>
          </a:p>
          <a:p>
            <a:pPr algn="ctr"/>
            <a:endParaRPr lang="cs-CZ" sz="1300" dirty="0" smtClean="0">
              <a:solidFill>
                <a:srgbClr val="002060"/>
              </a:solidFill>
            </a:endParaRPr>
          </a:p>
          <a:p>
            <a:pPr marL="285750" indent="-28575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(nejen) z výše uvedených schémat je vidět, že demokratické prvky římského politického systému (byť ve změněné podobě) pronikly do politického systému (nejen) evropských demokracií</a:t>
            </a:r>
          </a:p>
          <a:p>
            <a:pPr marL="285750" indent="-28575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002060"/>
                </a:solidFill>
              </a:rPr>
              <a:t>pojistkou demokracie je dnes místo zdvojování funkcí spíše důsledné oddělení a vzájemné „brždění“ zákonodárné, výkonné a soudní moci</a:t>
            </a:r>
          </a:p>
          <a:p>
            <a:pPr marL="285750" indent="-28575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300" dirty="0" smtClean="0">
                <a:solidFill>
                  <a:srgbClr val="FF0000"/>
                </a:solidFill>
              </a:rPr>
              <a:t>s politikou z dob Starověkého Říma se však přesto můžeme setkat každý den…   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3651870"/>
            <a:ext cx="9144000" cy="761497"/>
          </a:xfrm>
          <a:prstGeom prst="rect">
            <a:avLst/>
          </a:prstGeom>
        </p:spPr>
        <p:txBody>
          <a:bodyPr vert="horz" lIns="45720" tIns="0" rIns="45720" bIns="0" anchor="b">
            <a:normAutofit fontScale="97500"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chemeClr val="tx1"/>
                </a:solidFill>
              </a:rPr>
              <a:t>DĚKUJI ZA POZORNOST.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772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164554"/>
            <a:ext cx="9144000" cy="1173007"/>
          </a:xfrm>
        </p:spPr>
        <p:txBody>
          <a:bodyPr>
            <a:normAutofit fontScale="90000"/>
          </a:bodyPr>
          <a:lstStyle/>
          <a:p>
            <a:r>
              <a:rPr lang="cs-CZ" sz="3300" dirty="0" smtClean="0">
                <a:solidFill>
                  <a:srgbClr val="002060"/>
                </a:solidFill>
              </a:rPr>
              <a:t>PODOBA STÁTU V OBDOBÍ ŘÍMSKÉ REPUBLIKY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ZDROJE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7574"/>
            <a:ext cx="8496944" cy="3672408"/>
          </a:xfrm>
        </p:spPr>
        <p:txBody>
          <a:bodyPr>
            <a:noAutofit/>
          </a:bodyPr>
          <a:lstStyle/>
          <a:p>
            <a:pPr algn="l"/>
            <a:r>
              <a:rPr lang="cs-CZ" sz="900" dirty="0"/>
              <a:t>SOUČEK, Jan. </a:t>
            </a:r>
            <a:r>
              <a:rPr lang="cs-CZ" sz="900" i="1" dirty="0"/>
              <a:t>Dějiny pravěku a starověku</a:t>
            </a:r>
            <a:r>
              <a:rPr lang="cs-CZ" sz="900" dirty="0"/>
              <a:t>. Praha: SPL-Práce, 2002, ISBN 80-86287-55-6. </a:t>
            </a:r>
            <a:endParaRPr lang="cs-CZ" sz="900" dirty="0" smtClean="0"/>
          </a:p>
          <a:p>
            <a:pPr algn="l"/>
            <a:r>
              <a:rPr lang="cs-CZ" sz="900" dirty="0"/>
              <a:t>ČORNEJ P.;ČORNEJOVÁ I.; PARKAN F.; KUDRYS M.. </a:t>
            </a:r>
            <a:r>
              <a:rPr lang="cs-CZ" sz="900" i="1" dirty="0"/>
              <a:t>Dějepis pro střední odborné školy</a:t>
            </a:r>
            <a:r>
              <a:rPr lang="cs-CZ" sz="900" dirty="0"/>
              <a:t>. Praha: SPN, 2010, ISBN 978-80-7275-382-8</a:t>
            </a:r>
            <a:r>
              <a:rPr lang="cs-CZ" sz="900" dirty="0" smtClean="0"/>
              <a:t>.</a:t>
            </a:r>
          </a:p>
          <a:p>
            <a:pPr algn="l"/>
            <a:r>
              <a:rPr lang="cs-CZ" sz="900" dirty="0"/>
              <a:t>KOLEKTIV AUTORŮ. </a:t>
            </a:r>
            <a:r>
              <a:rPr lang="cs-CZ" sz="900" i="1" dirty="0"/>
              <a:t>Atlas světových dějin - 1. díl</a:t>
            </a:r>
            <a:r>
              <a:rPr lang="cs-CZ" sz="900" dirty="0"/>
              <a:t>. Praha: Kartografie Praha, 2003, ISBN 80-7011-343-X</a:t>
            </a:r>
            <a:r>
              <a:rPr lang="cs-CZ" sz="900" dirty="0" smtClean="0"/>
              <a:t>.</a:t>
            </a:r>
          </a:p>
          <a:p>
            <a:pPr algn="l"/>
            <a:r>
              <a:rPr lang="cs-CZ" sz="900" dirty="0"/>
              <a:t>AUTOR NEUVEDEN.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http://commons.wikimedia.org/wiki/File:Gaius_Julius_Caesar_(100-44_BC).JPG </a:t>
            </a:r>
            <a:endParaRPr lang="cs-CZ" sz="900" dirty="0" smtClean="0"/>
          </a:p>
          <a:p>
            <a:pPr algn="l"/>
            <a:r>
              <a:rPr lang="cs-CZ" sz="900" dirty="0"/>
              <a:t>VISCONTI.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http://commons.wikimedia.org/wiki/File:Cicero.PNG 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http://commons.wikimedia.org/wiki/File:Empereur_Auguste_Portrait.jpg </a:t>
            </a:r>
            <a:endParaRPr lang="cs-CZ" sz="900" dirty="0" smtClean="0"/>
          </a:p>
          <a:p>
            <a:pPr algn="l"/>
            <a:r>
              <a:rPr lang="cs-CZ" sz="900" dirty="0"/>
              <a:t>JEBULON.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http://commons.wikimedia.org/wiki/File:Pomp%C3%A9e_Vaux.jpg 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</a:t>
            </a:r>
            <a:r>
              <a:rPr lang="cs-CZ" sz="900" dirty="0" smtClean="0"/>
              <a:t>commons.wikimedia.org/wiki/File:M_Antonius.jpg?uselang=cs</a:t>
            </a:r>
          </a:p>
          <a:p>
            <a:pPr algn="l"/>
            <a:r>
              <a:rPr lang="cs-CZ" sz="900" dirty="0"/>
              <a:t>FOLEY, Margaret.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</a:t>
            </a:r>
            <a:r>
              <a:rPr lang="cs-CZ" sz="900" dirty="0" smtClean="0"/>
              <a:t>commons.wikimedia.org/wiki/File:Cleopatra.jpg</a:t>
            </a:r>
          </a:p>
          <a:p>
            <a:pPr algn="l"/>
            <a:r>
              <a:rPr lang="cs-CZ" sz="900" dirty="0"/>
              <a:t>FOYATIER, Denis.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http://commons.wikimedia.org/wiki/File:Spartacus1.jpg 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Římská shromáždění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http://cs.wikipedia.org/wiki/%C5%98%C3%ADmsk%C3%A1_shrom%C3%A1%C5%BEd%C4%9Bn%C3%AD 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Římský senát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http://cs.wikipedia.org/wiki/%C5%98%C3%ADmsk%C3%BD_sen%C3%A1t </a:t>
            </a:r>
            <a:endParaRPr lang="cs-CZ" sz="900" dirty="0" smtClean="0"/>
          </a:p>
          <a:p>
            <a:pPr algn="l"/>
            <a:r>
              <a:rPr lang="cs-CZ" sz="900" dirty="0"/>
              <a:t>MASSARI, </a:t>
            </a:r>
            <a:r>
              <a:rPr lang="cs-CZ" sz="900" dirty="0" err="1"/>
              <a:t>Cesare</a:t>
            </a:r>
            <a:r>
              <a:rPr lang="cs-CZ" sz="900" dirty="0"/>
              <a:t>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</a:t>
            </a:r>
            <a:r>
              <a:rPr lang="cs-CZ" sz="900" dirty="0" smtClean="0"/>
              <a:t>en.wikipedia.org/wiki/File:Maccari-Cicero.jpg</a:t>
            </a:r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Lucius </a:t>
            </a:r>
            <a:r>
              <a:rPr lang="cs-CZ" sz="900" i="1" dirty="0" err="1"/>
              <a:t>Sergius</a:t>
            </a:r>
            <a:r>
              <a:rPr lang="cs-CZ" sz="900" i="1" dirty="0"/>
              <a:t> </a:t>
            </a:r>
            <a:r>
              <a:rPr lang="cs-CZ" sz="900" i="1" dirty="0" err="1"/>
              <a:t>Catilina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http://cs.wikipedia.org/wiki/Lucius_Sergius_Catilina 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Politické zřízení a úřední funkce v Římě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http://antika.avonet.cz/article.php?ID=1493</a:t>
            </a:r>
            <a:r>
              <a:rPr lang="cs-CZ" sz="900" dirty="0" smtClean="0"/>
              <a:t> </a:t>
            </a:r>
          </a:p>
          <a:p>
            <a:pPr algn="l"/>
            <a:r>
              <a:rPr lang="en-US" sz="900" dirty="0"/>
              <a:t>AUTOR NEUVEDEN. </a:t>
            </a:r>
            <a:r>
              <a:rPr lang="en-US" sz="900" i="1" dirty="0"/>
              <a:t>MS Office</a:t>
            </a:r>
            <a:r>
              <a:rPr lang="en-US" sz="900" dirty="0"/>
              <a:t> [online]. [cit. </a:t>
            </a:r>
            <a:r>
              <a:rPr lang="en-US" sz="900" dirty="0" smtClean="0"/>
              <a:t>26.</a:t>
            </a:r>
            <a:r>
              <a:rPr lang="cs-CZ" sz="900" dirty="0" smtClean="0"/>
              <a:t>9</a:t>
            </a:r>
            <a:r>
              <a:rPr lang="en-US" sz="900" dirty="0" smtClean="0"/>
              <a:t>.201</a:t>
            </a:r>
            <a:r>
              <a:rPr lang="cs-CZ" sz="900" dirty="0" smtClean="0"/>
              <a:t>3</a:t>
            </a:r>
            <a:r>
              <a:rPr lang="en-US" sz="900" dirty="0" smtClean="0"/>
              <a:t>]. </a:t>
            </a:r>
            <a:r>
              <a:rPr lang="en-US" sz="900" dirty="0" err="1" smtClean="0"/>
              <a:t>Dostupný</a:t>
            </a:r>
            <a:r>
              <a:rPr lang="cs-CZ" sz="900" dirty="0" smtClean="0"/>
              <a:t> pod licencí MS Office 2010 </a:t>
            </a:r>
            <a:r>
              <a:rPr lang="en-US" sz="900" dirty="0" smtClean="0"/>
              <a:t> </a:t>
            </a:r>
            <a:r>
              <a:rPr lang="en-US" sz="900" dirty="0" err="1"/>
              <a:t>na</a:t>
            </a:r>
            <a:r>
              <a:rPr lang="en-US" sz="900" dirty="0"/>
              <a:t> WWW: http://office.microsoft.com/cs-cz/images/results.aspx?qu=U%C4%8CITEL&amp;ex=1#ai:MP900422581</a:t>
            </a:r>
            <a:r>
              <a:rPr lang="en-US" sz="900" dirty="0" smtClean="0"/>
              <a:t>|</a:t>
            </a:r>
            <a:endParaRPr lang="cs-CZ" sz="900" dirty="0" smtClean="0"/>
          </a:p>
          <a:p>
            <a:pPr algn="l"/>
            <a:r>
              <a:rPr lang="pt-BR" sz="900" dirty="0"/>
              <a:t>AUTOR NEUVEDEN. </a:t>
            </a:r>
            <a:r>
              <a:rPr lang="pt-BR" sz="900" i="1" dirty="0"/>
              <a:t>SSŠPM Boskovice</a:t>
            </a:r>
            <a:r>
              <a:rPr lang="pt-BR" sz="900" dirty="0"/>
              <a:t> [online]. [cit. </a:t>
            </a:r>
            <a:r>
              <a:rPr lang="pt-BR" sz="900" dirty="0" smtClean="0"/>
              <a:t>26.</a:t>
            </a:r>
            <a:r>
              <a:rPr lang="cs-CZ" sz="900" dirty="0" smtClean="0"/>
              <a:t>9</a:t>
            </a:r>
            <a:r>
              <a:rPr lang="pt-BR" sz="900" dirty="0" smtClean="0"/>
              <a:t>.201</a:t>
            </a:r>
            <a:r>
              <a:rPr lang="cs-CZ" sz="900" dirty="0" smtClean="0"/>
              <a:t>3</a:t>
            </a:r>
            <a:r>
              <a:rPr lang="pt-BR" sz="900" dirty="0" smtClean="0"/>
              <a:t>]. </a:t>
            </a:r>
            <a:r>
              <a:rPr lang="pt-BR" sz="900" dirty="0"/>
              <a:t>Dostupný na WWW: http://</a:t>
            </a:r>
            <a:r>
              <a:rPr lang="pt-BR" sz="900" dirty="0" smtClean="0"/>
              <a:t>www.ssspm.cz/index.php?id=13&amp;foto=skola</a:t>
            </a:r>
            <a:endParaRPr lang="cs-CZ" sz="900" dirty="0" smtClean="0"/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Starý Kolín - oficiální web města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http://citace.dumy.cz/?</a:t>
            </a:r>
            <a:r>
              <a:rPr lang="cs-CZ" sz="900" dirty="0" smtClean="0"/>
              <a:t>do=obrazek-submit</a:t>
            </a:r>
          </a:p>
          <a:p>
            <a:pPr algn="l"/>
            <a:r>
              <a:rPr lang="cs-CZ" sz="900" dirty="0"/>
              <a:t>AUTOR NEUVEDEN. </a:t>
            </a:r>
            <a:r>
              <a:rPr lang="cs-CZ" sz="900" i="1" dirty="0"/>
              <a:t>Stavba online.cz</a:t>
            </a:r>
            <a:r>
              <a:rPr lang="cs-CZ" sz="900" dirty="0"/>
              <a:t> [online]. [cit. </a:t>
            </a:r>
            <a:r>
              <a:rPr lang="cs-CZ" sz="900" dirty="0" smtClean="0"/>
              <a:t>26.9.2013]. </a:t>
            </a:r>
            <a:r>
              <a:rPr lang="cs-CZ" sz="900" dirty="0"/>
              <a:t>Dostupný na WWW: http://www.stavbaonline.cz/drevovlaknite-izolacni-desky/ </a:t>
            </a:r>
            <a:r>
              <a:rPr lang="cs-CZ" sz="900" dirty="0" smtClean="0"/>
              <a:t> </a:t>
            </a:r>
            <a:r>
              <a:rPr lang="pt-BR" sz="900" dirty="0" smtClean="0"/>
              <a:t> </a:t>
            </a:r>
            <a:r>
              <a:rPr lang="en-US" sz="900" dirty="0" smtClean="0"/>
              <a:t> </a:t>
            </a:r>
            <a:r>
              <a:rPr lang="cs-CZ" sz="900" dirty="0" smtClean="0"/>
              <a:t>   </a:t>
            </a:r>
            <a:endParaRPr lang="cs-CZ" sz="900" dirty="0"/>
          </a:p>
          <a:p>
            <a:pPr algn="l"/>
            <a:endParaRPr lang="cs-CZ" sz="1000" dirty="0"/>
          </a:p>
          <a:p>
            <a:pPr algn="l"/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4742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781</TotalTime>
  <Words>2541</Words>
  <Application>Microsoft Office PowerPoint</Application>
  <PresentationFormat>Předvádění na obrazovce (16:9)</PresentationFormat>
  <Paragraphs>273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Vrchol</vt:lpstr>
      <vt:lpstr>Prezentace aplikace PowerPoint</vt:lpstr>
      <vt:lpstr>PODOBA STÁTU V OBDOBÍ ŘÍMSKÉ REPUBLIKY</vt:lpstr>
      <vt:lpstr>PODOBA STÁTU V OBDOBÍ ŘÍMSKÉ REPUBLIKY ZÁKLADNÍ POJMY</vt:lpstr>
      <vt:lpstr>PODOBA STÁTU V OBDOBÍ ŘÍMSKÉ REPUBLIKY stručné politické dějiny</vt:lpstr>
      <vt:lpstr>PODOBA STÁTU V OBDOBÍ ŘÍMSKÉ REPUBLIKY územní růst římské republiky </vt:lpstr>
      <vt:lpstr>PODOBA STÁTU V OBDOBÍ ŘÍMSKÉ REPUBLIKY NEJSLAVNĚJŠÍ POSTAVY Římské republiky </vt:lpstr>
      <vt:lpstr>PODOBA STÁTU V OBDOBÍ ŘÍMSKÉ REPUBLIKY charakteristika systému</vt:lpstr>
      <vt:lpstr>PODOBA STÁTU V OBDOBÍ ŘÍMSKÉ REPUBLIKY charakteristika systému</vt:lpstr>
      <vt:lpstr>PODOBA STÁTU V OBDOBÍ ŘÍMSKÉ REPUBLIKY charakteristika systému</vt:lpstr>
      <vt:lpstr>PODOBA STÁTU V OBDOBÍ ŘÍMSKÉ REPUBLIKY NEJVÝZNAMNĚJŠÍ ÚŘADY</vt:lpstr>
      <vt:lpstr>PODOBA STÁTU V OBDOBÍ ŘÍMSKÉ REPUBLIKY NEJVÝZNAMNĚJŠÍ ÚŘADY</vt:lpstr>
      <vt:lpstr>PODOBA STÁTU V OBDOBÍ ŘÍMSKÉ REPUBLIKY NEJVÝZNAMNĚJŠÍ ÚŘADY</vt:lpstr>
      <vt:lpstr>PODOBA STÁTU V OBDOBÍ ŘÍMSKÉ REPUBLIKY NEJVÝZNAMNĚJŠÍ ÚŘADY</vt:lpstr>
      <vt:lpstr>PODOBA STÁTU V OBDOBÍ ŘÍMSKÉ REPUBLIKY NEJVÝZNAMNĚJŠÍ ÚŘADY</vt:lpstr>
      <vt:lpstr>PODOBA STÁTU V OBDOBÍ ŘÍMSKÉ REPUBLIKY NEJVÝZNAMNĚJŠÍ ÚŘADY</vt:lpstr>
      <vt:lpstr>PODOBA STÁTU V OBDOBÍ ŘÍMSKÉ REPUBLIKY NEJVÝZNAMNĚJŠÍ ÚŘADY</vt:lpstr>
      <vt:lpstr>PODOBA STÁTU V OBDOBÍ ŘÍMSKÉ REPUBLIKY další ÚŘADY</vt:lpstr>
      <vt:lpstr>PODOBA STÁTU V OBDOBÍ ŘÍMSKÉ REPUBLIKY další ÚŘADY</vt:lpstr>
      <vt:lpstr>PODOBA STÁTU V OBDOBÍ ŘÍMSKÉ REPUBLIKY soudnictví</vt:lpstr>
      <vt:lpstr>PODOBA STÁTU V OBDOBÍ ŘÍMSKÉ REPUBLIKY soudnictví</vt:lpstr>
      <vt:lpstr>PODOBA STÁTU V OBDOBÍ ŘÍMSKÉ REPUBLIKY schématická znázornění</vt:lpstr>
      <vt:lpstr>PODOBA STÁTU V OBDOBÍ ŘÍMSKÉ REPUBLIKY schématická znázornění</vt:lpstr>
      <vt:lpstr>PODOBA STÁTU V OBDOBÍ ŘÍMSKÉ REPUBLIKY ZÁVĚREČNÉ ZHODNOCENÍ</vt:lpstr>
      <vt:lpstr>PODOBA STÁTU V OBDOBÍ ŘÍMSKÉ REPUBLIKY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OBDOBÍ ŘÍMSKÉ REPUBLIKY</dc:title>
  <dc:creator>Dušan</dc:creator>
  <cp:lastModifiedBy>Dušan</cp:lastModifiedBy>
  <cp:revision>88</cp:revision>
  <dcterms:created xsi:type="dcterms:W3CDTF">2014-03-26T07:29:32Z</dcterms:created>
  <dcterms:modified xsi:type="dcterms:W3CDTF">2014-03-26T20:31:07Z</dcterms:modified>
</cp:coreProperties>
</file>