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6" r:id="rId3"/>
    <p:sldId id="257" r:id="rId4"/>
    <p:sldId id="263" r:id="rId5"/>
    <p:sldId id="267" r:id="rId6"/>
    <p:sldId id="268" r:id="rId7"/>
    <p:sldId id="264" r:id="rId8"/>
    <p:sldId id="265" r:id="rId9"/>
    <p:sldId id="272" r:id="rId10"/>
    <p:sldId id="266" r:id="rId11"/>
    <p:sldId id="259" r:id="rId12"/>
    <p:sldId id="271" r:id="rId13"/>
    <p:sldId id="261" r:id="rId14"/>
    <p:sldId id="262" r:id="rId15"/>
    <p:sldId id="269" r:id="rId16"/>
    <p:sldId id="270" r:id="rId17"/>
    <p:sldId id="276" r:id="rId18"/>
    <p:sldId id="279" r:id="rId19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98" d="100"/>
          <a:sy n="98" d="100"/>
        </p:scale>
        <p:origin x="-90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A85FE-D54D-46A8-9029-2E9062B7A6E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81E20-AE03-4B08-A3DE-2C5655B2F5B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D6AF1C-8A49-46EA-AE9F-725E42BFFA4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96C8EA-ED5F-4930-B7C6-8FBA7EBB8C9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636A7-E289-42BA-BBD7-DCFED168DCE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D02D9-CF36-4B75-88BE-1B75140AE44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D6A17-C124-46D0-9EC6-B9771C9BCBE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92BAFA-2F9B-4871-AD42-FF5F8945764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70FC1-3D9F-485B-9837-5A22C4C06D9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CC50A-0BD7-4624-95C7-0BD4B6D6B9F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2ED601-7B0B-47E9-BEBB-6912511F85D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100801D-DB3A-409D-BCD4-C60229FBD6B3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40" name="Group 64"/>
          <p:cNvGraphicFramePr>
            <a:graphicFrameLocks noGrp="1"/>
          </p:cNvGraphicFramePr>
          <p:nvPr>
            <p:ph type="subTitle" idx="1"/>
          </p:nvPr>
        </p:nvGraphicFramePr>
        <p:xfrm>
          <a:off x="1331913" y="1700213"/>
          <a:ext cx="6400800" cy="5012436"/>
        </p:xfrm>
        <a:graphic>
          <a:graphicData uri="http://schemas.openxmlformats.org/drawingml/2006/table">
            <a:tbl>
              <a:tblPr/>
              <a:tblGrid>
                <a:gridCol w="1685925"/>
                <a:gridCol w="4714875"/>
              </a:tblGrid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CZ.1.07/1.5.00/34.0950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Kódování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VY_32_INOVACE_bio_zoo02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zoo02_houby_Porifera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Gymnázium Kladno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Jindra Mourková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stručně shrnuje informace o způsobu života a stavbě těla živočišných hub, seznamuje žáky s jednotlivými třídami a jejich zástupci.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biologie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Tematická oblast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zoologie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Houby (houbovci) </a:t>
                      </a:r>
                      <a:r>
                        <a:rPr kumimoji="0" lang="cs-CZ" sz="13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Porifera</a:t>
                      </a:r>
                      <a:endParaRPr kumimoji="0" lang="cs-CZ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Očekávané výstupy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Žáci dovedou charakterizovat houby jako kmen, umí popsat jejich stavbu těla, dovedou popsat jednotlivé třídy a přiřadit k nim zástupce.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Klíčová slova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houby, houbovci, </a:t>
                      </a:r>
                      <a:r>
                        <a:rPr kumimoji="0" lang="cs-CZ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porifera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,ektoderm, entoderm, </a:t>
                      </a:r>
                      <a:r>
                        <a:rPr kumimoji="0" lang="cs-CZ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diblastica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choanocyty, ostia, </a:t>
                      </a:r>
                      <a:r>
                        <a:rPr kumimoji="0" lang="cs-CZ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osculum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mezoglea, </a:t>
                      </a:r>
                      <a:r>
                        <a:rPr kumimoji="0" lang="cs-CZ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askon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sykon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leukon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Druh učebního materiálu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(výkladová)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 Ročník čtyřletého gymnázia a odpovídající ročník víceletého gymnázia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vyšší stupeň osmiletého gymnázia, čtyřleté gymnázium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Ověřeno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(15.10.2013, třída 2.B)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,Bold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Zdroje uvedeny na konci dokumentu.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30" name="Obrázek 3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1473200" y="333375"/>
            <a:ext cx="5761038" cy="1258888"/>
          </a:xfrm>
          <a:noFill/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cs-CZ"/>
              <a:t>Houby (houbovci) - </a:t>
            </a:r>
            <a:r>
              <a:rPr lang="cs-CZ" i="1"/>
              <a:t>Porifera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28600"/>
            <a:ext cx="8207375" cy="1143000"/>
          </a:xfrm>
        </p:spPr>
        <p:txBody>
          <a:bodyPr/>
          <a:lstStyle/>
          <a:p>
            <a:r>
              <a:rPr lang="cs-CZ" sz="4000"/>
              <a:t>Živočišné huby = houbovci </a:t>
            </a:r>
            <a:r>
              <a:rPr lang="cs-CZ" sz="4000" i="1"/>
              <a:t>Porifera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7772400" cy="4876800"/>
          </a:xfrm>
        </p:spPr>
        <p:txBody>
          <a:bodyPr/>
          <a:lstStyle/>
          <a:p>
            <a:r>
              <a:rPr lang="cs-CZ" sz="2800"/>
              <a:t>Nejstarší známé – kambrium</a:t>
            </a:r>
          </a:p>
          <a:p>
            <a:r>
              <a:rPr lang="cs-CZ" sz="2800"/>
              <a:t>Žijí ve vodě (97% v moři)</a:t>
            </a:r>
          </a:p>
          <a:p>
            <a:r>
              <a:rPr lang="cs-CZ" sz="2800"/>
              <a:t>Ustrnutí ve fázi gastruly</a:t>
            </a:r>
          </a:p>
          <a:p>
            <a:r>
              <a:rPr lang="cs-CZ" sz="2800" u="sng"/>
              <a:t>Nemají</a:t>
            </a:r>
            <a:r>
              <a:rPr lang="cs-CZ" sz="2800"/>
              <a:t> svalstvo, nervovou, cévní soustavu</a:t>
            </a:r>
          </a:p>
          <a:p>
            <a:r>
              <a:rPr lang="cs-CZ" sz="2800"/>
              <a:t>Dýchání celým povrchem těla</a:t>
            </a:r>
          </a:p>
          <a:p>
            <a:r>
              <a:rPr lang="cs-CZ" sz="2800"/>
              <a:t>Rozmnožování </a:t>
            </a:r>
          </a:p>
          <a:p>
            <a:pPr lvl="1"/>
            <a:r>
              <a:rPr lang="cs-CZ" sz="2400"/>
              <a:t> Nepohlavní – pučení		vznik kolonie</a:t>
            </a:r>
          </a:p>
          <a:p>
            <a:pPr lvl="1"/>
            <a:r>
              <a:rPr lang="cs-CZ" sz="2400"/>
              <a:t>Nepohlavní 		gemule (přečká zimu) – </a:t>
            </a:r>
            <a:r>
              <a:rPr lang="cs-CZ" sz="2400" i="1"/>
              <a:t>jen sladkovodní druhy</a:t>
            </a:r>
          </a:p>
          <a:p>
            <a:pPr lvl="1"/>
            <a:r>
              <a:rPr lang="cs-CZ" sz="2400"/>
              <a:t>Pohlavní – hermafroditi, larva (amfiblastula)</a:t>
            </a:r>
          </a:p>
          <a:p>
            <a:endParaRPr lang="cs-CZ" sz="2800"/>
          </a:p>
        </p:txBody>
      </p:sp>
      <p:sp>
        <p:nvSpPr>
          <p:cNvPr id="3076" name="AutoShape 4"/>
          <p:cNvSpPr>
            <a:spLocks noChangeArrowheads="1"/>
          </p:cNvSpPr>
          <p:nvPr/>
        </p:nvSpPr>
        <p:spPr bwMode="auto">
          <a:xfrm>
            <a:off x="3352800" y="4876800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4419600" y="4495800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cs-CZ"/>
              <a:t>Stavba těla živočišných hub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219200"/>
            <a:ext cx="8497888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>
                <a:solidFill>
                  <a:srgbClr val="990000"/>
                </a:solidFill>
              </a:rPr>
              <a:t>Ektoderm</a:t>
            </a:r>
            <a:r>
              <a:rPr lang="cs-CZ"/>
              <a:t>  - funkce krycí</a:t>
            </a:r>
          </a:p>
          <a:p>
            <a:pPr lvl="1">
              <a:lnSpc>
                <a:spcPct val="90000"/>
              </a:lnSpc>
            </a:pPr>
            <a:r>
              <a:rPr lang="cs-CZ"/>
              <a:t>Amoebocyty  - schopnost fagocytózy – roznášení potravy</a:t>
            </a:r>
          </a:p>
          <a:p>
            <a:pPr lvl="1">
              <a:lnSpc>
                <a:spcPct val="90000"/>
              </a:lnSpc>
            </a:pPr>
            <a:r>
              <a:rPr lang="cs-CZ"/>
              <a:t>Skleroblasty – tvorba jehlic – skleritů</a:t>
            </a:r>
          </a:p>
          <a:p>
            <a:pPr lvl="1">
              <a:lnSpc>
                <a:spcPct val="90000"/>
              </a:lnSpc>
            </a:pPr>
            <a:r>
              <a:rPr lang="cs-CZ"/>
              <a:t>Spongoblasty – tvorba spongiových vláken</a:t>
            </a:r>
          </a:p>
          <a:p>
            <a:pPr lvl="1">
              <a:lnSpc>
                <a:spcPct val="90000"/>
              </a:lnSpc>
            </a:pPr>
            <a:r>
              <a:rPr lang="cs-CZ"/>
              <a:t>Porocyty – buňky ve kterých jsou kanálky - </a:t>
            </a:r>
            <a:r>
              <a:rPr lang="cs-CZ" b="1"/>
              <a:t>ostia</a:t>
            </a:r>
          </a:p>
          <a:p>
            <a:pPr>
              <a:lnSpc>
                <a:spcPct val="90000"/>
              </a:lnSpc>
            </a:pPr>
            <a:r>
              <a:rPr lang="cs-CZ">
                <a:solidFill>
                  <a:srgbClr val="990000"/>
                </a:solidFill>
              </a:rPr>
              <a:t>Entoderm</a:t>
            </a:r>
            <a:r>
              <a:rPr lang="cs-CZ"/>
              <a:t> – funkce trávicí</a:t>
            </a:r>
          </a:p>
          <a:p>
            <a:pPr lvl="1">
              <a:lnSpc>
                <a:spcPct val="90000"/>
              </a:lnSpc>
            </a:pPr>
            <a:r>
              <a:rPr lang="cs-CZ" b="1"/>
              <a:t>Choanocyty = límečkovité buňky</a:t>
            </a:r>
          </a:p>
          <a:p>
            <a:pPr>
              <a:lnSpc>
                <a:spcPct val="90000"/>
              </a:lnSpc>
            </a:pPr>
            <a:r>
              <a:rPr lang="cs-CZ"/>
              <a:t>Mezi nimi rosolovitá hmota = </a:t>
            </a:r>
            <a:r>
              <a:rPr lang="cs-CZ" b="1"/>
              <a:t>mezoglea</a:t>
            </a:r>
          </a:p>
          <a:p>
            <a:pPr>
              <a:lnSpc>
                <a:spcPct val="90000"/>
              </a:lnSpc>
            </a:pPr>
            <a:r>
              <a:rPr lang="cs-CZ"/>
              <a:t>Centrální dutina – vyvrhovací otvor = </a:t>
            </a:r>
            <a:r>
              <a:rPr lang="cs-CZ" b="1"/>
              <a:t>osculum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Stavba těla houby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/>
              <a:t>askon</a:t>
            </a:r>
            <a:r>
              <a:rPr lang="cs-CZ"/>
              <a:t> – choanocyty umístěné v hlavní dutině</a:t>
            </a:r>
          </a:p>
          <a:p>
            <a:r>
              <a:rPr lang="cs-CZ" b="1"/>
              <a:t>sykon</a:t>
            </a:r>
            <a:r>
              <a:rPr lang="cs-CZ"/>
              <a:t> – choanocyty umístěné v postraních chodbičkách</a:t>
            </a:r>
          </a:p>
          <a:p>
            <a:r>
              <a:rPr lang="cs-CZ" b="1"/>
              <a:t>leukon</a:t>
            </a:r>
            <a:r>
              <a:rPr lang="cs-CZ"/>
              <a:t> – choanocyty umístěné ve specializovaných okrouhlých komůrkách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Třídy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Houby vápenaté </a:t>
            </a:r>
            <a:r>
              <a:rPr lang="cs-CZ" i="1"/>
              <a:t>Calcispongia</a:t>
            </a:r>
          </a:p>
          <a:p>
            <a:r>
              <a:rPr lang="cs-CZ"/>
              <a:t>Houby křemité </a:t>
            </a:r>
            <a:r>
              <a:rPr lang="cs-CZ" i="1"/>
              <a:t>Silicispongia</a:t>
            </a:r>
          </a:p>
          <a:p>
            <a:r>
              <a:rPr lang="cs-CZ"/>
              <a:t>Houby rohovité </a:t>
            </a:r>
            <a:r>
              <a:rPr lang="cs-CZ" i="1"/>
              <a:t>Keratosa, Cornacuspongia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Houby vápenaté </a:t>
            </a:r>
            <a:r>
              <a:rPr lang="cs-CZ" i="1"/>
              <a:t>Calcispongia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Jehlice CaCO</a:t>
            </a:r>
            <a:r>
              <a:rPr lang="cs-CZ" baseline="-25000"/>
              <a:t>3</a:t>
            </a:r>
          </a:p>
          <a:p>
            <a:r>
              <a:rPr lang="cs-CZ"/>
              <a:t>Chladná moře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Houby křemité </a:t>
            </a:r>
            <a:r>
              <a:rPr lang="cs-CZ" i="1"/>
              <a:t>Silicispongia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Jehlice SiO</a:t>
            </a:r>
            <a:r>
              <a:rPr lang="cs-CZ" baseline="-25000"/>
              <a:t>2</a:t>
            </a:r>
          </a:p>
          <a:p>
            <a:r>
              <a:rPr lang="cs-CZ" u="sng"/>
              <a:t>Netvoří kolonie</a:t>
            </a:r>
          </a:p>
          <a:p>
            <a:r>
              <a:rPr lang="cs-CZ"/>
              <a:t>Teplá moře, sladké vody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_pletena1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0825" y="144463"/>
            <a:ext cx="2671763" cy="6669087"/>
          </a:xfrm>
          <a:prstGeom prst="rect">
            <a:avLst/>
          </a:prstGeom>
          <a:noFill/>
        </p:spPr>
      </p:pic>
      <p:pic>
        <p:nvPicPr>
          <p:cNvPr id="18435" name="Picture 3" descr="h_pletena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76600" y="195263"/>
            <a:ext cx="3317875" cy="4962525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059113" y="5445125"/>
            <a:ext cx="412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houba (křemitka) pletená </a:t>
            </a:r>
          </a:p>
          <a:p>
            <a:r>
              <a:rPr lang="cs-CZ" i="1"/>
              <a:t>Euplectella aspergillum</a:t>
            </a:r>
            <a:r>
              <a:rPr lang="cs-CZ"/>
              <a:t> (kostra)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042988" y="6381750"/>
            <a:ext cx="1824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>
                <a:solidFill>
                  <a:schemeClr val="bg1"/>
                </a:solidFill>
              </a:rPr>
              <a:t>Foto: Jindra Mourková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643438" y="4724400"/>
            <a:ext cx="1824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>
                <a:solidFill>
                  <a:schemeClr val="bg1"/>
                </a:solidFill>
              </a:rPr>
              <a:t>Foto: Jindra Mourková</a:t>
            </a:r>
            <a:endParaRPr lang="cs-CZ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Houby rohovité </a:t>
            </a:r>
            <a:br>
              <a:rPr lang="cs-CZ"/>
            </a:br>
            <a:r>
              <a:rPr lang="cs-CZ" i="1"/>
              <a:t>Keratosa, Cornacuspongia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133600"/>
            <a:ext cx="7772400" cy="4114800"/>
          </a:xfrm>
        </p:spPr>
        <p:txBody>
          <a:bodyPr/>
          <a:lstStyle/>
          <a:p>
            <a:r>
              <a:rPr lang="cs-CZ"/>
              <a:t>Netvoří jehlice, jen spongiová vlákna</a:t>
            </a:r>
          </a:p>
          <a:p>
            <a:r>
              <a:rPr lang="cs-CZ"/>
              <a:t>Středozemní moře, </a:t>
            </a:r>
            <a:r>
              <a:rPr lang="cs-CZ" u="sng"/>
              <a:t>sladkovodní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5211763" cy="649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775325" y="1720850"/>
            <a:ext cx="1562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houba říční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276600" y="5876925"/>
            <a:ext cx="18240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>
                <a:solidFill>
                  <a:schemeClr val="bg1"/>
                </a:solidFill>
              </a:rPr>
              <a:t>Foto: Jindra Mourková</a:t>
            </a:r>
            <a:endParaRPr lang="cs-CZ" sz="1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716463" y="620713"/>
            <a:ext cx="33147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 descr="houba 1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8313" y="620713"/>
            <a:ext cx="4106862" cy="4191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879475" y="5321300"/>
            <a:ext cx="295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povrch rohovité houby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364163" y="5300663"/>
            <a:ext cx="2806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řez rohovitou houbou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3471863" y="5969000"/>
            <a:ext cx="2289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 - lihový preparát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627313" y="4437063"/>
            <a:ext cx="1824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>
                <a:solidFill>
                  <a:schemeClr val="bg1"/>
                </a:solidFill>
              </a:rPr>
              <a:t>Foto: Jindra Mourková</a:t>
            </a:r>
            <a:endParaRPr lang="cs-CZ" sz="1400"/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6156325" y="3789363"/>
            <a:ext cx="18240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>
                <a:solidFill>
                  <a:schemeClr val="bg1"/>
                </a:solidFill>
              </a:rPr>
              <a:t>Foto: Jindra Mourková</a:t>
            </a:r>
            <a:endParaRPr lang="cs-CZ" sz="1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G_332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11188" y="0"/>
            <a:ext cx="7920037" cy="5938838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516688" y="5300663"/>
            <a:ext cx="1824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>
                <a:solidFill>
                  <a:schemeClr val="bg1"/>
                </a:solidFill>
              </a:rPr>
              <a:t>Foto: Jindra Mourková</a:t>
            </a:r>
            <a:endParaRPr lang="cs-CZ" sz="1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84213" y="260350"/>
            <a:ext cx="7888287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103438" y="5681663"/>
            <a:ext cx="4848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houba pryžová </a:t>
            </a:r>
            <a:r>
              <a:rPr lang="cs-CZ" i="1"/>
              <a:t>Chondrosia reniformis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948488" y="4868863"/>
            <a:ext cx="14493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/>
              <a:t>Foto: Jan Mourek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6513" y="0"/>
            <a:ext cx="7618413" cy="571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048375" y="4349750"/>
            <a:ext cx="3095625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447675" y="6042025"/>
            <a:ext cx="3916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houba obecná </a:t>
            </a:r>
            <a:r>
              <a:rPr lang="cs-CZ" i="1"/>
              <a:t>Crambe crambe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4572000" y="5300663"/>
            <a:ext cx="1449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/>
              <a:t>Foto: Jan Mourek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7575550" y="4506913"/>
            <a:ext cx="1449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/>
              <a:t>Foto: Jan Mourek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7885113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286375" y="3000375"/>
            <a:ext cx="38576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31775" y="5897563"/>
            <a:ext cx="3473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houba sírová </a:t>
            </a:r>
            <a:r>
              <a:rPr lang="cs-CZ" i="1"/>
              <a:t>Cliona celata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708400" y="4941888"/>
            <a:ext cx="1449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>
                <a:solidFill>
                  <a:schemeClr val="bg1"/>
                </a:solidFill>
              </a:rPr>
              <a:t>Foto: Jan Mourek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7694613" y="6308725"/>
            <a:ext cx="14493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/>
              <a:t>Foto: Jan Mourek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Použitá literatura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800" b="1"/>
              <a:t>Bergbauer M., Humberg B. 2005</a:t>
            </a:r>
            <a:r>
              <a:rPr lang="cs-CZ" sz="2800"/>
              <a:t>: Co žije ve středozemním moři? – Určovací příručka pro potápěče, Svojtka </a:t>
            </a:r>
            <a:r>
              <a:rPr lang="en-US" sz="2800">
                <a:cs typeface="Times New Roman" pitchFamily="18" charset="0"/>
              </a:rPr>
              <a:t>&amp;</a:t>
            </a:r>
            <a:r>
              <a:rPr lang="cs-CZ" sz="2800">
                <a:cs typeface="Times New Roman" pitchFamily="18" charset="0"/>
              </a:rPr>
              <a:t> Co, Praha.</a:t>
            </a:r>
          </a:p>
          <a:p>
            <a:pPr>
              <a:lnSpc>
                <a:spcPct val="80000"/>
              </a:lnSpc>
            </a:pPr>
            <a:r>
              <a:rPr lang="cs-CZ" sz="2800" b="1">
                <a:cs typeface="Times New Roman" pitchFamily="18" charset="0"/>
              </a:rPr>
              <a:t>Hayward P., Nelson – Smith T., Schields Ch. 2006:</a:t>
            </a:r>
            <a:r>
              <a:rPr lang="cs-CZ" sz="2800">
                <a:cs typeface="Times New Roman" pitchFamily="18" charset="0"/>
              </a:rPr>
              <a:t> Živočichové a rostliny evropského pobřeží, </a:t>
            </a:r>
            <a:r>
              <a:rPr lang="cs-CZ" sz="2800"/>
              <a:t>Svojtka </a:t>
            </a:r>
            <a:r>
              <a:rPr lang="en-US" sz="2800">
                <a:cs typeface="Times New Roman" pitchFamily="18" charset="0"/>
              </a:rPr>
              <a:t>&amp;</a:t>
            </a:r>
            <a:r>
              <a:rPr lang="cs-CZ" sz="2800">
                <a:cs typeface="Times New Roman" pitchFamily="18" charset="0"/>
              </a:rPr>
              <a:t> Co, Praha.</a:t>
            </a:r>
            <a:endParaRPr lang="cs-CZ" sz="2800" b="1"/>
          </a:p>
          <a:p>
            <a:pPr>
              <a:lnSpc>
                <a:spcPct val="80000"/>
              </a:lnSpc>
            </a:pPr>
            <a:r>
              <a:rPr lang="cs-CZ" sz="2800" b="1"/>
              <a:t>Jelínek J., Zicháček V. 2007</a:t>
            </a:r>
            <a:r>
              <a:rPr lang="cs-CZ" sz="2800"/>
              <a:t>: Biologie pro gymnázia, Nakladatelství Olomouc.</a:t>
            </a:r>
          </a:p>
          <a:p>
            <a:pPr>
              <a:lnSpc>
                <a:spcPct val="80000"/>
              </a:lnSpc>
            </a:pPr>
            <a:r>
              <a:rPr lang="cs-CZ" sz="2800" b="1"/>
              <a:t>Rozsypal ed. 2003</a:t>
            </a:r>
            <a:r>
              <a:rPr lang="cs-CZ" sz="2800"/>
              <a:t>: Nový přehled biologie, Scientia, Praha.</a:t>
            </a:r>
          </a:p>
          <a:p>
            <a:pPr>
              <a:lnSpc>
                <a:spcPct val="80000"/>
              </a:lnSpc>
            </a:pPr>
            <a:endParaRPr lang="en-US" sz="280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cs-CZ" sz="2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sz="3600"/>
              <a:t>Všechny fotografie byly použity se svolením autorů.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475</Words>
  <Application>Microsoft Office PowerPoint</Application>
  <PresentationFormat>Předvádění na obrazovce (4:3)</PresentationFormat>
  <Paragraphs>96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Default Design</vt:lpstr>
      <vt:lpstr>Snímek 1</vt:lpstr>
      <vt:lpstr>Houby (houbovci) - Porifera</vt:lpstr>
      <vt:lpstr>Živočišné huby = houbovci Porifera</vt:lpstr>
      <vt:lpstr>Stavba těla živočišných hub</vt:lpstr>
      <vt:lpstr>Stavba těla houby</vt:lpstr>
      <vt:lpstr>Třídy</vt:lpstr>
      <vt:lpstr>Houby vápenaté Calcispongia</vt:lpstr>
      <vt:lpstr>Houby křemité Silicispongia</vt:lpstr>
      <vt:lpstr>Snímek 9</vt:lpstr>
      <vt:lpstr>Houby rohovité  Keratosa, Cornacuspongia</vt:lpstr>
      <vt:lpstr>Snímek 11</vt:lpstr>
      <vt:lpstr>Snímek 12</vt:lpstr>
      <vt:lpstr>Snímek 13</vt:lpstr>
      <vt:lpstr>Snímek 14</vt:lpstr>
      <vt:lpstr>Snímek 15</vt:lpstr>
      <vt:lpstr>Snímek 16</vt:lpstr>
      <vt:lpstr>Použitá literatura</vt:lpstr>
      <vt:lpstr>Snímek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Houby (houbovci) - Porifera</dc:title>
  <dc:creator>Jindra</dc:creator>
  <cp:lastModifiedBy>pe</cp:lastModifiedBy>
  <cp:revision>41</cp:revision>
  <dcterms:created xsi:type="dcterms:W3CDTF">2013-10-19T12:14:06Z</dcterms:created>
  <dcterms:modified xsi:type="dcterms:W3CDTF">2014-03-27T09:28:19Z</dcterms:modified>
</cp:coreProperties>
</file>