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94" r:id="rId4"/>
    <p:sldId id="296" r:id="rId5"/>
    <p:sldId id="286" r:id="rId6"/>
    <p:sldId id="293" r:id="rId7"/>
    <p:sldId id="289" r:id="rId8"/>
    <p:sldId id="292" r:id="rId9"/>
    <p:sldId id="291" r:id="rId10"/>
    <p:sldId id="298" r:id="rId11"/>
    <p:sldId id="287" r:id="rId12"/>
    <p:sldId id="299" r:id="rId13"/>
    <p:sldId id="300" r:id="rId14"/>
    <p:sldId id="301" r:id="rId15"/>
    <p:sldId id="258" r:id="rId16"/>
    <p:sldId id="285" r:id="rId17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B1551F-7F7F-4A90-900C-990C645A98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91C54B-093A-4037-958C-4E7D4E53A8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3AA59D-A73F-4C0E-BF06-B0201BCAD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0B486-9BA0-4EDE-A488-5097D19D2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4ABDE9-16D2-4739-84A7-078593F29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E764B6-FFD6-42A3-9A9A-9E9011750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AB38CD-C216-4915-A602-81B4B84D0D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558013-AEC6-4482-A71E-D4BFFD1B5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13E66-7239-445D-BBA4-DE21A31D92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A602F5-3AA0-4413-882B-5616F0394E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E4368D-FDF5-4527-8CF3-D4106A8358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73A6A4-5CF2-4B75-8946-92B31E27A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5C542B-FD66-435B-A860-4CA6F28FF8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C2941129-971C-45EF-B7E6-75C085A2B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8" name="Group 56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509389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zoo11_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korysi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Crustacea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základními znaky skupiny a  s vybranými zástupci korýšů. 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Korýši Crustacea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poznají vybrané zástupce korýšů  a zařadí je do systému a charakterizují  jejich způsob života.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Korýši, Crustacea, lupenonožci, perloočka, rakovci, desetinožci, rak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(11.2.2014, třída 2.B)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0"/>
            <a:ext cx="4175125" cy="23495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Korýši </a:t>
            </a:r>
            <a:br>
              <a:rPr lang="cs-CZ" smtClean="0">
                <a:solidFill>
                  <a:schemeClr val="bg1"/>
                </a:solidFill>
              </a:rPr>
            </a:br>
            <a:r>
              <a:rPr lang="cs-CZ" i="1" smtClean="0">
                <a:solidFill>
                  <a:schemeClr val="bg1"/>
                </a:solidFill>
              </a:rPr>
              <a:t>Crustacea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076" name="Text Box 6"/>
          <p:cNvSpPr txBox="1">
            <a:spLocks noChangeArrowheads="1"/>
          </p:cNvSpPr>
          <p:nvPr/>
        </p:nvSpPr>
        <p:spPr bwMode="auto">
          <a:xfrm>
            <a:off x="4859338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pic>
        <p:nvPicPr>
          <p:cNvPr id="3077" name="Picture 7" descr="IMG_286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0"/>
            <a:ext cx="4787900" cy="324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9" descr="IMG_269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575" y="4079875"/>
            <a:ext cx="3706813" cy="277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8" descr="P623029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11913" y="3213100"/>
            <a:ext cx="2732087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7581900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pic>
        <p:nvPicPr>
          <p:cNvPr id="3081" name="Picture 11"/>
          <p:cNvPicPr>
            <a:picLocks noChangeAspect="1" noChangeArrowheads="1"/>
          </p:cNvPicPr>
          <p:nvPr/>
        </p:nvPicPr>
        <p:blipFill>
          <a:blip r:embed="rId5" cstate="print">
            <a:lum bright="6000" contrast="6000"/>
          </a:blip>
          <a:srcRect/>
          <a:stretch>
            <a:fillRect/>
          </a:stretch>
        </p:blipFill>
        <p:spPr bwMode="auto">
          <a:xfrm>
            <a:off x="0" y="4546600"/>
            <a:ext cx="3470275" cy="231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2" descr="IMG_213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2205038"/>
            <a:ext cx="3492500" cy="243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bg1"/>
                </a:solidFill>
              </a:rPr>
              <a:t>hrotnatka  (</a:t>
            </a:r>
            <a:r>
              <a:rPr lang="cs-CZ" sz="4000" b="1" i="1" smtClean="0">
                <a:solidFill>
                  <a:schemeClr val="bg1"/>
                </a:solidFill>
              </a:rPr>
              <a:t>Daphnia</a:t>
            </a:r>
            <a:r>
              <a:rPr lang="cs-CZ" sz="4000" b="1" smtClean="0">
                <a:solidFill>
                  <a:schemeClr val="bg1"/>
                </a:solidFill>
              </a:rPr>
              <a:t>)</a:t>
            </a:r>
            <a:r>
              <a:rPr lang="cs-CZ" sz="4000" smtClean="0">
                <a:solidFill>
                  <a:schemeClr val="bg1"/>
                </a:solidFill>
              </a:rPr>
              <a:t/>
            </a:r>
            <a:br>
              <a:rPr lang="cs-CZ" sz="4000" smtClean="0">
                <a:solidFill>
                  <a:schemeClr val="bg1"/>
                </a:solidFill>
              </a:rPr>
            </a:br>
            <a:r>
              <a:rPr lang="cs-CZ" sz="4000" smtClean="0">
                <a:solidFill>
                  <a:schemeClr val="bg1"/>
                </a:solidFill>
              </a:rPr>
              <a:t> </a:t>
            </a:r>
            <a:r>
              <a:rPr lang="cs-CZ" sz="3600" smtClean="0">
                <a:solidFill>
                  <a:schemeClr val="bg1"/>
                </a:solidFill>
              </a:rPr>
              <a:t>řád: perloočky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341438"/>
            <a:ext cx="4897437" cy="47847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800" smtClean="0">
              <a:solidFill>
                <a:schemeClr val="bg1"/>
              </a:solidFill>
            </a:endParaRPr>
          </a:p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hlava</a:t>
            </a:r>
          </a:p>
          <a:p>
            <a:pPr lvl="1" eaLnBrk="1" hangingPunct="1"/>
            <a:r>
              <a:rPr lang="cs-CZ" sz="2400" smtClean="0">
                <a:solidFill>
                  <a:schemeClr val="bg1"/>
                </a:solidFill>
              </a:rPr>
              <a:t>složené oči, naupliové očko</a:t>
            </a:r>
          </a:p>
          <a:p>
            <a:pPr lvl="1" eaLnBrk="1" hangingPunct="1"/>
            <a:r>
              <a:rPr lang="cs-CZ" sz="2400" smtClean="0">
                <a:solidFill>
                  <a:schemeClr val="bg1"/>
                </a:solidFill>
              </a:rPr>
              <a:t>1. pár tykadel – chemoreceptory</a:t>
            </a:r>
          </a:p>
          <a:p>
            <a:pPr lvl="1" eaLnBrk="1" hangingPunct="1"/>
            <a:r>
              <a:rPr lang="cs-CZ" sz="2400" smtClean="0">
                <a:solidFill>
                  <a:schemeClr val="bg1"/>
                </a:solidFill>
              </a:rPr>
              <a:t>2. pár tykadel - pohyb</a:t>
            </a:r>
          </a:p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hruď</a:t>
            </a:r>
          </a:p>
          <a:p>
            <a:pPr lvl="1" eaLnBrk="1" hangingPunct="1"/>
            <a:r>
              <a:rPr lang="cs-CZ" sz="2400" smtClean="0">
                <a:solidFill>
                  <a:schemeClr val="bg1"/>
                </a:solidFill>
              </a:rPr>
              <a:t>5 párů nohou – žábry</a:t>
            </a:r>
          </a:p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zadeček- furka</a:t>
            </a:r>
          </a:p>
          <a:p>
            <a:pPr eaLnBrk="1" hangingPunct="1"/>
            <a:endParaRPr lang="cs-CZ" sz="280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cs-CZ" sz="2800" smtClean="0">
              <a:solidFill>
                <a:schemeClr val="bg1"/>
              </a:solidFill>
            </a:endParaRPr>
          </a:p>
          <a:p>
            <a:pPr eaLnBrk="1" hangingPunct="1"/>
            <a:endParaRPr lang="cs-CZ" sz="2800" smtClean="0">
              <a:solidFill>
                <a:schemeClr val="bg1"/>
              </a:solidFill>
            </a:endParaRPr>
          </a:p>
        </p:txBody>
      </p:sp>
      <p:pic>
        <p:nvPicPr>
          <p:cNvPr id="4100" name="Picture 4" descr="P6230295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24463" y="1628775"/>
            <a:ext cx="3919537" cy="5229225"/>
          </a:xfrm>
          <a:noFill/>
        </p:spPr>
      </p:pic>
      <p:sp>
        <p:nvSpPr>
          <p:cNvPr id="4101" name="Rectangle 6"/>
          <p:cNvSpPr>
            <a:spLocks noChangeArrowheads="1"/>
          </p:cNvSpPr>
          <p:nvPr/>
        </p:nvSpPr>
        <p:spPr bwMode="auto">
          <a:xfrm>
            <a:off x="7181850" y="6491288"/>
            <a:ext cx="196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Foto: Jan Mourek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11" descr="P6230286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16463" y="3106738"/>
            <a:ext cx="3887787" cy="2914650"/>
          </a:xfrm>
          <a:noFill/>
        </p:spPr>
      </p:pic>
      <p:sp>
        <p:nvSpPr>
          <p:cNvPr id="5123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/>
            <a:endParaRPr lang="cs-CZ" sz="2800" smtClean="0"/>
          </a:p>
        </p:txBody>
      </p:sp>
      <p:pic>
        <p:nvPicPr>
          <p:cNvPr id="5125" name="Picture 10" descr="P6230295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333375"/>
            <a:ext cx="4262437" cy="5688013"/>
          </a:xfrm>
          <a:noFill/>
        </p:spPr>
      </p:pic>
      <p:sp>
        <p:nvSpPr>
          <p:cNvPr id="5126" name="Text Box 7"/>
          <p:cNvSpPr txBox="1">
            <a:spLocks noChangeArrowheads="1"/>
          </p:cNvSpPr>
          <p:nvPr/>
        </p:nvSpPr>
        <p:spPr bwMode="auto">
          <a:xfrm>
            <a:off x="323850" y="6237288"/>
            <a:ext cx="1508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perloočka</a:t>
            </a:r>
          </a:p>
        </p:txBody>
      </p:sp>
      <p:sp>
        <p:nvSpPr>
          <p:cNvPr id="5127" name="Text Box 8"/>
          <p:cNvSpPr txBox="1">
            <a:spLocks noChangeArrowheads="1"/>
          </p:cNvSpPr>
          <p:nvPr/>
        </p:nvSpPr>
        <p:spPr bwMode="auto">
          <a:xfrm>
            <a:off x="7019925" y="5661025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  <p:pic>
        <p:nvPicPr>
          <p:cNvPr id="5128" name="Picture 14" descr="P623030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463" y="333375"/>
            <a:ext cx="3902075" cy="292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9" name="Rectangle 15"/>
          <p:cNvSpPr>
            <a:spLocks noChangeArrowheads="1"/>
          </p:cNvSpPr>
          <p:nvPr/>
        </p:nvSpPr>
        <p:spPr bwMode="auto">
          <a:xfrm>
            <a:off x="6948488" y="2924175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5130" name="Rectangle 16"/>
          <p:cNvSpPr>
            <a:spLocks noChangeArrowheads="1"/>
          </p:cNvSpPr>
          <p:nvPr/>
        </p:nvSpPr>
        <p:spPr bwMode="auto">
          <a:xfrm>
            <a:off x="3059113" y="5589588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5329237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Rakovci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435975" cy="4997450"/>
          </a:xfrm>
        </p:spPr>
        <p:txBody>
          <a:bodyPr/>
          <a:lstStyle/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tělo kryto pevným krunýřem </a:t>
            </a:r>
          </a:p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2O tělních článků</a:t>
            </a:r>
          </a:p>
          <a:p>
            <a:pPr eaLnBrk="1" hangingPunct="1"/>
            <a:r>
              <a:rPr lang="cs-CZ" sz="2800" b="1" smtClean="0">
                <a:solidFill>
                  <a:schemeClr val="bg1"/>
                </a:solidFill>
              </a:rPr>
              <a:t>vývoj přímý</a:t>
            </a:r>
            <a:endParaRPr lang="cs-CZ" sz="2800" smtClean="0">
              <a:solidFill>
                <a:schemeClr val="bg1"/>
              </a:solidFill>
            </a:endParaRPr>
          </a:p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péče o potomstvo (F nošení vajíček, mláďat)</a:t>
            </a:r>
          </a:p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výskyt: 	moře (krab, langusta, humr, kreveta,...) 			sladké vody (rak, krab, blešivec) </a:t>
            </a:r>
          </a:p>
          <a:p>
            <a:pPr eaLnBrk="1" hangingPunct="1">
              <a:buFontTx/>
              <a:buNone/>
            </a:pPr>
            <a:r>
              <a:rPr lang="cs-CZ" sz="2800" smtClean="0">
                <a:solidFill>
                  <a:schemeClr val="bg1"/>
                </a:solidFill>
              </a:rPr>
              <a:t>			hrabanka (stínka, svinka)</a:t>
            </a:r>
          </a:p>
          <a:p>
            <a:pPr eaLnBrk="1" hangingPunct="1"/>
            <a:endParaRPr lang="cs-CZ" sz="2800" smtClean="0">
              <a:solidFill>
                <a:schemeClr val="bg1"/>
              </a:solidFill>
            </a:endParaRPr>
          </a:p>
          <a:p>
            <a:pPr lvl="1" eaLnBrk="1" hangingPunct="1"/>
            <a:endParaRPr lang="cs-CZ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cs-CZ" sz="2400" smtClean="0">
              <a:solidFill>
                <a:schemeClr val="bg1"/>
              </a:solidFill>
            </a:endParaRPr>
          </a:p>
          <a:p>
            <a:pPr eaLnBrk="1" hangingPunct="1"/>
            <a:endParaRPr lang="cs-CZ" sz="24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9" descr="IMG_225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7171" name="Rectangle 5"/>
          <p:cNvSpPr>
            <a:spLocks noGrp="1" noChangeArrowheads="1"/>
          </p:cNvSpPr>
          <p:nvPr>
            <p:ph type="title"/>
          </p:nvPr>
        </p:nvSpPr>
        <p:spPr>
          <a:xfrm>
            <a:off x="4356100" y="188913"/>
            <a:ext cx="4619625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krab </a:t>
            </a:r>
            <a:r>
              <a:rPr lang="cs-CZ" i="1" smtClean="0">
                <a:solidFill>
                  <a:schemeClr val="tx1"/>
                </a:solidFill>
              </a:rPr>
              <a:t>Eriphia</a:t>
            </a:r>
          </a:p>
        </p:txBody>
      </p:sp>
      <p:sp>
        <p:nvSpPr>
          <p:cNvPr id="7172" name="Text Box 7"/>
          <p:cNvSpPr txBox="1">
            <a:spLocks noChangeArrowheads="1"/>
          </p:cNvSpPr>
          <p:nvPr/>
        </p:nvSpPr>
        <p:spPr bwMode="auto">
          <a:xfrm>
            <a:off x="6659563" y="63817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7173" name="Text Box 11"/>
          <p:cNvSpPr txBox="1">
            <a:spLocks noChangeArrowheads="1"/>
          </p:cNvSpPr>
          <p:nvPr/>
        </p:nvSpPr>
        <p:spPr bwMode="auto">
          <a:xfrm>
            <a:off x="0" y="404813"/>
            <a:ext cx="8081963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400"/>
              <a:t> asymetrický vývoj klepet</a:t>
            </a:r>
          </a:p>
          <a:p>
            <a:pPr>
              <a:buFontTx/>
              <a:buChar char="•"/>
            </a:pPr>
            <a:r>
              <a:rPr lang="cs-CZ" sz="2400"/>
              <a:t> pohled na břišní stranu </a:t>
            </a:r>
          </a:p>
          <a:p>
            <a:r>
              <a:rPr lang="cs-CZ" sz="2400"/>
              <a:t>– je vidět sklopený zadeček, samička pod ním nosí vajíčka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15" descr="IMG_2106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8195" name="Rectangle 8"/>
          <p:cNvSpPr>
            <a:spLocks noGrp="1" noChangeArrowheads="1"/>
          </p:cNvSpPr>
          <p:nvPr>
            <p:ph type="title"/>
          </p:nvPr>
        </p:nvSpPr>
        <p:spPr>
          <a:xfrm>
            <a:off x="179388" y="333375"/>
            <a:ext cx="5770562" cy="706438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krab </a:t>
            </a:r>
            <a:r>
              <a:rPr lang="cs-CZ" sz="4000" i="1" smtClean="0">
                <a:solidFill>
                  <a:schemeClr val="bg1"/>
                </a:solidFill>
              </a:rPr>
              <a:t>Eriphia</a:t>
            </a:r>
          </a:p>
        </p:txBody>
      </p:sp>
      <p:sp>
        <p:nvSpPr>
          <p:cNvPr id="8196" name="Text Box 10"/>
          <p:cNvSpPr txBox="1">
            <a:spLocks noChangeArrowheads="1"/>
          </p:cNvSpPr>
          <p:nvPr/>
        </p:nvSpPr>
        <p:spPr bwMode="auto">
          <a:xfrm>
            <a:off x="827088" y="1125538"/>
            <a:ext cx="2965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– obranné postavení</a:t>
            </a:r>
          </a:p>
        </p:txBody>
      </p:sp>
      <p:sp>
        <p:nvSpPr>
          <p:cNvPr id="8197" name="Text Box 12"/>
          <p:cNvSpPr txBox="1">
            <a:spLocks noChangeArrowheads="1"/>
          </p:cNvSpPr>
          <p:nvPr/>
        </p:nvSpPr>
        <p:spPr bwMode="auto">
          <a:xfrm>
            <a:off x="6300788" y="6237288"/>
            <a:ext cx="22066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8"/>
          <p:cNvSpPr>
            <a:spLocks noGrp="1" noChangeArrowheads="1"/>
          </p:cNvSpPr>
          <p:nvPr>
            <p:ph type="title"/>
          </p:nvPr>
        </p:nvSpPr>
        <p:spPr>
          <a:xfrm>
            <a:off x="5076825" y="274638"/>
            <a:ext cx="3609975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krab vlnitý</a:t>
            </a:r>
          </a:p>
        </p:txBody>
      </p:sp>
      <p:pic>
        <p:nvPicPr>
          <p:cNvPr id="9219" name="Picture 14" descr="IMG_2693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5148263" cy="3859213"/>
          </a:xfrm>
          <a:noFill/>
        </p:spPr>
      </p:pic>
      <p:sp>
        <p:nvSpPr>
          <p:cNvPr id="9220" name="Text Box 10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pic>
        <p:nvPicPr>
          <p:cNvPr id="9221" name="Picture 16" descr="IMG_2694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24300" y="2763838"/>
            <a:ext cx="5219700" cy="4094162"/>
          </a:xfrm>
          <a:noFill/>
        </p:spPr>
      </p:pic>
      <p:sp>
        <p:nvSpPr>
          <p:cNvPr id="9222" name="Text Box 18"/>
          <p:cNvSpPr txBox="1">
            <a:spLocks noChangeArrowheads="1"/>
          </p:cNvSpPr>
          <p:nvPr/>
        </p:nvSpPr>
        <p:spPr bwMode="auto">
          <a:xfrm>
            <a:off x="0" y="4240213"/>
            <a:ext cx="40671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z="2400">
                <a:solidFill>
                  <a:schemeClr val="bg1"/>
                </a:solidFill>
              </a:rPr>
              <a:t>sametový povrch těla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růžové špičky klepet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často si pokrývá hřbet houbami</a:t>
            </a:r>
          </a:p>
        </p:txBody>
      </p:sp>
      <p:sp>
        <p:nvSpPr>
          <p:cNvPr id="9223" name="Rectangle 19"/>
          <p:cNvSpPr>
            <a:spLocks noChangeArrowheads="1"/>
          </p:cNvSpPr>
          <p:nvPr/>
        </p:nvSpPr>
        <p:spPr bwMode="auto">
          <a:xfrm>
            <a:off x="7181850" y="6491288"/>
            <a:ext cx="196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9" descr="IMG_2131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-1588"/>
            <a:ext cx="9144000" cy="6651626"/>
          </a:xfrm>
          <a:noFill/>
        </p:spPr>
      </p:pic>
      <p:sp>
        <p:nvSpPr>
          <p:cNvPr id="10243" name="Rectangle 5"/>
          <p:cNvSpPr>
            <a:spLocks noGrp="1" noChangeArrowheads="1"/>
          </p:cNvSpPr>
          <p:nvPr>
            <p:ph type="title"/>
          </p:nvPr>
        </p:nvSpPr>
        <p:spPr>
          <a:xfrm>
            <a:off x="5148263" y="0"/>
            <a:ext cx="3995737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poustevníček</a:t>
            </a:r>
          </a:p>
        </p:txBody>
      </p:sp>
      <p:sp>
        <p:nvSpPr>
          <p:cNvPr id="10244" name="Text Box 7"/>
          <p:cNvSpPr txBox="1">
            <a:spLocks noChangeArrowheads="1"/>
          </p:cNvSpPr>
          <p:nvPr/>
        </p:nvSpPr>
        <p:spPr bwMode="auto">
          <a:xfrm>
            <a:off x="1042988" y="63087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3322638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kreveta </a:t>
            </a:r>
          </a:p>
        </p:txBody>
      </p:sp>
      <p:pic>
        <p:nvPicPr>
          <p:cNvPr id="11267" name="Picture 6" descr="IMG_2836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781300"/>
            <a:ext cx="5435600" cy="4076700"/>
          </a:xfrm>
          <a:noFill/>
        </p:spPr>
      </p:pic>
      <p:pic>
        <p:nvPicPr>
          <p:cNvPr id="11268" name="Picture 8" descr="IMG_2868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356100" y="0"/>
            <a:ext cx="4787900" cy="3249613"/>
          </a:xfrm>
          <a:noFill/>
        </p:spPr>
      </p:pic>
      <p:sp>
        <p:nvSpPr>
          <p:cNvPr id="11269" name="Rectangle 10"/>
          <p:cNvSpPr>
            <a:spLocks noChangeArrowheads="1"/>
          </p:cNvSpPr>
          <p:nvPr/>
        </p:nvSpPr>
        <p:spPr bwMode="auto">
          <a:xfrm>
            <a:off x="7581900" y="2852738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11270" name="Rectangle 11"/>
          <p:cNvSpPr>
            <a:spLocks noChangeArrowheads="1"/>
          </p:cNvSpPr>
          <p:nvPr/>
        </p:nvSpPr>
        <p:spPr bwMode="auto">
          <a:xfrm>
            <a:off x="3635375" y="638175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11271" name="Text Box 12"/>
          <p:cNvSpPr txBox="1">
            <a:spLocks noChangeArrowheads="1"/>
          </p:cNvSpPr>
          <p:nvPr/>
        </p:nvSpPr>
        <p:spPr bwMode="auto">
          <a:xfrm>
            <a:off x="879475" y="1504950"/>
            <a:ext cx="2000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dorůstá  až 12 cm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Raci v ČR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rgbClr val="FFCC00"/>
                </a:solidFill>
              </a:rPr>
              <a:t>původní druhy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solidFill>
                  <a:schemeClr val="bg1"/>
                </a:solidFill>
              </a:rPr>
              <a:t>rak kamenáč (kamenité potoky - nejvzácnější)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solidFill>
                  <a:schemeClr val="bg1"/>
                </a:solidFill>
              </a:rPr>
              <a:t>rak říční (tekoucí i stojaté čisté vody)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solidFill>
                  <a:schemeClr val="bg1"/>
                </a:solidFill>
              </a:rPr>
              <a:t>rak bahenní (zatopené lomy)</a:t>
            </a:r>
          </a:p>
          <a:p>
            <a:pPr eaLnBrk="1" hangingPunct="1">
              <a:lnSpc>
                <a:spcPct val="90000"/>
              </a:lnSpc>
            </a:pPr>
            <a:endParaRPr lang="cs-CZ" sz="240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rgbClr val="FFCC00"/>
                </a:solidFill>
              </a:rPr>
              <a:t>nepůvodní druhy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solidFill>
                  <a:schemeClr val="bg1"/>
                </a:solidFill>
              </a:rPr>
              <a:t>rak pruhovaný (Labe, Vltava, přítoky) </a:t>
            </a:r>
            <a:r>
              <a:rPr lang="cs-CZ" sz="2400" smtClean="0">
                <a:solidFill>
                  <a:srgbClr val="FFCC00"/>
                </a:solidFill>
              </a:rPr>
              <a:t>- invazní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solidFill>
                  <a:schemeClr val="bg1"/>
                </a:solidFill>
              </a:rPr>
              <a:t>rak signální (lokálně vysazen) </a:t>
            </a:r>
            <a:r>
              <a:rPr lang="cs-CZ" sz="2400" smtClean="0">
                <a:solidFill>
                  <a:srgbClr val="FFCC00"/>
                </a:solidFill>
              </a:rPr>
              <a:t>- invazní</a:t>
            </a:r>
            <a:endParaRPr lang="cs-CZ" sz="240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solidFill>
                  <a:schemeClr val="bg1"/>
                </a:solidFill>
              </a:rPr>
              <a:t>rak mramorovaný (vypouštěn akvatristy v Z Evropě, v ČR zatím nebyl nalezen)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– </a:t>
            </a:r>
            <a:r>
              <a:rPr lang="cs-CZ" sz="2400" smtClean="0">
                <a:solidFill>
                  <a:srgbClr val="FFCC00"/>
                </a:solidFill>
              </a:rPr>
              <a:t>parthenogenetický =</a:t>
            </a:r>
            <a:r>
              <a:rPr lang="en-US" sz="2400" smtClean="0">
                <a:solidFill>
                  <a:srgbClr val="FFCC00"/>
                </a:solidFill>
                <a:cs typeface="Arial" pitchFamily="34" charset="0"/>
              </a:rPr>
              <a:t>&gt;</a:t>
            </a:r>
            <a:r>
              <a:rPr lang="cs-CZ" sz="2400" smtClean="0">
                <a:solidFill>
                  <a:srgbClr val="FFCC00"/>
                </a:solidFill>
                <a:cs typeface="Arial" pitchFamily="34" charset="0"/>
              </a:rPr>
              <a:t> lavinovitě se množí!!!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>
                <a:solidFill>
                  <a:srgbClr val="FFCC00"/>
                </a:solidFill>
                <a:cs typeface="Arial" pitchFamily="34" charset="0"/>
              </a:rPr>
              <a:t>hrozba přenosu račího moru (oomyceta)!!!</a:t>
            </a:r>
            <a:endParaRPr lang="en-US" sz="2800" b="1" smtClean="0">
              <a:solidFill>
                <a:srgbClr val="FFCC00"/>
              </a:solidFill>
              <a:cs typeface="Arial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cs-CZ" sz="240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8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title"/>
          </p:nvPr>
        </p:nvSpPr>
        <p:spPr>
          <a:xfrm>
            <a:off x="609600" y="76200"/>
            <a:ext cx="8229600" cy="9144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rak kamenáč</a:t>
            </a:r>
            <a:endParaRPr lang="en-GB" sz="4000" i="1" smtClean="0">
              <a:solidFill>
                <a:schemeClr val="bg1"/>
              </a:solidFill>
            </a:endParaRPr>
          </a:p>
        </p:txBody>
      </p:sp>
      <p:sp>
        <p:nvSpPr>
          <p:cNvPr id="13315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85800" y="990600"/>
            <a:ext cx="7270750" cy="2209800"/>
          </a:xfrm>
        </p:spPr>
        <p:txBody>
          <a:bodyPr/>
          <a:lstStyle/>
          <a:p>
            <a:pPr eaLnBrk="1" hangingPunct="1">
              <a:spcBef>
                <a:spcPct val="10000"/>
              </a:spcBef>
            </a:pPr>
            <a:r>
              <a:rPr lang="cs-CZ" sz="3500" smtClean="0">
                <a:solidFill>
                  <a:schemeClr val="bg1"/>
                </a:solidFill>
              </a:rPr>
              <a:t>původní druh</a:t>
            </a:r>
          </a:p>
          <a:p>
            <a:pPr eaLnBrk="1" hangingPunct="1">
              <a:spcBef>
                <a:spcPct val="10000"/>
              </a:spcBef>
            </a:pPr>
            <a:r>
              <a:rPr lang="cs-CZ" sz="3500" smtClean="0">
                <a:solidFill>
                  <a:schemeClr val="bg1"/>
                </a:solidFill>
              </a:rPr>
              <a:t>potoky s kamenitým dnem</a:t>
            </a:r>
          </a:p>
          <a:p>
            <a:pPr eaLnBrk="1" hangingPunct="1">
              <a:spcBef>
                <a:spcPct val="10000"/>
              </a:spcBef>
            </a:pPr>
            <a:r>
              <a:rPr lang="cs-CZ" sz="3500" smtClean="0">
                <a:solidFill>
                  <a:schemeClr val="bg1"/>
                </a:solidFill>
              </a:rPr>
              <a:t>klepeta zespoda světlá</a:t>
            </a:r>
            <a:endParaRPr lang="en-GB" sz="3500" smtClean="0">
              <a:solidFill>
                <a:schemeClr val="bg1"/>
              </a:solidFill>
            </a:endParaRPr>
          </a:p>
        </p:txBody>
      </p:sp>
      <p:pic>
        <p:nvPicPr>
          <p:cNvPr id="13316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3813175"/>
            <a:ext cx="5003800" cy="304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140075"/>
            <a:ext cx="4176713" cy="371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Rectangle 7"/>
          <p:cNvSpPr>
            <a:spLocks noChangeArrowheads="1"/>
          </p:cNvSpPr>
          <p:nvPr/>
        </p:nvSpPr>
        <p:spPr bwMode="auto">
          <a:xfrm>
            <a:off x="7181850" y="6491288"/>
            <a:ext cx="196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Foto: Jan Mourek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76200"/>
            <a:ext cx="5867400" cy="9144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rak říční</a:t>
            </a:r>
            <a:endParaRPr lang="en-GB" sz="4000" i="1" smtClean="0">
              <a:solidFill>
                <a:schemeClr val="bg1"/>
              </a:solidFill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7786688" cy="2160587"/>
          </a:xfrm>
        </p:spPr>
        <p:txBody>
          <a:bodyPr/>
          <a:lstStyle/>
          <a:p>
            <a:pPr eaLnBrk="1" hangingPunct="1">
              <a:spcBef>
                <a:spcPct val="10000"/>
              </a:spcBef>
            </a:pPr>
            <a:r>
              <a:rPr lang="cs-CZ" sz="2800" smtClean="0">
                <a:solidFill>
                  <a:schemeClr val="bg1"/>
                </a:solidFill>
              </a:rPr>
              <a:t>původní druh</a:t>
            </a:r>
          </a:p>
          <a:p>
            <a:pPr eaLnBrk="1" hangingPunct="1">
              <a:spcBef>
                <a:spcPct val="10000"/>
              </a:spcBef>
            </a:pPr>
            <a:r>
              <a:rPr lang="cs-CZ" sz="2800" smtClean="0">
                <a:solidFill>
                  <a:schemeClr val="bg1"/>
                </a:solidFill>
              </a:rPr>
              <a:t>potoky, řeky, ale i stojaté vody</a:t>
            </a:r>
          </a:p>
          <a:p>
            <a:pPr eaLnBrk="1" hangingPunct="1">
              <a:spcBef>
                <a:spcPct val="10000"/>
              </a:spcBef>
            </a:pPr>
            <a:r>
              <a:rPr lang="cs-CZ" sz="2800" smtClean="0">
                <a:solidFill>
                  <a:schemeClr val="bg1"/>
                </a:solidFill>
              </a:rPr>
              <a:t>klepeta zespoda červená</a:t>
            </a:r>
            <a:endParaRPr lang="en-GB" sz="2800" smtClean="0">
              <a:solidFill>
                <a:schemeClr val="bg1"/>
              </a:solidFill>
            </a:endParaRPr>
          </a:p>
        </p:txBody>
      </p:sp>
      <p:pic>
        <p:nvPicPr>
          <p:cNvPr id="14340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3362325"/>
            <a:ext cx="4897437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3357563"/>
            <a:ext cx="3657600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Rectangle 7"/>
          <p:cNvSpPr>
            <a:spLocks noChangeArrowheads="1"/>
          </p:cNvSpPr>
          <p:nvPr/>
        </p:nvSpPr>
        <p:spPr bwMode="auto">
          <a:xfrm>
            <a:off x="3132138" y="6491288"/>
            <a:ext cx="196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Foto: Jan Mourek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52400"/>
            <a:ext cx="7543800" cy="914400"/>
          </a:xfrm>
        </p:spPr>
        <p:txBody>
          <a:bodyPr/>
          <a:lstStyle/>
          <a:p>
            <a:pPr eaLnBrk="1" hangingPunct="1"/>
            <a:r>
              <a:rPr lang="cs-CZ" sz="3600" smtClean="0">
                <a:solidFill>
                  <a:schemeClr val="bg1"/>
                </a:solidFill>
              </a:rPr>
              <a:t>rak bahenní</a:t>
            </a:r>
            <a:endParaRPr lang="en-GB" sz="3600" i="1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95400"/>
            <a:ext cx="7067550" cy="2362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5000"/>
              </a:spcBef>
            </a:pPr>
            <a:r>
              <a:rPr lang="cs-CZ" sz="2800" smtClean="0">
                <a:solidFill>
                  <a:schemeClr val="bg1"/>
                </a:solidFill>
              </a:rPr>
              <a:t>importovaný druh (původní v Podunají)</a:t>
            </a:r>
          </a:p>
          <a:p>
            <a:pPr eaLnBrk="1" hangingPunct="1">
              <a:lnSpc>
                <a:spcPct val="90000"/>
              </a:lnSpc>
              <a:spcBef>
                <a:spcPct val="5000"/>
              </a:spcBef>
            </a:pPr>
            <a:r>
              <a:rPr lang="cs-CZ" sz="2800" smtClean="0">
                <a:solidFill>
                  <a:schemeClr val="bg1"/>
                </a:solidFill>
              </a:rPr>
              <a:t>u nás především v zatopených lomech</a:t>
            </a:r>
          </a:p>
          <a:p>
            <a:pPr eaLnBrk="1" hangingPunct="1">
              <a:lnSpc>
                <a:spcPct val="90000"/>
              </a:lnSpc>
              <a:spcBef>
                <a:spcPct val="5000"/>
              </a:spcBef>
            </a:pPr>
            <a:r>
              <a:rPr lang="cs-CZ" sz="2800" smtClean="0">
                <a:solidFill>
                  <a:schemeClr val="bg1"/>
                </a:solidFill>
              </a:rPr>
              <a:t>štíhlá dlouhá klepeta, zespoda světlá</a:t>
            </a:r>
            <a:endParaRPr lang="en-GB" sz="2800" smtClean="0">
              <a:solidFill>
                <a:schemeClr val="bg1"/>
              </a:solidFill>
            </a:endParaRPr>
          </a:p>
        </p:txBody>
      </p:sp>
      <p:pic>
        <p:nvPicPr>
          <p:cNvPr id="15364" name="Picture 5"/>
          <p:cNvPicPr>
            <a:picLocks noChangeAspect="1" noChangeArrowheads="1"/>
          </p:cNvPicPr>
          <p:nvPr/>
        </p:nvPicPr>
        <p:blipFill>
          <a:blip r:embed="rId2" cstate="print">
            <a:lum bright="6000" contrast="6000"/>
          </a:blip>
          <a:srcRect/>
          <a:stretch>
            <a:fillRect/>
          </a:stretch>
        </p:blipFill>
        <p:spPr bwMode="auto">
          <a:xfrm>
            <a:off x="381000" y="3657600"/>
            <a:ext cx="4419600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/>
          <p:cNvPicPr>
            <a:picLocks noChangeAspect="1" noChangeArrowheads="1"/>
          </p:cNvPicPr>
          <p:nvPr/>
        </p:nvPicPr>
        <p:blipFill>
          <a:blip r:embed="rId3" cstate="print">
            <a:lum bright="6000" contrast="6000"/>
          </a:blip>
          <a:srcRect/>
          <a:stretch>
            <a:fillRect/>
          </a:stretch>
        </p:blipFill>
        <p:spPr bwMode="auto">
          <a:xfrm>
            <a:off x="4787900" y="3644900"/>
            <a:ext cx="3240088" cy="299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Rectangle 7"/>
          <p:cNvSpPr>
            <a:spLocks noChangeArrowheads="1"/>
          </p:cNvSpPr>
          <p:nvPr/>
        </p:nvSpPr>
        <p:spPr bwMode="auto">
          <a:xfrm>
            <a:off x="6084888" y="6308725"/>
            <a:ext cx="1962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Foto: Jan Mourek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504031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Benešová M., Hamplová H., Knotová K., Lefnerová P., Pfeiferová E., Sáčková I., Satrapová H. 2013: </a:t>
            </a:r>
            <a:r>
              <a:rPr lang="cs-CZ" sz="2400" smtClean="0">
                <a:solidFill>
                  <a:schemeClr val="bg1"/>
                </a:solidFill>
              </a:rPr>
              <a:t>Odmaturuj z biologie, Didactis, Brno.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Bergbauer M., Humberg B. 2005</a:t>
            </a:r>
            <a:r>
              <a:rPr lang="cs-CZ" sz="2400" smtClean="0">
                <a:solidFill>
                  <a:schemeClr val="bg1"/>
                </a:solidFill>
              </a:rPr>
              <a:t>: Co žije ve středozemním moři? – Určovací příručka pro potápěče, Svojtka </a:t>
            </a:r>
            <a:r>
              <a:rPr lang="en-US" sz="24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4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bg1"/>
                </a:solidFill>
                <a:cs typeface="Times New Roman" pitchFamily="18" charset="0"/>
              </a:rPr>
              <a:t>Hayward P., Nelson – Smith T., Schields Ch. 2006:</a:t>
            </a:r>
            <a:r>
              <a:rPr lang="cs-CZ" sz="2400" smtClean="0">
                <a:solidFill>
                  <a:schemeClr val="bg1"/>
                </a:solidFill>
                <a:cs typeface="Times New Roman" pitchFamily="18" charset="0"/>
              </a:rPr>
              <a:t> Živočichové a rostliny evropského pobřeží, </a:t>
            </a:r>
            <a:r>
              <a:rPr lang="cs-CZ" sz="2400" smtClean="0">
                <a:solidFill>
                  <a:schemeClr val="bg1"/>
                </a:solidFill>
              </a:rPr>
              <a:t>Svojtka </a:t>
            </a:r>
            <a:r>
              <a:rPr lang="en-US" sz="24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4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  <a:endParaRPr lang="cs-CZ" sz="240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Jelínek J., Zicháček V. 2007</a:t>
            </a:r>
            <a:r>
              <a:rPr lang="cs-CZ" sz="2400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Papáček M., Matěnová V., Matěna J., Soldán T. 1994</a:t>
            </a:r>
            <a:r>
              <a:rPr lang="cs-CZ" sz="2400" smtClean="0">
                <a:solidFill>
                  <a:schemeClr val="bg1"/>
                </a:solidFill>
              </a:rPr>
              <a:t>: Zoologie, Scientia,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Rozsypal ed. 2003</a:t>
            </a:r>
            <a:r>
              <a:rPr lang="cs-CZ" sz="2400" smtClean="0">
                <a:solidFill>
                  <a:schemeClr val="bg1"/>
                </a:solidFill>
              </a:rPr>
              <a:t>: Nový přehled biologie, Scientia, Praha.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3600" smtClean="0">
                <a:solidFill>
                  <a:schemeClr val="bg1"/>
                </a:solidFill>
              </a:rPr>
              <a:t>Všechny fotografie byly použity se svolením autorů.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952</TotalTime>
  <Words>548</Words>
  <Application>Microsoft Office PowerPoint</Application>
  <PresentationFormat>Předvádění na obrazovce (4:3)</PresentationFormat>
  <Paragraphs>113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Times New Roman,Bold</vt:lpstr>
      <vt:lpstr>Výchozí návrh</vt:lpstr>
      <vt:lpstr>Snímek 1</vt:lpstr>
      <vt:lpstr>Korýši  Crustacea</vt:lpstr>
      <vt:lpstr>hrotnatka  (Daphnia)  řád: perloočky</vt:lpstr>
      <vt:lpstr>Snímek 4</vt:lpstr>
      <vt:lpstr>Rakovci</vt:lpstr>
      <vt:lpstr>krab Eriphia</vt:lpstr>
      <vt:lpstr>krab Eriphia</vt:lpstr>
      <vt:lpstr>krab vlnitý</vt:lpstr>
      <vt:lpstr>poustevníček</vt:lpstr>
      <vt:lpstr>kreveta </vt:lpstr>
      <vt:lpstr>Raci v ČR</vt:lpstr>
      <vt:lpstr>rak kamenáč</vt:lpstr>
      <vt:lpstr>rak říční</vt:lpstr>
      <vt:lpstr>rak bahenní</vt:lpstr>
      <vt:lpstr>Použitá literatura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144</cp:revision>
  <dcterms:created xsi:type="dcterms:W3CDTF">2013-10-22T07:15:45Z</dcterms:created>
  <dcterms:modified xsi:type="dcterms:W3CDTF">2014-03-27T12:26:36Z</dcterms:modified>
</cp:coreProperties>
</file>