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4" r:id="rId10"/>
    <p:sldId id="262" r:id="rId11"/>
    <p:sldId id="263" r:id="rId12"/>
    <p:sldId id="265" r:id="rId13"/>
    <p:sldId id="266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76F9F70F-1273-4EA7-BA44-49CF78385D8A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63CBF874-FF48-4285-A016-7D9D591279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F70F-1273-4EA7-BA44-49CF78385D8A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BF874-FF48-4285-A016-7D9D591279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F70F-1273-4EA7-BA44-49CF78385D8A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BF874-FF48-4285-A016-7D9D591279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F70F-1273-4EA7-BA44-49CF78385D8A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BF874-FF48-4285-A016-7D9D5912792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F70F-1273-4EA7-BA44-49CF78385D8A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BF874-FF48-4285-A016-7D9D5912792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F70F-1273-4EA7-BA44-49CF78385D8A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BF874-FF48-4285-A016-7D9D591279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F70F-1273-4EA7-BA44-49CF78385D8A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BF874-FF48-4285-A016-7D9D591279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76F9F70F-1273-4EA7-BA44-49CF78385D8A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63CBF874-FF48-4285-A016-7D9D591279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76F9F70F-1273-4EA7-BA44-49CF78385D8A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63CBF874-FF48-4285-A016-7D9D591279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F70F-1273-4EA7-BA44-49CF78385D8A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BF874-FF48-4285-A016-7D9D591279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F70F-1273-4EA7-BA44-49CF78385D8A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BF874-FF48-4285-A016-7D9D591279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76F9F70F-1273-4EA7-BA44-49CF78385D8A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63CBF874-FF48-4285-A016-7D9D5912792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ag_Wallensteinpalatset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3269560"/>
              </p:ext>
            </p:extLst>
          </p:nvPr>
        </p:nvGraphicFramePr>
        <p:xfrm>
          <a:off x="995610" y="836712"/>
          <a:ext cx="7115088" cy="533593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Prezentace" r:id="rId3" imgW="2380447" imgH="1784482" progId="PowerPoint.Show.12">
                  <p:embed/>
                </p:oleObj>
              </mc:Choice>
              <mc:Fallback>
                <p:oleObj name="Prezentace" r:id="rId3" imgW="2380447" imgH="1784482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995610" y="836712"/>
                        <a:ext cx="7115088" cy="533593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78856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403648" y="3717032"/>
            <a:ext cx="6231467" cy="187220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Vysvětlit rozdělení státní moci v ČR, objasnit moc zákonodárnou, moc výkonnou a moc soudní.</a:t>
            </a:r>
          </a:p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Výukový materiál.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87972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Státní správa a samospráva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ČR = STÁT DEMOKRATICKÝ</a:t>
            </a:r>
          </a:p>
          <a:p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(vláda lidu)</a:t>
            </a:r>
          </a:p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Základem demokracie jsou svobodné volby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4060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Státní moc je v ČR rozdělena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>
                <a:solidFill>
                  <a:srgbClr val="FF0000"/>
                </a:solidFill>
              </a:rPr>
              <a:t>M</a:t>
            </a:r>
            <a:r>
              <a:rPr lang="cs-CZ" dirty="0" smtClean="0">
                <a:solidFill>
                  <a:srgbClr val="FF0000"/>
                </a:solidFill>
              </a:rPr>
              <a:t>oc zákonodárná </a:t>
            </a:r>
            <a:r>
              <a:rPr lang="cs-CZ" dirty="0" smtClean="0"/>
              <a:t>= PARLAMENT</a:t>
            </a:r>
          </a:p>
          <a:p>
            <a:pPr marL="0" indent="0">
              <a:buNone/>
            </a:pPr>
            <a:r>
              <a:rPr lang="cs-CZ" dirty="0" smtClean="0"/>
              <a:t>        vydává zákony</a:t>
            </a:r>
          </a:p>
          <a:p>
            <a:pPr marL="0" indent="0">
              <a:buNone/>
            </a:pPr>
            <a:r>
              <a:rPr lang="cs-CZ" dirty="0" smtClean="0"/>
              <a:t>2.   </a:t>
            </a:r>
            <a:r>
              <a:rPr lang="cs-CZ" dirty="0" smtClean="0">
                <a:solidFill>
                  <a:srgbClr val="FF0000"/>
                </a:solidFill>
              </a:rPr>
              <a:t>Moc výkonná </a:t>
            </a:r>
            <a:r>
              <a:rPr lang="cs-CZ" dirty="0" smtClean="0"/>
              <a:t>= prezident a vláda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uvádí zákony v platnost</a:t>
            </a:r>
          </a:p>
          <a:p>
            <a:pPr marL="514350" indent="-514350">
              <a:buAutoNum type="arabicPeriod" startAt="3"/>
            </a:pPr>
            <a:r>
              <a:rPr lang="cs-CZ" dirty="0" smtClean="0">
                <a:solidFill>
                  <a:srgbClr val="FF0000"/>
                </a:solidFill>
              </a:rPr>
              <a:t>Moc soudní </a:t>
            </a:r>
            <a:r>
              <a:rPr lang="cs-CZ" dirty="0" smtClean="0"/>
              <a:t>= soudy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rozhodují o výši trestu při porušení   </a:t>
            </a:r>
          </a:p>
          <a:p>
            <a:pPr marL="0" indent="0">
              <a:buNone/>
            </a:pPr>
            <a:r>
              <a:rPr lang="cs-CZ" dirty="0" smtClean="0"/>
              <a:t>          zákona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105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MOC ZÁKONODÁRNÁ = PARLAMENT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1331641" y="2122312"/>
            <a:ext cx="3165750" cy="82020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DOLNÍ </a:t>
            </a:r>
            <a:r>
              <a:rPr lang="cs-CZ" sz="2800" b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KOMORA </a:t>
            </a:r>
            <a:endParaRPr lang="cs-CZ" sz="2800" b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716016" y="2122311"/>
            <a:ext cx="3139021" cy="82296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HORNÍ </a:t>
            </a:r>
            <a:r>
              <a:rPr lang="cs-CZ" sz="2800" b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KOMORA</a:t>
            </a:r>
            <a:endParaRPr lang="cs-CZ" sz="2800" b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sz="2800" dirty="0" smtClean="0"/>
              <a:t>POSLANECKÁ SNĚMOVNA</a:t>
            </a:r>
          </a:p>
          <a:p>
            <a:pPr marL="0" indent="0">
              <a:buNone/>
            </a:pPr>
            <a:r>
              <a:rPr lang="cs-CZ" dirty="0" smtClean="0"/>
              <a:t>           200 poslanců poslanec = občan ČR starší 21 let, volen na 4 roky 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algn="ctr"/>
            <a:r>
              <a:rPr lang="cs-CZ" sz="2800" dirty="0" smtClean="0"/>
              <a:t>SENÁT</a:t>
            </a:r>
          </a:p>
          <a:p>
            <a:pPr marL="0" indent="0" algn="ctr">
              <a:buNone/>
            </a:pPr>
            <a:r>
              <a:rPr lang="cs-CZ" dirty="0" smtClean="0"/>
              <a:t>81 senátorů</a:t>
            </a:r>
          </a:p>
          <a:p>
            <a:pPr marL="0" indent="0">
              <a:buNone/>
            </a:pPr>
            <a:r>
              <a:rPr lang="cs-CZ" dirty="0" smtClean="0"/>
              <a:t>Senátor</a:t>
            </a:r>
            <a:r>
              <a:rPr lang="cs-CZ" dirty="0"/>
              <a:t> = občan ČR starší </a:t>
            </a:r>
            <a:r>
              <a:rPr lang="cs-CZ" dirty="0" smtClean="0"/>
              <a:t>40 let</a:t>
            </a:r>
            <a:r>
              <a:rPr lang="cs-CZ" dirty="0"/>
              <a:t>, volen </a:t>
            </a:r>
            <a:r>
              <a:rPr lang="cs-CZ" dirty="0" smtClean="0"/>
              <a:t>na</a:t>
            </a:r>
          </a:p>
          <a:p>
            <a:pPr marL="0" indent="0">
              <a:buNone/>
            </a:pPr>
            <a:r>
              <a:rPr lang="cs-CZ" dirty="0" smtClean="0"/>
              <a:t>6 let</a:t>
            </a:r>
          </a:p>
          <a:p>
            <a:pPr marL="0" indent="0">
              <a:buNone/>
            </a:pPr>
            <a:r>
              <a:rPr lang="cs-CZ" dirty="0"/>
              <a:t>každé dva roky se volí třetina senátorů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59796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build="p" animBg="1"/>
      <p:bldP spid="7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089377" y="764704"/>
            <a:ext cx="6965245" cy="1202485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Sídlo poslanecké sněmovny a senátu</a:t>
            </a:r>
            <a:endParaRPr lang="cs-CZ" sz="36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Thunovský palác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v Praze </a:t>
            </a:r>
            <a:endParaRPr lang="cs-CZ" sz="20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>
          <a:xfrm>
            <a:off x="4644008" y="2132856"/>
            <a:ext cx="3200400" cy="36052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Valdštejnský palác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v Praze</a:t>
            </a:r>
            <a:endParaRPr lang="cs-CZ" sz="20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873823"/>
            <a:ext cx="2571750" cy="3308985"/>
          </a:xfrm>
          <a:prstGeom prst="rect">
            <a:avLst/>
          </a:prstGeom>
        </p:spPr>
      </p:pic>
      <p:pic>
        <p:nvPicPr>
          <p:cNvPr id="2050" name="Picture 2" descr="Valdštejnský palác v Praze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160163"/>
            <a:ext cx="4084036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3424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MOC VÝKONNÁ = VLÁDA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Vláda = předseda vlády (premiér)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místopředsedové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ministři</a:t>
            </a:r>
          </a:p>
          <a:p>
            <a:r>
              <a:rPr lang="cs-CZ" dirty="0" smtClean="0"/>
              <a:t>Předsedu vlády jmenuje prezident republiky (podle výsledků voleb, většinou předseda vítězné politické strany)</a:t>
            </a:r>
          </a:p>
          <a:p>
            <a:r>
              <a:rPr lang="cs-CZ" dirty="0" smtClean="0"/>
              <a:t>Na návrh premiéra prezident jmenuje i ostatní členy vlády (ministry) – pověřuje je řízením jednotlivých ministerstev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KOALICE</a:t>
            </a:r>
            <a:r>
              <a:rPr lang="cs-CZ" dirty="0" smtClean="0"/>
              <a:t> = vláda je sestavena z více politických stran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3665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3600" dirty="0"/>
              <a:t>MOC </a:t>
            </a:r>
            <a:r>
              <a:rPr lang="cs-CZ" sz="3600" dirty="0" smtClean="0"/>
              <a:t>VÝKONNÁ= PREZIDENT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sz="2600" dirty="0"/>
              <a:t>Je volen oběma komorami </a:t>
            </a:r>
            <a:r>
              <a:rPr lang="cs-CZ" sz="2600" dirty="0" smtClean="0"/>
              <a:t>Parlamentu</a:t>
            </a:r>
          </a:p>
          <a:p>
            <a:r>
              <a:rPr lang="cs-CZ" sz="2600" dirty="0"/>
              <a:t>Prezidentem republiky může být </a:t>
            </a:r>
            <a:r>
              <a:rPr lang="cs-CZ" sz="2600" dirty="0" smtClean="0"/>
              <a:t>zvolen občan ČR, který dosáhl </a:t>
            </a:r>
            <a:r>
              <a:rPr lang="cs-CZ" sz="2600" dirty="0"/>
              <a:t>věku 40 </a:t>
            </a:r>
            <a:r>
              <a:rPr lang="cs-CZ" sz="2600" dirty="0" smtClean="0"/>
              <a:t>let</a:t>
            </a:r>
          </a:p>
          <a:p>
            <a:r>
              <a:rPr lang="cs-CZ" sz="2600" dirty="0" smtClean="0"/>
              <a:t>Je volen na 5 let, max. 2x</a:t>
            </a:r>
          </a:p>
          <a:p>
            <a:r>
              <a:rPr lang="cs-CZ" dirty="0" smtClean="0"/>
              <a:t>- reprezentuje stát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</a:t>
            </a:r>
            <a:r>
              <a:rPr lang="cs-CZ" dirty="0"/>
              <a:t>jmenuje premiéra, ministry a </a:t>
            </a:r>
            <a:r>
              <a:rPr lang="cs-CZ" dirty="0" smtClean="0"/>
              <a:t>soudce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podepisuje zákony nebo je vrací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vyhlašuje volby do parlamentu</a:t>
            </a:r>
          </a:p>
          <a:p>
            <a:pPr marL="0" indent="0">
              <a:buNone/>
            </a:pPr>
            <a:r>
              <a:rPr lang="cs-CZ" dirty="0" smtClean="0"/>
              <a:t>    - propůjčuje a uděluje státní vyznamenání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je vrchním velitelem ozbrojených sil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8421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Sídlo vlády a prezidenta ČR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Strakova akademie  v Praze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Pražský hrad</a:t>
            </a:r>
            <a:endParaRPr lang="cs-CZ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996952"/>
            <a:ext cx="3259394" cy="212675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5625" y="2996952"/>
            <a:ext cx="3482119" cy="2592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4316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MOC SOUDNÍ = SOUDY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 smtClean="0"/>
              <a:t>Soudy jsou nezávislé státní orgány, které zajišťují ochranu práv a rozhodují o vinně a trestu za trestné činy</a:t>
            </a:r>
          </a:p>
          <a:p>
            <a:r>
              <a:rPr lang="cs-CZ" dirty="0">
                <a:solidFill>
                  <a:srgbClr val="FF0000"/>
                </a:solidFill>
              </a:rPr>
              <a:t>ÚSTAVNÍ SOUD </a:t>
            </a:r>
            <a:r>
              <a:rPr lang="cs-CZ" dirty="0"/>
              <a:t>- není součástí </a:t>
            </a:r>
            <a:r>
              <a:rPr lang="cs-CZ" dirty="0" smtClean="0"/>
              <a:t>systému obecných soudů</a:t>
            </a:r>
          </a:p>
          <a:p>
            <a:pPr marL="0" indent="0" algn="ctr">
              <a:buNone/>
            </a:pPr>
            <a:r>
              <a:rPr lang="cs-CZ" dirty="0"/>
              <a:t> Úkolem Ústavního soudu České republiky je dbát na </a:t>
            </a:r>
            <a:r>
              <a:rPr lang="cs-CZ" dirty="0" smtClean="0"/>
              <a:t>ochranu ústavnosti.</a:t>
            </a:r>
          </a:p>
          <a:p>
            <a:pPr marL="0" indent="0" algn="ctr">
              <a:buNone/>
            </a:pPr>
            <a:r>
              <a:rPr lang="cs-CZ" dirty="0"/>
              <a:t>Sídlem Ústavního soudu </a:t>
            </a:r>
            <a:r>
              <a:rPr lang="cs-CZ" dirty="0" smtClean="0"/>
              <a:t>je Brno.</a:t>
            </a:r>
          </a:p>
          <a:p>
            <a:pPr marL="0" indent="0" algn="ctr">
              <a:buNone/>
            </a:pPr>
            <a:r>
              <a:rPr lang="cs-CZ" dirty="0" smtClean="0"/>
              <a:t>15 soudců – jmenuje prezident, funkční období je 10 let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5547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SOUSTAVA SOUDŮ V ČR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cs-CZ" dirty="0">
                <a:solidFill>
                  <a:srgbClr val="FF0000"/>
                </a:solidFill>
              </a:rPr>
              <a:t>Nejvyšší soud </a:t>
            </a:r>
            <a:r>
              <a:rPr lang="cs-CZ" dirty="0"/>
              <a:t>- který rozhoduje v </a:t>
            </a:r>
            <a:r>
              <a:rPr lang="cs-CZ" dirty="0" smtClean="0"/>
              <a:t>poslední instanci, není již odvolání. Sídlo v Brně, předseda JUDr. Otakar </a:t>
            </a:r>
            <a:r>
              <a:rPr lang="cs-CZ" dirty="0" err="1" smtClean="0"/>
              <a:t>Motejl</a:t>
            </a: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Nejvyšší </a:t>
            </a:r>
            <a:r>
              <a:rPr lang="cs-CZ" dirty="0">
                <a:solidFill>
                  <a:srgbClr val="FF0000"/>
                </a:solidFill>
              </a:rPr>
              <a:t>správní soud </a:t>
            </a:r>
            <a:r>
              <a:rPr lang="cs-CZ" dirty="0"/>
              <a:t>- </a:t>
            </a:r>
            <a:r>
              <a:rPr lang="cs-CZ" dirty="0" smtClean="0"/>
              <a:t>zabývá </a:t>
            </a:r>
            <a:r>
              <a:rPr lang="cs-CZ" dirty="0"/>
              <a:t>se agendou </a:t>
            </a:r>
            <a:r>
              <a:rPr lang="cs-CZ" dirty="0" smtClean="0"/>
              <a:t>správního soudnictví, </a:t>
            </a:r>
            <a:r>
              <a:rPr lang="cs-CZ" dirty="0"/>
              <a:t>napadení voleb, rozpuštění politických </a:t>
            </a:r>
            <a:r>
              <a:rPr lang="cs-CZ" dirty="0" smtClean="0"/>
              <a:t>subjektů. Sídlo v Brně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Vrchní soud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Praze – působnost pro českou část ČR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Olomouci – </a:t>
            </a:r>
            <a:r>
              <a:rPr lang="cs-CZ" dirty="0"/>
              <a:t>působnost pro </a:t>
            </a:r>
            <a:r>
              <a:rPr lang="cs-CZ" dirty="0" smtClean="0"/>
              <a:t>moravskou a </a:t>
            </a:r>
          </a:p>
          <a:p>
            <a:pPr marL="0" indent="0">
              <a:buNone/>
            </a:pPr>
            <a:r>
              <a:rPr lang="cs-CZ" dirty="0" smtClean="0"/>
              <a:t>                           slezskou část ČR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Krajský soud </a:t>
            </a:r>
            <a:r>
              <a:rPr lang="cs-CZ" dirty="0" smtClean="0"/>
              <a:t>– celkem 7, pro Pardubice krajský soud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v Hradci Králové</a:t>
            </a:r>
          </a:p>
          <a:p>
            <a:r>
              <a:rPr lang="cs-CZ" dirty="0">
                <a:solidFill>
                  <a:srgbClr val="FF0000"/>
                </a:solidFill>
              </a:rPr>
              <a:t>Okresní soud</a:t>
            </a:r>
            <a:r>
              <a:rPr lang="cs-CZ" dirty="0"/>
              <a:t> - </a:t>
            </a:r>
            <a:r>
              <a:rPr lang="cs-CZ" dirty="0" smtClean="0"/>
              <a:t>soud </a:t>
            </a:r>
            <a:r>
              <a:rPr lang="cs-CZ" dirty="0"/>
              <a:t>se nachází v budově </a:t>
            </a:r>
            <a:r>
              <a:rPr lang="cs-CZ" dirty="0" smtClean="0"/>
              <a:t>v </a:t>
            </a:r>
            <a:r>
              <a:rPr lang="cs-CZ" dirty="0"/>
              <a:t>ulici Na </a:t>
            </a:r>
            <a:r>
              <a:rPr lang="cs-CZ" dirty="0" smtClean="0"/>
              <a:t>Třísle. </a:t>
            </a:r>
            <a:r>
              <a:rPr lang="cs-CZ" dirty="0"/>
              <a:t>Předsedkyní soudu je Mgr. Jaroslava Sádovská,</a:t>
            </a:r>
          </a:p>
        </p:txBody>
      </p:sp>
    </p:spTree>
    <p:extLst>
      <p:ext uri="{BB962C8B-B14F-4D97-AF65-F5344CB8AC3E}">
        <p14:creationId xmlns:p14="http://schemas.microsoft.com/office/powerpoint/2010/main" val="3002287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Sídlo nejvyššího správního soudu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Správní soud v Brně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Krajský soud v Hradci Králové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852936"/>
            <a:ext cx="3328324" cy="264263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873824"/>
            <a:ext cx="3333886" cy="2642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153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cs-CZ" dirty="0" smtClean="0"/>
              <a:t>Správně přiřaď: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>
                <a:solidFill>
                  <a:srgbClr val="FF0000"/>
                </a:solidFill>
              </a:rPr>
              <a:t>Moc </a:t>
            </a:r>
            <a:r>
              <a:rPr lang="cs-CZ" dirty="0" smtClean="0">
                <a:solidFill>
                  <a:srgbClr val="FF0000"/>
                </a:solidFill>
              </a:rPr>
              <a:t>zákonodárná       </a:t>
            </a:r>
            <a:r>
              <a:rPr lang="cs-CZ" dirty="0" smtClean="0"/>
              <a:t>soudy 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Moc výkonná</a:t>
            </a:r>
            <a:r>
              <a:rPr lang="cs-CZ" dirty="0"/>
              <a:t> </a:t>
            </a:r>
            <a:r>
              <a:rPr lang="cs-CZ" dirty="0" smtClean="0"/>
              <a:t>              prezident </a:t>
            </a:r>
            <a:r>
              <a:rPr lang="cs-CZ" dirty="0"/>
              <a:t>a </a:t>
            </a:r>
            <a:r>
              <a:rPr lang="cs-CZ" dirty="0" smtClean="0"/>
              <a:t>vláda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Moc soudní</a:t>
            </a:r>
            <a:r>
              <a:rPr lang="cs-CZ" dirty="0"/>
              <a:t> </a:t>
            </a:r>
            <a:r>
              <a:rPr lang="cs-CZ" dirty="0" smtClean="0"/>
              <a:t>                 parlament</a:t>
            </a:r>
          </a:p>
          <a:p>
            <a:pPr marL="457200" indent="-457200">
              <a:buAutoNum type="arabicPeriod" startAt="2"/>
            </a:pPr>
            <a:r>
              <a:rPr lang="cs-CZ" dirty="0" smtClean="0">
                <a:solidFill>
                  <a:srgbClr val="FF0000"/>
                </a:solidFill>
              </a:rPr>
              <a:t>Poslanec</a:t>
            </a:r>
            <a:r>
              <a:rPr lang="cs-CZ" dirty="0" smtClean="0"/>
              <a:t> je volen na           5 let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Senátor                                 </a:t>
            </a:r>
            <a:r>
              <a:rPr lang="cs-CZ" dirty="0" smtClean="0"/>
              <a:t>4 roky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Prezident                               </a:t>
            </a:r>
            <a:r>
              <a:rPr lang="cs-CZ" dirty="0" smtClean="0"/>
              <a:t>6 let </a:t>
            </a:r>
          </a:p>
          <a:p>
            <a:pPr marL="457200" indent="-457200">
              <a:buAutoNum type="arabicPeriod" startAt="3"/>
            </a:pPr>
            <a:r>
              <a:rPr lang="cs-CZ" dirty="0" smtClean="0">
                <a:solidFill>
                  <a:srgbClr val="FF0000"/>
                </a:solidFill>
              </a:rPr>
              <a:t>Horní sněmovna, Dolní sněmovna, poslanci, senátoři, 81, 200</a:t>
            </a:r>
          </a:p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/>
              <a:t>Vyjmenuj :</a:t>
            </a:r>
          </a:p>
          <a:p>
            <a:pPr marL="4572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Pravomoci prezidenta ČR</a:t>
            </a:r>
          </a:p>
          <a:p>
            <a:pPr marL="4572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Soustavu soudů ČR </a:t>
            </a:r>
            <a:endParaRPr lang="cs-CZ" dirty="0"/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3923928" y="2564904"/>
            <a:ext cx="288032" cy="5760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419872" y="2852936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3275856" y="2564904"/>
            <a:ext cx="936104" cy="5760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211960" y="3429000"/>
            <a:ext cx="50405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843808" y="3717032"/>
            <a:ext cx="187220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3059832" y="3429000"/>
            <a:ext cx="1656184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2310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764705"/>
            <a:ext cx="6254044" cy="86409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456267" y="1772816"/>
            <a:ext cx="6231467" cy="43924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342900" indent="-342900" algn="l">
              <a:buFont typeface="Courier New" pitchFamily="49" charset="0"/>
              <a:buChar char="o"/>
            </a:pPr>
            <a:r>
              <a:rPr lang="cs-CZ" dirty="0"/>
              <a:t>VALENTA, Milan. </a:t>
            </a:r>
            <a:r>
              <a:rPr lang="cs-CZ" i="1" dirty="0"/>
              <a:t>Občanská výchova</a:t>
            </a:r>
            <a:r>
              <a:rPr lang="cs-CZ" dirty="0"/>
              <a:t>. Praha : Práce, 1997. 120 s</a:t>
            </a:r>
            <a:r>
              <a:rPr lang="cs-CZ" dirty="0" smtClean="0"/>
              <a:t>.</a:t>
            </a:r>
          </a:p>
          <a:p>
            <a:pPr marL="342900" indent="-342900" algn="l">
              <a:buFont typeface="Courier New" pitchFamily="49" charset="0"/>
              <a:buChar char="o"/>
            </a:pPr>
            <a:r>
              <a:rPr lang="en-US" dirty="0" err="1"/>
              <a:t>Thunovský</a:t>
            </a:r>
            <a:r>
              <a:rPr lang="en-US" dirty="0"/>
              <a:t> </a:t>
            </a:r>
            <a:r>
              <a:rPr lang="en-US" dirty="0" err="1"/>
              <a:t>palác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[http://cs.wikipedia.org/wiki/Thunovsk%C3%BD_pal%C3]. San Francisco (CA): Wikimedia Foundation, 2001- [cit. </a:t>
            </a:r>
            <a:r>
              <a:rPr lang="en-US" dirty="0" smtClean="0"/>
              <a:t>2012-</a:t>
            </a:r>
            <a:r>
              <a:rPr lang="cs-CZ" dirty="0" smtClean="0"/>
              <a:t>0</a:t>
            </a:r>
            <a:r>
              <a:rPr lang="en-US" dirty="0" smtClean="0"/>
              <a:t>1-</a:t>
            </a:r>
            <a:r>
              <a:rPr lang="cs-CZ" dirty="0" smtClean="0"/>
              <a:t>06</a:t>
            </a:r>
            <a:r>
              <a:rPr lang="en-US" dirty="0" smtClean="0"/>
              <a:t>].</a:t>
            </a:r>
            <a:endParaRPr lang="cs-CZ" dirty="0" smtClean="0"/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dirty="0"/>
              <a:t>Valdštejnský palác.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[http://cs.wikipedia.org/wiki/Vald%C5%A1tejnsk%C3%B].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</a:t>
            </a:r>
            <a:r>
              <a:rPr lang="cs-CZ" dirty="0" smtClean="0"/>
              <a:t>2012-01-06].</a:t>
            </a:r>
            <a:r>
              <a:rPr lang="en-US" dirty="0" smtClean="0"/>
              <a:t> </a:t>
            </a:r>
            <a:endParaRPr lang="cs-CZ" dirty="0" smtClean="0"/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dirty="0"/>
              <a:t>Strakova akademie.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[wikipedia.org/wiki/</a:t>
            </a:r>
            <a:r>
              <a:rPr lang="cs-CZ" dirty="0" err="1"/>
              <a:t>Soubor:Garden_of_Straka_Academy</a:t>
            </a:r>
            <a:r>
              <a:rPr lang="cs-CZ" dirty="0"/>
              <a:t>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</a:t>
            </a:r>
            <a:r>
              <a:rPr lang="cs-CZ" dirty="0" smtClean="0"/>
              <a:t>2012-01-06].</a:t>
            </a:r>
            <a:endParaRPr lang="cs-CZ" dirty="0" smtClean="0"/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dirty="0"/>
              <a:t>Pražský hrad.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[cs.wikipedia.org/wiki/Pra%C5%BEsk%C3%BD_hradonline].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</a:t>
            </a:r>
            <a:r>
              <a:rPr lang="cs-CZ" dirty="0" smtClean="0"/>
              <a:t>2012-01-06]. </a:t>
            </a:r>
            <a:endParaRPr lang="cs-CZ" dirty="0"/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dirty="0" smtClean="0"/>
              <a:t> </a:t>
            </a:r>
            <a:r>
              <a:rPr lang="cs-CZ" dirty="0"/>
              <a:t>Správní soud v Brně.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[/cs.wikipedia.org/wiki/Nejvy%C5%A1%C5%A1%C3%AD_spr].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</a:t>
            </a:r>
            <a:r>
              <a:rPr lang="cs-CZ" dirty="0" smtClean="0"/>
              <a:t>2012-01-06]. </a:t>
            </a:r>
            <a:endParaRPr lang="cs-CZ" dirty="0" smtClean="0"/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dirty="0"/>
              <a:t>Krajský soud v Hradci Králové.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[cs.wikipedia.org/wiki/Krajsk%C3%BD_soud_v_Hradci_K].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</a:t>
            </a:r>
            <a:r>
              <a:rPr lang="cs-CZ" smtClean="0"/>
              <a:t>2012-01-06]. </a:t>
            </a:r>
            <a:endParaRPr lang="cs-CZ" dirty="0"/>
          </a:p>
          <a:p>
            <a:pPr marL="342900" indent="-342900" algn="l">
              <a:buFont typeface="Courier New" pitchFamily="49" charset="0"/>
              <a:buChar char="o"/>
            </a:pPr>
            <a:endParaRPr lang="cs-CZ" dirty="0" smtClean="0"/>
          </a:p>
          <a:p>
            <a:pPr marL="342900" indent="-342900" algn="l">
              <a:buFont typeface="Courier New" pitchFamily="49" charset="0"/>
              <a:buChar char="o"/>
            </a:pPr>
            <a:endParaRPr lang="cs-CZ" dirty="0"/>
          </a:p>
          <a:p>
            <a:pPr marL="342900" indent="-342900" algn="l">
              <a:buFont typeface="Courier New" pitchFamily="49" charset="0"/>
              <a:buChar char="o"/>
            </a:pPr>
            <a:endParaRPr lang="en-US" dirty="0"/>
          </a:p>
          <a:p>
            <a:pPr marL="342900" indent="-342900" algn="l">
              <a:buFont typeface="Courier New" pitchFamily="49" charset="0"/>
              <a:buChar char="o"/>
            </a:pPr>
            <a:endParaRPr lang="cs-CZ" dirty="0"/>
          </a:p>
          <a:p>
            <a:pPr marL="68580"/>
            <a:endParaRPr lang="cs-CZ" dirty="0"/>
          </a:p>
          <a:p>
            <a:pPr marL="342900" indent="-342900">
              <a:buFont typeface="Courier New" pitchFamily="49" charset="0"/>
              <a:buChar char="o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9117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329</TotalTime>
  <Words>519</Words>
  <Application>Microsoft Office PowerPoint</Application>
  <PresentationFormat>Předvádění na obrazovce (4:3)</PresentationFormat>
  <Paragraphs>93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Špendlík</vt:lpstr>
      <vt:lpstr>Prezentace aplikace Microsoft PowerPoint</vt:lpstr>
      <vt:lpstr>Prezentace aplikace PowerPoint</vt:lpstr>
      <vt:lpstr>Anotace</vt:lpstr>
      <vt:lpstr>Státní správa a samospráva</vt:lpstr>
      <vt:lpstr>Státní moc je v ČR rozdělena</vt:lpstr>
      <vt:lpstr>MOC ZÁKONODÁRNÁ = PARLAMENT</vt:lpstr>
      <vt:lpstr>Sídlo poslanecké sněmovny a senátu</vt:lpstr>
      <vt:lpstr>MOC VÝKONNÁ = VLÁDA</vt:lpstr>
      <vt:lpstr>MOC VÝKONNÁ= PREZIDENT</vt:lpstr>
      <vt:lpstr>Sídlo vlády a prezidenta ČR</vt:lpstr>
      <vt:lpstr>MOC SOUDNÍ = SOUDY</vt:lpstr>
      <vt:lpstr>SOUSTAVA SOUDŮ V ČR</vt:lpstr>
      <vt:lpstr>Sídlo nejvyššího správního soudu</vt:lpstr>
      <vt:lpstr>Otázky a úkoly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Státní správa a samospráva</dc:title>
  <dc:creator>Hana Navrátilová</dc:creator>
  <cp:lastModifiedBy>Navrátilová Hana</cp:lastModifiedBy>
  <cp:revision>35</cp:revision>
  <dcterms:created xsi:type="dcterms:W3CDTF">2011-12-26T08:24:51Z</dcterms:created>
  <dcterms:modified xsi:type="dcterms:W3CDTF">2012-11-17T16:57:19Z</dcterms:modified>
</cp:coreProperties>
</file>