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7" r:id="rId2"/>
    <p:sldId id="268" r:id="rId3"/>
    <p:sldId id="256" r:id="rId4"/>
    <p:sldId id="257" r:id="rId5"/>
    <p:sldId id="259" r:id="rId6"/>
    <p:sldId id="263" r:id="rId7"/>
    <p:sldId id="264" r:id="rId8"/>
    <p:sldId id="265" r:id="rId9"/>
    <p:sldId id="266" r:id="rId10"/>
    <p:sldId id="260" r:id="rId11"/>
    <p:sldId id="261" r:id="rId12"/>
    <p:sldId id="258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80090B-3BC5-4A84-9F61-154C028CE831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D2C9A6E-AB85-45DE-B701-18A3D838EC7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9339999"/>
              </p:ext>
            </p:extLst>
          </p:nvPr>
        </p:nvGraphicFramePr>
        <p:xfrm>
          <a:off x="179512" y="99000"/>
          <a:ext cx="8818885" cy="66133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3250710" imgH="2438563" progId="PowerPoint.Show.12">
                  <p:embed/>
                </p:oleObj>
              </mc:Choice>
              <mc:Fallback>
                <p:oleObj name="Prezentace" r:id="rId3" imgW="3250710" imgH="243856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9512" y="99000"/>
                        <a:ext cx="8818885" cy="66133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6356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Vysvětlit žákům pojem osobnost,</a:t>
            </a:r>
            <a:br>
              <a:rPr lang="cs-CZ" sz="36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36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popsat typy osobností podle různých autorů, určit jejich charakteristiky.</a:t>
            </a:r>
            <a:br>
              <a:rPr lang="cs-CZ" sz="36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3600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ANOTACE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24658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OSOBNOST ČLOVĚKA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5736" y="4437112"/>
            <a:ext cx="4777880" cy="12192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TYPY OSOBNOSTÍ</a:t>
            </a:r>
          </a:p>
          <a:p>
            <a:pPr algn="ctr"/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783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OSOBNOST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Osobnost je souhrn vyhraněných vlastností určitého jedince. Je to souhrn všech vrozených biologických dispozic, impulsů, tendencí a instinktů.</a:t>
            </a:r>
          </a:p>
          <a:p>
            <a:r>
              <a:rPr lang="cs-CZ" dirty="0" smtClean="0"/>
              <a:t>Osobnost – vrozené vlohy (dispozice)</a:t>
            </a:r>
          </a:p>
          <a:p>
            <a:pPr lvl="1">
              <a:buFontTx/>
              <a:buNone/>
            </a:pPr>
            <a:r>
              <a:rPr lang="cs-CZ" dirty="0" smtClean="0"/>
              <a:t>                        -  </a:t>
            </a:r>
            <a:r>
              <a:rPr lang="cs-CZ" sz="3000" dirty="0" smtClean="0"/>
              <a:t>schopnosti, nadání</a:t>
            </a:r>
          </a:p>
          <a:p>
            <a:r>
              <a:rPr lang="cs-CZ" dirty="0" smtClean="0"/>
              <a:t>Neopakovatelnost osobnosti</a:t>
            </a:r>
          </a:p>
          <a:p>
            <a:r>
              <a:rPr lang="cs-CZ" dirty="0" smtClean="0"/>
              <a:t>Vliv prostředí</a:t>
            </a:r>
          </a:p>
          <a:p>
            <a:r>
              <a:rPr lang="cs-CZ" dirty="0" smtClean="0"/>
              <a:t>Každá lidská bytost někam míří, o něco jí jde, plánuje budoucnost a směřuje k nějakému cíli.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05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Typy osobnosti podle I.P. Pavlova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SANGVINIK </a:t>
            </a:r>
            <a:r>
              <a:rPr lang="cs-CZ" dirty="0" smtClean="0"/>
              <a:t>– vnímavý, podnikavý, společenský, pružný, aktivní, rozhodný, citově nestálý, sklon k povrchnosti, málo sebekritický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CHOLERIK</a:t>
            </a:r>
            <a:r>
              <a:rPr lang="cs-CZ" dirty="0" smtClean="0"/>
              <a:t> – vášnivý, prudký, energický, netrpělivý, urážlivý, agresivní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FLEGMATIK </a:t>
            </a:r>
            <a:r>
              <a:rPr lang="cs-CZ" dirty="0" smtClean="0"/>
              <a:t>– klidný, lhostejný, rozvážný, snášenlivý, apatický, pohodlný, pasivní, nespolečenský, pomalý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MELANCHOLIK </a:t>
            </a:r>
            <a:r>
              <a:rPr lang="cs-CZ" dirty="0" smtClean="0"/>
              <a:t>– vážný, důkladný, disciplinovaný, citově stálý, oddaný, přecitlivělý, plachý, nejistý, pohybově strnulý, uzavřený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4801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CHOLERIK</a:t>
            </a:r>
            <a:endParaRPr lang="cs-CZ" sz="5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POZITIVA</a:t>
            </a:r>
          </a:p>
          <a:p>
            <a:r>
              <a:rPr lang="cs-CZ" dirty="0" smtClean="0"/>
              <a:t>organizační schopnosti</a:t>
            </a:r>
          </a:p>
          <a:p>
            <a:r>
              <a:rPr lang="cs-CZ" dirty="0" smtClean="0"/>
              <a:t>vstřícnost, optimismus</a:t>
            </a:r>
          </a:p>
          <a:p>
            <a:r>
              <a:rPr lang="cs-CZ" dirty="0" smtClean="0"/>
              <a:t>živost, bezprostřednost, pracovitost, energičnost, podnikavost, rychlost, samostatnost, 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NEGATIVA</a:t>
            </a:r>
          </a:p>
          <a:p>
            <a:r>
              <a:rPr lang="cs-CZ" dirty="0" smtClean="0"/>
              <a:t>myslí si, že má vždy pravdu, workoholismus</a:t>
            </a:r>
          </a:p>
          <a:p>
            <a:r>
              <a:rPr lang="cs-CZ" dirty="0" smtClean="0"/>
              <a:t>agresivita, prchlivost, bojovnost, tvrdohlavost</a:t>
            </a:r>
          </a:p>
          <a:p>
            <a:r>
              <a:rPr lang="cs-CZ" dirty="0" smtClean="0"/>
              <a:t>panovačnost, stálá nespokojenost</a:t>
            </a:r>
          </a:p>
          <a:p>
            <a:r>
              <a:rPr lang="cs-CZ" dirty="0" smtClean="0"/>
              <a:t>nízká schopnost vcítění</a:t>
            </a:r>
          </a:p>
          <a:p>
            <a:r>
              <a:rPr lang="cs-CZ" dirty="0" smtClean="0"/>
              <a:t>nekritičnost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19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MELANCHOLIK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POZITIVA</a:t>
            </a:r>
          </a:p>
          <a:p>
            <a:r>
              <a:rPr lang="cs-CZ" dirty="0" smtClean="0"/>
              <a:t>zodpovědnost</a:t>
            </a:r>
          </a:p>
          <a:p>
            <a:r>
              <a:rPr lang="cs-CZ" dirty="0" smtClean="0"/>
              <a:t>houževnatost</a:t>
            </a:r>
          </a:p>
          <a:p>
            <a:r>
              <a:rPr lang="cs-CZ" dirty="0" smtClean="0"/>
              <a:t>svědomitost</a:t>
            </a:r>
          </a:p>
          <a:p>
            <a:r>
              <a:rPr lang="cs-CZ" dirty="0" smtClean="0"/>
              <a:t>starostlivost</a:t>
            </a:r>
          </a:p>
          <a:p>
            <a:r>
              <a:rPr lang="cs-CZ" dirty="0" smtClean="0"/>
              <a:t>oddanost v lásce</a:t>
            </a:r>
          </a:p>
          <a:p>
            <a:r>
              <a:rPr lang="cs-CZ" dirty="0" smtClean="0"/>
              <a:t>zodpovědnost</a:t>
            </a:r>
          </a:p>
          <a:p>
            <a:r>
              <a:rPr lang="cs-CZ" dirty="0" smtClean="0"/>
              <a:t>houževnatost</a:t>
            </a:r>
          </a:p>
          <a:p>
            <a:r>
              <a:rPr lang="cs-CZ" dirty="0" smtClean="0"/>
              <a:t>svědomitost</a:t>
            </a:r>
          </a:p>
          <a:p>
            <a:r>
              <a:rPr lang="cs-CZ" dirty="0" smtClean="0"/>
              <a:t>starostlivost</a:t>
            </a:r>
          </a:p>
          <a:p>
            <a:r>
              <a:rPr lang="cs-CZ" dirty="0" smtClean="0"/>
              <a:t>oddanost v lásce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NEGATIVA</a:t>
            </a:r>
          </a:p>
          <a:p>
            <a:r>
              <a:rPr lang="cs-CZ" dirty="0" smtClean="0"/>
              <a:t>všude vidí problémy</a:t>
            </a:r>
          </a:p>
          <a:p>
            <a:r>
              <a:rPr lang="cs-CZ" dirty="0" smtClean="0"/>
              <a:t>vnitřní nejistota</a:t>
            </a:r>
          </a:p>
          <a:p>
            <a:r>
              <a:rPr lang="cs-CZ" dirty="0" smtClean="0"/>
              <a:t>bojácnost</a:t>
            </a:r>
          </a:p>
          <a:p>
            <a:r>
              <a:rPr lang="cs-CZ" dirty="0" smtClean="0"/>
              <a:t>přílišná plachost</a:t>
            </a:r>
          </a:p>
          <a:p>
            <a:r>
              <a:rPr lang="cs-CZ" dirty="0" smtClean="0"/>
              <a:t>všude vidí problémy</a:t>
            </a:r>
          </a:p>
          <a:p>
            <a:r>
              <a:rPr lang="cs-CZ" dirty="0" smtClean="0"/>
              <a:t>vnitřní nejistota</a:t>
            </a:r>
          </a:p>
          <a:p>
            <a:r>
              <a:rPr lang="cs-CZ" dirty="0" smtClean="0"/>
              <a:t>bojácnost</a:t>
            </a:r>
          </a:p>
          <a:p>
            <a:r>
              <a:rPr lang="cs-CZ" dirty="0" smtClean="0"/>
              <a:t>přílišná plachost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1273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SANGVINIK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POZITIVA</a:t>
            </a:r>
          </a:p>
          <a:p>
            <a:r>
              <a:rPr lang="cs-CZ" dirty="0" smtClean="0"/>
              <a:t>společenskost</a:t>
            </a:r>
          </a:p>
          <a:p>
            <a:r>
              <a:rPr lang="cs-CZ" dirty="0" smtClean="0"/>
              <a:t>smysl pro humor</a:t>
            </a:r>
          </a:p>
          <a:p>
            <a:r>
              <a:rPr lang="cs-CZ" dirty="0" smtClean="0"/>
              <a:t>optimismus</a:t>
            </a:r>
          </a:p>
          <a:p>
            <a:r>
              <a:rPr lang="cs-CZ" dirty="0" smtClean="0"/>
              <a:t>vitalita</a:t>
            </a:r>
          </a:p>
          <a:p>
            <a:r>
              <a:rPr lang="cs-CZ" dirty="0" smtClean="0"/>
              <a:t>nekonfliktnost</a:t>
            </a:r>
          </a:p>
          <a:p>
            <a:r>
              <a:rPr lang="cs-CZ" dirty="0" smtClean="0"/>
              <a:t>družnost</a:t>
            </a:r>
          </a:p>
          <a:p>
            <a:r>
              <a:rPr lang="cs-CZ" dirty="0" smtClean="0"/>
              <a:t>nekonfliktnost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NEGATIVA</a:t>
            </a:r>
          </a:p>
          <a:p>
            <a:r>
              <a:rPr lang="cs-CZ" dirty="0" smtClean="0"/>
              <a:t>upovídanost</a:t>
            </a:r>
          </a:p>
          <a:p>
            <a:r>
              <a:rPr lang="cs-CZ" dirty="0" smtClean="0"/>
              <a:t>zbrklost</a:t>
            </a:r>
          </a:p>
          <a:p>
            <a:r>
              <a:rPr lang="cs-CZ" dirty="0" smtClean="0"/>
              <a:t>neplní vždy sliby</a:t>
            </a:r>
          </a:p>
          <a:p>
            <a:r>
              <a:rPr lang="cs-CZ" dirty="0" smtClean="0"/>
              <a:t>často přehání</a:t>
            </a:r>
          </a:p>
          <a:p>
            <a:r>
              <a:rPr lang="cs-CZ" dirty="0" smtClean="0"/>
              <a:t>malá vnímavost</a:t>
            </a:r>
          </a:p>
          <a:p>
            <a:r>
              <a:rPr lang="cs-CZ" dirty="0" smtClean="0"/>
              <a:t>nestálost</a:t>
            </a:r>
          </a:p>
          <a:p>
            <a:r>
              <a:rPr lang="cs-CZ" dirty="0" smtClean="0"/>
              <a:t>povrchnost</a:t>
            </a:r>
          </a:p>
          <a:p>
            <a:r>
              <a:rPr lang="cs-CZ" dirty="0" smtClean="0"/>
              <a:t>změny názorů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85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FLEGMATIK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POZITIVA</a:t>
            </a:r>
          </a:p>
          <a:p>
            <a:r>
              <a:rPr lang="cs-CZ" dirty="0" smtClean="0"/>
              <a:t>přizpůsobivost</a:t>
            </a:r>
          </a:p>
          <a:p>
            <a:r>
              <a:rPr lang="cs-CZ" dirty="0" smtClean="0"/>
              <a:t>trpělivost</a:t>
            </a:r>
          </a:p>
          <a:p>
            <a:r>
              <a:rPr lang="cs-CZ" dirty="0" smtClean="0"/>
              <a:t>vytrvalost</a:t>
            </a:r>
          </a:p>
          <a:p>
            <a:r>
              <a:rPr lang="cs-CZ" dirty="0" smtClean="0"/>
              <a:t>rozvážnost</a:t>
            </a:r>
          </a:p>
          <a:p>
            <a:r>
              <a:rPr lang="cs-CZ" dirty="0" smtClean="0"/>
              <a:t>chladnokrevnost</a:t>
            </a:r>
          </a:p>
          <a:p>
            <a:r>
              <a:rPr lang="cs-CZ" dirty="0" smtClean="0"/>
              <a:t>soustředěnost</a:t>
            </a:r>
          </a:p>
          <a:p>
            <a:r>
              <a:rPr lang="cs-CZ" dirty="0" smtClean="0"/>
              <a:t>dobře odolává stresu</a:t>
            </a:r>
          </a:p>
          <a:p>
            <a:r>
              <a:rPr lang="cs-CZ" dirty="0" smtClean="0"/>
              <a:t>klidné řešení problémů</a:t>
            </a:r>
          </a:p>
          <a:p>
            <a:r>
              <a:rPr lang="cs-CZ" dirty="0" smtClean="0"/>
              <a:t>spolehlivost</a:t>
            </a:r>
          </a:p>
          <a:p>
            <a:r>
              <a:rPr lang="cs-CZ" dirty="0" smtClean="0"/>
              <a:t>citová stálost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NEGATIVA</a:t>
            </a:r>
          </a:p>
          <a:p>
            <a:r>
              <a:rPr lang="cs-CZ" dirty="0" smtClean="0"/>
              <a:t>neschopnost se pro cokoliv nadchnout</a:t>
            </a:r>
          </a:p>
          <a:p>
            <a:r>
              <a:rPr lang="cs-CZ" dirty="0" smtClean="0"/>
              <a:t>neumí se radovat</a:t>
            </a:r>
          </a:p>
          <a:p>
            <a:r>
              <a:rPr lang="cs-CZ" dirty="0" smtClean="0"/>
              <a:t>bojí se velkých rozhodnutí</a:t>
            </a:r>
          </a:p>
          <a:p>
            <a:r>
              <a:rPr lang="cs-CZ" dirty="0" smtClean="0"/>
              <a:t>nemá rád změny</a:t>
            </a:r>
          </a:p>
          <a:p>
            <a:r>
              <a:rPr lang="cs-CZ" dirty="0" smtClean="0"/>
              <a:t>může být vnímán jako nudný společník</a:t>
            </a:r>
          </a:p>
          <a:p>
            <a:r>
              <a:rPr lang="cs-CZ" dirty="0" smtClean="0"/>
              <a:t>pohodlnost</a:t>
            </a:r>
          </a:p>
          <a:p>
            <a:r>
              <a:rPr lang="cs-CZ" dirty="0" smtClean="0"/>
              <a:t>neprojevuje city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142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Typy osobnosti podle Junga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INTROVERT </a:t>
            </a:r>
            <a:r>
              <a:rPr lang="cs-CZ" dirty="0" smtClean="0"/>
              <a:t>– uzavřenost, nedůvěřivost, plachost, nejistota, neprůbojnost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EXTROVERT </a:t>
            </a:r>
            <a:r>
              <a:rPr lang="cs-CZ" dirty="0" smtClean="0"/>
              <a:t>– společenskost, přístupnost, aktivita, přizpůsobivost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26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Typologie podle </a:t>
            </a:r>
            <a:r>
              <a:rPr lang="cs-CZ" dirty="0" err="1" smtClean="0"/>
              <a:t>Kretschmera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PYKNIK</a:t>
            </a:r>
            <a:r>
              <a:rPr lang="cs-CZ" dirty="0" smtClean="0"/>
              <a:t> – středně vysoký, kulatá hlava, zavalitější tělo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ASTHENIK</a:t>
            </a:r>
            <a:r>
              <a:rPr lang="cs-CZ" dirty="0" smtClean="0"/>
              <a:t> – štíhlé tělo, úzká ramena, plochý hrudník, kostnatost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ATLETIK </a:t>
            </a:r>
            <a:r>
              <a:rPr lang="cs-CZ" dirty="0" smtClean="0"/>
              <a:t>– silně vyvinuté kosti a svalstvo, široká ramena a hrudník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278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Slabé a silné typy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SLABÉ TYPY</a:t>
            </a:r>
          </a:p>
          <a:p>
            <a:pPr algn="ctr"/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CHOLERIK</a:t>
            </a:r>
          </a:p>
          <a:p>
            <a:r>
              <a:rPr lang="cs-CZ" dirty="0" smtClean="0"/>
              <a:t>labilní extrovert</a:t>
            </a:r>
          </a:p>
          <a:p>
            <a:r>
              <a:rPr lang="cs-CZ" dirty="0" smtClean="0"/>
              <a:t>MELANCHOLIK</a:t>
            </a:r>
          </a:p>
          <a:p>
            <a:r>
              <a:rPr lang="cs-CZ" dirty="0" smtClean="0"/>
              <a:t>labilní introvert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2204864"/>
            <a:ext cx="4038600" cy="416052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SILNÉ TYPY</a:t>
            </a:r>
          </a:p>
          <a:p>
            <a:pPr algn="ctr"/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SANGVINIK</a:t>
            </a:r>
          </a:p>
          <a:p>
            <a:r>
              <a:rPr lang="cs-CZ" dirty="0" smtClean="0"/>
              <a:t>stabilní extrovert</a:t>
            </a:r>
          </a:p>
          <a:p>
            <a:r>
              <a:rPr lang="cs-CZ" dirty="0" smtClean="0"/>
              <a:t>FLEGMATIK</a:t>
            </a:r>
          </a:p>
          <a:p>
            <a:r>
              <a:rPr lang="cs-CZ" dirty="0" smtClean="0"/>
              <a:t>stabilní introvert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19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6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ZÁVĚR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Člověk zpravidla nebývá čistým typem, ale jeho osobnostní typ je zkombinován.</a:t>
            </a:r>
          </a:p>
          <a:p>
            <a:r>
              <a:rPr lang="cs-CZ" dirty="0" smtClean="0"/>
              <a:t>V sociální komunikaci a partnerských vztazích je nejhorší kombinace: cholerik - melancholik.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49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400" dirty="0"/>
              <a:t>KREJČÍ, Milada, et al. </a:t>
            </a:r>
            <a:r>
              <a:rPr lang="cs-CZ" sz="2400" i="1" dirty="0"/>
              <a:t>Výchova ke zdravému životnímu stylu</a:t>
            </a:r>
            <a:r>
              <a:rPr lang="cs-CZ" sz="2400" dirty="0"/>
              <a:t>. Praha : Fraus, 2011. 192 s.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73395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85</TotalTime>
  <Words>423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Deluxe</vt:lpstr>
      <vt:lpstr>Prezentace aplikace Microsoft PowerPoint</vt:lpstr>
      <vt:lpstr>Prezentace aplikace PowerPoint</vt:lpstr>
      <vt:lpstr>Vysvětlit žákům pojem osobnost, popsat typy osobností podle různých autorů, určit jejich charakteristiky. </vt:lpstr>
      <vt:lpstr>OSOBNOST ČLOVĚKA</vt:lpstr>
      <vt:lpstr>OSOBNOST ČLOVĚKA</vt:lpstr>
      <vt:lpstr>Typy osobnosti podle I.P. Pavlova</vt:lpstr>
      <vt:lpstr>CHOLERIK</vt:lpstr>
      <vt:lpstr>MELANCHOLIK</vt:lpstr>
      <vt:lpstr>SANGVINIK</vt:lpstr>
      <vt:lpstr>FLEGMATIK</vt:lpstr>
      <vt:lpstr>Typy osobnosti podle Junga</vt:lpstr>
      <vt:lpstr>Typologie podle Kretschmera</vt:lpstr>
      <vt:lpstr>Slabé a silné typy</vt:lpstr>
      <vt:lpstr>ZÁVĚR</vt:lpstr>
      <vt:lpstr>KREJČÍ, Milada, et al. Výchova ke zdravému životnímu stylu. Praha : Fraus, 2011. 192 s.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OSOBNOST ČLOVĚKA</dc:title>
  <dc:creator>Hana Navrátilová</dc:creator>
  <cp:lastModifiedBy>Navrátilová Hana</cp:lastModifiedBy>
  <cp:revision>12</cp:revision>
  <dcterms:created xsi:type="dcterms:W3CDTF">2012-01-15T18:18:33Z</dcterms:created>
  <dcterms:modified xsi:type="dcterms:W3CDTF">2012-11-17T17:37:27Z</dcterms:modified>
</cp:coreProperties>
</file>