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9" r:id="rId3"/>
    <p:sldId id="258" r:id="rId4"/>
    <p:sldId id="259" r:id="rId5"/>
    <p:sldId id="257" r:id="rId6"/>
    <p:sldId id="260" r:id="rId7"/>
    <p:sldId id="261" r:id="rId8"/>
    <p:sldId id="262" r:id="rId9"/>
    <p:sldId id="271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FB499-B286-44F2-ADAE-6ED239D9C053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96F1D-7FF0-4F8C-BFA6-806F9F1931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36565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7F913-6975-4BE9-A113-AA6AB4EACDF0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6E163-24DE-4022-B843-E648F8B931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767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6E163-24DE-4022-B843-E648F8B931F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095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9B47B-9100-45E1-9ABF-2941427DCA44}" type="datetimeFigureOut">
              <a:rPr lang="cs-CZ" smtClean="0"/>
              <a:pPr/>
              <a:t>27.3.2014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CDE50-5CA0-4F59-ADE5-F192286906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Prezentace_aplikace_Microsoft_Office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%C5%98%C3%ADzen%C3%AD&amp;action=edit&amp;redlink=1" TargetMode="External"/><Relationship Id="rId7" Type="http://schemas.openxmlformats.org/officeDocument/2006/relationships/hyperlink" Target="http://cs.wikipedia.org/wiki/Soud" TargetMode="External"/><Relationship Id="rId2" Type="http://schemas.openxmlformats.org/officeDocument/2006/relationships/hyperlink" Target="http://cs.wikipedia.org/wiki/Trestn%C3%AD_pr%C3%A1v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ozsudek" TargetMode="External"/><Relationship Id="rId5" Type="http://schemas.openxmlformats.org/officeDocument/2006/relationships/hyperlink" Target="http://cs.wikipedia.org/wiki/Vina" TargetMode="External"/><Relationship Id="rId4" Type="http://schemas.openxmlformats.org/officeDocument/2006/relationships/hyperlink" Target="http://cs.wikipedia.org/w/index.php?title=Podez%C5%99el%C3%BD&amp;action=edit&amp;redlink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clovekvpravu.cz/trestni-pravo-452/trestni-pravo-hmotne-455/obecna-cast-zakladni-pojmy-a-pravidla-trestniho-prava-458/trestny-cin-655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39161189"/>
              </p:ext>
            </p:extLst>
          </p:nvPr>
        </p:nvGraphicFramePr>
        <p:xfrm>
          <a:off x="79921" y="-17381"/>
          <a:ext cx="9070975" cy="6802438"/>
        </p:xfrm>
        <a:graphic>
          <a:graphicData uri="http://schemas.openxmlformats.org/presentationml/2006/ole">
            <p:oleObj spid="_x0000_s1058" name="Prezentace" r:id="rId4" imgW="2627345" imgH="1970538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2153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268760"/>
            <a:ext cx="711718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3212976"/>
            <a:ext cx="7117180" cy="2425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 algn="ctr"/>
            <a:r>
              <a:rPr lang="cs-CZ" sz="2800" dirty="0" smtClean="0"/>
              <a:t>POLOŽIT ŽÁKŮM NĚKTERÉ OTÁZKY</a:t>
            </a:r>
          </a:p>
          <a:p>
            <a:pPr algn="ctr"/>
            <a:r>
              <a:rPr lang="cs-CZ" sz="2800" dirty="0"/>
              <a:t>Z</a:t>
            </a:r>
            <a:r>
              <a:rPr lang="cs-CZ" sz="2800" dirty="0" smtClean="0"/>
              <a:t> </a:t>
            </a:r>
            <a:r>
              <a:rPr lang="cs-CZ" sz="2800" dirty="0"/>
              <a:t>OBLASTI PRÁVNÍHO </a:t>
            </a:r>
            <a:r>
              <a:rPr lang="cs-CZ" sz="2800" dirty="0" smtClean="0"/>
              <a:t>VĚDOMÍ</a:t>
            </a:r>
            <a:endParaRPr lang="cs-CZ" sz="2800" dirty="0"/>
          </a:p>
          <a:p>
            <a:pPr algn="ctr"/>
            <a:r>
              <a:rPr lang="cs-CZ" sz="2800" dirty="0" smtClean="0"/>
              <a:t> </a:t>
            </a:r>
            <a:r>
              <a:rPr lang="cs-CZ" sz="2800" dirty="0"/>
              <a:t>A </a:t>
            </a:r>
            <a:r>
              <a:rPr lang="cs-CZ" sz="2800" dirty="0" smtClean="0"/>
              <a:t>POMOCI JIM NA NĚ ODPOVĚDĚT. </a:t>
            </a:r>
            <a:endParaRPr lang="cs-CZ" sz="2800" dirty="0"/>
          </a:p>
          <a:p>
            <a:pPr algn="ctr"/>
            <a:r>
              <a:rPr lang="cs-CZ" sz="2800" dirty="0" smtClean="0"/>
              <a:t>VÝUKOVÝ MATERIÁL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475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2852936"/>
            <a:ext cx="711718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„PRÁVO PRO KAŽDÝ DEN“ 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941168"/>
            <a:ext cx="7117180" cy="88386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2800" dirty="0" smtClean="0"/>
              <a:t>OTÁZKY A ODPOVĚDI V OBLASTI PRÁVNÍHO VĚDOMÍ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794752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125113" cy="92447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800" dirty="0" smtClean="0"/>
              <a:t>VÍŠ?</a:t>
            </a:r>
            <a:endParaRPr lang="cs-CZ" sz="4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09443" y="1484785"/>
            <a:ext cx="7125112" cy="504056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1.    </a:t>
            </a:r>
            <a:r>
              <a:rPr lang="cs-CZ" b="1" u="sng" dirty="0" smtClean="0">
                <a:solidFill>
                  <a:srgbClr val="FF0000"/>
                </a:solidFill>
              </a:rPr>
              <a:t>Čím se řídí život lidí ve společnosti?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Morálními a právními normami ( zákony)</a:t>
            </a:r>
          </a:p>
          <a:p>
            <a:pPr marL="0" indent="0">
              <a:buNone/>
            </a:pPr>
            <a:r>
              <a:rPr lang="cs-CZ" b="1" dirty="0" smtClean="0"/>
              <a:t>2.     </a:t>
            </a:r>
            <a:r>
              <a:rPr lang="cs-CZ" b="1" u="sng" dirty="0" smtClean="0">
                <a:solidFill>
                  <a:srgbClr val="FF0000"/>
                </a:solidFill>
              </a:rPr>
              <a:t>Co je to zákon?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/>
              <a:t>Zákon je obecně závazný právní předpis </a:t>
            </a:r>
            <a:r>
              <a:rPr lang="cs-CZ" dirty="0" smtClean="0"/>
              <a:t> přijatý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zákonodárným </a:t>
            </a:r>
            <a:r>
              <a:rPr lang="cs-CZ" dirty="0"/>
              <a:t>sborem (</a:t>
            </a:r>
            <a:r>
              <a:rPr lang="cs-CZ" dirty="0" smtClean="0"/>
              <a:t>parlamentem)</a:t>
            </a:r>
          </a:p>
          <a:p>
            <a:pPr marL="0" indent="0">
              <a:buNone/>
            </a:pPr>
            <a:r>
              <a:rPr lang="cs-CZ" b="1" dirty="0" smtClean="0"/>
              <a:t>3.     </a:t>
            </a:r>
            <a:r>
              <a:rPr lang="cs-CZ" b="1" u="sng" dirty="0" smtClean="0">
                <a:solidFill>
                  <a:srgbClr val="FF0000"/>
                </a:solidFill>
              </a:rPr>
              <a:t>V čem jsou rozdíly mezi právními a morálními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  </a:t>
            </a:r>
            <a:r>
              <a:rPr lang="cs-CZ" b="1" u="sng" dirty="0" smtClean="0">
                <a:solidFill>
                  <a:srgbClr val="FF0000"/>
                </a:solidFill>
              </a:rPr>
              <a:t>normami 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Obojí se týká norem chování člověka v dané společnosti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právní normy jsou vynutitelné státní mocí ( policie, soudy)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morální </a:t>
            </a:r>
            <a:r>
              <a:rPr lang="cs-CZ" dirty="0"/>
              <a:t>normy jsou </a:t>
            </a:r>
            <a:r>
              <a:rPr lang="cs-CZ" dirty="0" smtClean="0"/>
              <a:t>vynutitelné pouze veřejným míněním</a:t>
            </a:r>
          </a:p>
          <a:p>
            <a:pPr marL="0" indent="0">
              <a:buNone/>
            </a:pPr>
            <a:r>
              <a:rPr lang="cs-CZ" b="1" dirty="0" smtClean="0"/>
              <a:t>4.    </a:t>
            </a:r>
            <a:r>
              <a:rPr lang="cs-CZ" b="1" u="sng" dirty="0" smtClean="0">
                <a:solidFill>
                  <a:srgbClr val="FF0000"/>
                </a:solidFill>
              </a:rPr>
              <a:t>Jak se </a:t>
            </a:r>
            <a:r>
              <a:rPr lang="cs-CZ" b="1" u="sng" dirty="0">
                <a:solidFill>
                  <a:srgbClr val="FF0000"/>
                </a:solidFill>
              </a:rPr>
              <a:t>jmenuje nejvyšší zákon </a:t>
            </a:r>
            <a:r>
              <a:rPr lang="cs-CZ" b="1" u="sng" dirty="0" smtClean="0">
                <a:solidFill>
                  <a:srgbClr val="FF0000"/>
                </a:solidFill>
              </a:rPr>
              <a:t>ČR</a:t>
            </a:r>
            <a:r>
              <a:rPr lang="cs-CZ" b="1" u="sng" dirty="0">
                <a:solidFill>
                  <a:srgbClr val="FF0000"/>
                </a:solidFill>
              </a:rPr>
              <a:t>? </a:t>
            </a:r>
            <a:endParaRPr lang="cs-CZ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Ústava     </a:t>
            </a:r>
            <a:endParaRPr lang="cs-CZ" dirty="0"/>
          </a:p>
        </p:txBody>
      </p:sp>
      <p:pic>
        <p:nvPicPr>
          <p:cNvPr id="2050" name="Picture 2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556792"/>
            <a:ext cx="1815084" cy="152887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75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92447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800" dirty="0" smtClean="0"/>
              <a:t>VÍŠ?</a:t>
            </a:r>
            <a:endParaRPr lang="cs-CZ" sz="4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71600" y="1412776"/>
            <a:ext cx="7125112" cy="518457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5.    </a:t>
            </a:r>
            <a:r>
              <a:rPr lang="cs-CZ" b="1" u="sng" dirty="0" smtClean="0">
                <a:solidFill>
                  <a:srgbClr val="FF0000"/>
                </a:solidFill>
              </a:rPr>
              <a:t>Jaké znáš druhy práva?</a:t>
            </a:r>
          </a:p>
          <a:p>
            <a:pPr marL="0" indent="0">
              <a:buNone/>
            </a:pPr>
            <a:r>
              <a:rPr lang="cs-CZ" dirty="0" smtClean="0"/>
              <a:t>      Ústavní, soudní, správní, rodinné, občanské, trestní, finanční,</a:t>
            </a:r>
          </a:p>
          <a:p>
            <a:pPr marL="0" indent="0">
              <a:buNone/>
            </a:pPr>
            <a:r>
              <a:rPr lang="cs-CZ" dirty="0" smtClean="0"/>
              <a:t>       pracovní, obchodní</a:t>
            </a:r>
          </a:p>
          <a:p>
            <a:pPr marL="0" indent="0">
              <a:buNone/>
            </a:pPr>
            <a:r>
              <a:rPr lang="cs-CZ" dirty="0" smtClean="0"/>
              <a:t>6.    </a:t>
            </a:r>
            <a:r>
              <a:rPr lang="cs-CZ" b="1" u="sng" dirty="0" smtClean="0">
                <a:solidFill>
                  <a:srgbClr val="FF0000"/>
                </a:solidFill>
              </a:rPr>
              <a:t>Kdo je oprávněn vydávat ( stanovovat) zákony?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    </a:t>
            </a:r>
            <a:r>
              <a:rPr lang="cs-CZ" dirty="0" smtClean="0">
                <a:solidFill>
                  <a:srgbClr val="FF0000"/>
                </a:solidFill>
              </a:rPr>
              <a:t>  PARLAMENT </a:t>
            </a:r>
            <a:r>
              <a:rPr lang="cs-CZ" dirty="0"/>
              <a:t>– ústavní a běžné zákony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       VÝKONNÉ 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STÁTNÍ ORGÁNY </a:t>
            </a:r>
            <a:r>
              <a:rPr lang="cs-CZ" dirty="0"/>
              <a:t>– nařízení vlády, </a:t>
            </a:r>
            <a:r>
              <a:rPr lang="cs-CZ" dirty="0" smtClean="0"/>
              <a:t>vyhlášky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ministerstev  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       OGÁNY ÚZEMNÍ SPRÁVY </a:t>
            </a:r>
            <a:r>
              <a:rPr lang="cs-CZ" dirty="0" smtClean="0"/>
              <a:t>– vyhlášky a nařízení obcí </a:t>
            </a:r>
          </a:p>
          <a:p>
            <a:pPr marL="0" indent="0">
              <a:buNone/>
            </a:pPr>
            <a:r>
              <a:rPr lang="cs-CZ" dirty="0" smtClean="0"/>
              <a:t>7.    </a:t>
            </a:r>
            <a:r>
              <a:rPr lang="cs-CZ" b="1" u="sng" dirty="0" smtClean="0">
                <a:solidFill>
                  <a:srgbClr val="FF0000"/>
                </a:solidFill>
              </a:rPr>
              <a:t>Co je účelem trestu u trestných činů?</a:t>
            </a:r>
          </a:p>
          <a:p>
            <a:pPr marL="0" indent="0">
              <a:buNone/>
            </a:pPr>
            <a:r>
              <a:rPr lang="cs-CZ" dirty="0" smtClean="0"/>
              <a:t>       Izolovat pachatele ze společnosti, potrestat ho, snaha </a:t>
            </a:r>
          </a:p>
          <a:p>
            <a:pPr marL="0" indent="0">
              <a:buNone/>
            </a:pPr>
            <a:r>
              <a:rPr lang="cs-CZ" dirty="0" smtClean="0"/>
              <a:t>       pachatele převychovat, prevence pro ostatní</a:t>
            </a:r>
            <a:endParaRPr lang="cs-CZ" dirty="0"/>
          </a:p>
          <a:p>
            <a:pPr>
              <a:buAutoNum type="arabicPeriod" startAt="6"/>
            </a:pPr>
            <a:endParaRPr lang="cs-CZ" dirty="0"/>
          </a:p>
        </p:txBody>
      </p:sp>
      <p:pic>
        <p:nvPicPr>
          <p:cNvPr id="3074" name="Picture 2" descr="C:\Users\NavratilovaH\AppData\Local\Microsoft\Windows\Temporary Internet Files\Content.IE5\DE4CGPLA\MP9004028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941168"/>
            <a:ext cx="2075723" cy="155679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281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5113" cy="92447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800" dirty="0" smtClean="0"/>
              <a:t>VÍŠ?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12777"/>
            <a:ext cx="7125112" cy="525658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/>
              <a:t>8.   </a:t>
            </a:r>
            <a:r>
              <a:rPr lang="cs-CZ" dirty="0" smtClean="0"/>
              <a:t> </a:t>
            </a:r>
            <a:r>
              <a:rPr lang="cs-CZ" b="1" u="sng" dirty="0">
                <a:solidFill>
                  <a:srgbClr val="FF0000"/>
                </a:solidFill>
              </a:rPr>
              <a:t>Jaký je rozdíl mezi udělením milosti a amnestií?</a:t>
            </a:r>
          </a:p>
          <a:p>
            <a:pPr marL="0" indent="0">
              <a:buNone/>
            </a:pPr>
            <a:r>
              <a:rPr lang="cs-CZ" dirty="0" smtClean="0"/>
              <a:t>        </a:t>
            </a:r>
            <a:r>
              <a:rPr lang="cs-CZ" b="1" dirty="0">
                <a:solidFill>
                  <a:srgbClr val="FF0000"/>
                </a:solidFill>
              </a:rPr>
              <a:t>Amnestie</a:t>
            </a:r>
            <a:r>
              <a:rPr lang="cs-CZ" b="1" dirty="0"/>
              <a:t> </a:t>
            </a:r>
            <a:r>
              <a:rPr lang="cs-CZ" dirty="0" smtClean="0"/>
              <a:t>znamená </a:t>
            </a:r>
            <a:r>
              <a:rPr lang="cs-CZ" dirty="0"/>
              <a:t>rozhodnutí o hromadném, a to úplném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nebo částečném prominutí trestu.</a:t>
            </a:r>
          </a:p>
          <a:p>
            <a:pPr marL="0" indent="0">
              <a:buNone/>
            </a:pPr>
            <a:r>
              <a:rPr lang="cs-CZ" b="1" dirty="0"/>
              <a:t>         </a:t>
            </a:r>
            <a:r>
              <a:rPr lang="cs-CZ" b="1" dirty="0">
                <a:solidFill>
                  <a:srgbClr val="FF0000"/>
                </a:solidFill>
              </a:rPr>
              <a:t>Milost</a:t>
            </a:r>
            <a:r>
              <a:rPr lang="cs-CZ" b="1" dirty="0"/>
              <a:t> </a:t>
            </a:r>
            <a:r>
              <a:rPr lang="cs-CZ" dirty="0" smtClean="0"/>
              <a:t>umožňuje </a:t>
            </a:r>
            <a:r>
              <a:rPr lang="cs-CZ" dirty="0"/>
              <a:t>prezidentovi v individuálních případech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odpouštět </a:t>
            </a:r>
            <a:r>
              <a:rPr lang="cs-CZ" dirty="0"/>
              <a:t>a zmírňovat tresty uložené </a:t>
            </a:r>
            <a:r>
              <a:rPr lang="cs-CZ" dirty="0" smtClean="0"/>
              <a:t>soudem.</a:t>
            </a:r>
          </a:p>
          <a:p>
            <a:pPr marL="0" indent="0">
              <a:buNone/>
            </a:pPr>
            <a:r>
              <a:rPr lang="cs-CZ" b="1" dirty="0" smtClean="0"/>
              <a:t>9.    </a:t>
            </a:r>
            <a:r>
              <a:rPr lang="cs-CZ" b="1" u="sng" dirty="0" smtClean="0">
                <a:solidFill>
                  <a:srgbClr val="FF0000"/>
                </a:solidFill>
              </a:rPr>
              <a:t>Co znamená formulace „před zákonem jsou si všichni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</a:t>
            </a:r>
            <a:r>
              <a:rPr lang="cs-CZ" b="1" u="sng" dirty="0" smtClean="0">
                <a:solidFill>
                  <a:srgbClr val="FF0000"/>
                </a:solidFill>
              </a:rPr>
              <a:t>rovni“?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Rovnost všech bez jakéhokoliv rozdílu zaručuje Všeobecná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deklarace lidských práv.</a:t>
            </a:r>
          </a:p>
          <a:p>
            <a:pPr marL="0" indent="0">
              <a:buNone/>
            </a:pPr>
            <a:r>
              <a:rPr lang="cs-CZ" b="1" dirty="0" smtClean="0"/>
              <a:t>10.   </a:t>
            </a:r>
            <a:r>
              <a:rPr lang="cs-CZ" b="1" u="sng" dirty="0" smtClean="0">
                <a:solidFill>
                  <a:srgbClr val="FF0000"/>
                </a:solidFill>
              </a:rPr>
              <a:t>Co znamená </a:t>
            </a:r>
            <a:r>
              <a:rPr lang="cs-CZ" b="1" u="sng" dirty="0">
                <a:solidFill>
                  <a:srgbClr val="FF0000"/>
                </a:solidFill>
              </a:rPr>
              <a:t>formulace </a:t>
            </a:r>
            <a:r>
              <a:rPr lang="cs-CZ" b="1" u="sng" dirty="0" smtClean="0">
                <a:solidFill>
                  <a:srgbClr val="FF0000"/>
                </a:solidFill>
              </a:rPr>
              <a:t>„neznalost zákona neomlouvá“?</a:t>
            </a:r>
          </a:p>
          <a:p>
            <a:pPr marL="0" indent="0">
              <a:buNone/>
            </a:pPr>
            <a:r>
              <a:rPr lang="cs-CZ" dirty="0" smtClean="0"/>
              <a:t>         Poukazuje </a:t>
            </a:r>
            <a:r>
              <a:rPr lang="cs-CZ" dirty="0"/>
              <a:t>na to, že neznalost </a:t>
            </a:r>
            <a:r>
              <a:rPr lang="cs-CZ" dirty="0" smtClean="0"/>
              <a:t>zákona ( </a:t>
            </a:r>
            <a:r>
              <a:rPr lang="cs-CZ" dirty="0"/>
              <a:t>nevědomost </a:t>
            </a:r>
            <a:r>
              <a:rPr lang="cs-CZ" dirty="0" smtClean="0"/>
              <a:t>)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o </a:t>
            </a:r>
            <a:r>
              <a:rPr lang="cs-CZ" dirty="0"/>
              <a:t>následcích trestného činu nebo o trestném činu samotném,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není </a:t>
            </a:r>
            <a:r>
              <a:rPr lang="cs-CZ" dirty="0"/>
              <a:t>polehčující okolností svědčící o nevině</a:t>
            </a:r>
          </a:p>
        </p:txBody>
      </p:sp>
    </p:spTree>
    <p:extLst>
      <p:ext uri="{BB962C8B-B14F-4D97-AF65-F5344CB8AC3E}">
        <p14:creationId xmlns:p14="http://schemas.microsoft.com/office/powerpoint/2010/main" xmlns="" val="406649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92447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800" dirty="0"/>
              <a:t>VÍŠ?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340768"/>
            <a:ext cx="7488832" cy="525658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11.   </a:t>
            </a:r>
            <a:r>
              <a:rPr lang="cs-CZ" b="1" u="sng" dirty="0" smtClean="0">
                <a:solidFill>
                  <a:srgbClr val="FF0000"/>
                </a:solidFill>
              </a:rPr>
              <a:t>Co znamená formulace „presumpce nevinny“?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      Na </a:t>
            </a:r>
            <a:r>
              <a:rPr lang="cs-CZ" dirty="0">
                <a:solidFill>
                  <a:schemeClr val="bg1"/>
                </a:solidFill>
              </a:rPr>
              <a:t>účastníka </a:t>
            </a:r>
            <a:r>
              <a:rPr lang="cs-CZ" u="sng" dirty="0">
                <a:solidFill>
                  <a:schemeClr val="bg1"/>
                </a:solidFill>
                <a:hlinkClick r:id="rId2" action="ppaction://hlinkfile" tooltip="Trestní právo"/>
              </a:rPr>
              <a:t>trestně-právního</a:t>
            </a:r>
            <a:r>
              <a:rPr lang="cs-CZ" u="sng" dirty="0">
                <a:solidFill>
                  <a:schemeClr val="bg1"/>
                </a:solidFill>
              </a:rPr>
              <a:t> </a:t>
            </a:r>
            <a:r>
              <a:rPr lang="cs-CZ" u="sng" dirty="0">
                <a:solidFill>
                  <a:schemeClr val="bg1"/>
                </a:solidFill>
                <a:hlinkClick r:id="rId3" action="ppaction://hlinkfile" tooltip="Řízení (stránka neexistuje)"/>
              </a:rPr>
              <a:t>řízení</a:t>
            </a:r>
            <a:r>
              <a:rPr lang="cs-CZ" u="sng" dirty="0">
                <a:solidFill>
                  <a:schemeClr val="bg1"/>
                </a:solidFill>
              </a:rPr>
              <a:t> </a:t>
            </a:r>
            <a:r>
              <a:rPr lang="cs-CZ" u="sng" dirty="0" smtClean="0">
                <a:solidFill>
                  <a:schemeClr val="bg1"/>
                </a:solidFill>
              </a:rPr>
              <a:t>– </a:t>
            </a:r>
            <a:r>
              <a:rPr lang="cs-CZ" u="sng" dirty="0" smtClean="0">
                <a:solidFill>
                  <a:schemeClr val="bg1"/>
                </a:solidFill>
                <a:hlinkClick r:id="rId4" action="ppaction://hlinkfile" tooltip="Podezřelý (stránka neexistuje)"/>
              </a:rPr>
              <a:t>podezřelého</a:t>
            </a:r>
            <a:r>
              <a:rPr lang="cs-CZ" u="sng" dirty="0">
                <a:solidFill>
                  <a:schemeClr val="bg1"/>
                </a:solidFill>
              </a:rPr>
              <a:t> </a:t>
            </a:r>
            <a:r>
              <a:rPr lang="cs-CZ" u="sng" dirty="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je nahlíženo </a:t>
            </a:r>
            <a:r>
              <a:rPr lang="cs-CZ" dirty="0">
                <a:solidFill>
                  <a:schemeClr val="bg1"/>
                </a:solidFill>
              </a:rPr>
              <a:t>jako na </a:t>
            </a:r>
            <a:r>
              <a:rPr lang="cs-CZ" dirty="0">
                <a:solidFill>
                  <a:schemeClr val="bg1"/>
                </a:solidFill>
                <a:hlinkClick r:id="rId5" action="ppaction://hlinkfile" tooltip="Vina"/>
              </a:rPr>
              <a:t>nevinného</a:t>
            </a:r>
            <a:r>
              <a:rPr lang="cs-CZ" dirty="0">
                <a:solidFill>
                  <a:schemeClr val="bg1"/>
                </a:solidFill>
              </a:rPr>
              <a:t>, dokud není pravomocným 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</a:t>
            </a:r>
            <a:r>
              <a:rPr lang="cs-CZ" dirty="0" smtClean="0">
                <a:solidFill>
                  <a:schemeClr val="bg1"/>
                </a:solidFill>
                <a:hlinkClick r:id="rId6" action="ppaction://hlinkfile" tooltip="Rozsudek"/>
              </a:rPr>
              <a:t>rozsudkem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  <a:hlinkClick r:id="rId7" action="ppaction://hlinkfile" tooltip="Soud"/>
              </a:rPr>
              <a:t>soudu</a:t>
            </a:r>
            <a:r>
              <a:rPr lang="cs-CZ" dirty="0">
                <a:solidFill>
                  <a:schemeClr val="bg1"/>
                </a:solidFill>
              </a:rPr>
              <a:t> rozhodnuto o </a:t>
            </a:r>
            <a:r>
              <a:rPr lang="cs-CZ" dirty="0" smtClean="0">
                <a:solidFill>
                  <a:schemeClr val="bg1"/>
                </a:solidFill>
              </a:rPr>
              <a:t>opaku.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12.   </a:t>
            </a:r>
            <a:r>
              <a:rPr lang="cs-CZ" b="1" u="sng" dirty="0" smtClean="0">
                <a:solidFill>
                  <a:srgbClr val="FF0000"/>
                </a:solidFill>
              </a:rPr>
              <a:t>V čem spočívá rozdíl mezi přestupkem a trestným činem?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       </a:t>
            </a:r>
            <a:r>
              <a:rPr lang="cs-CZ" b="1" dirty="0" smtClean="0">
                <a:solidFill>
                  <a:srgbClr val="FF0000"/>
                </a:solidFill>
              </a:rPr>
              <a:t>Trestný čin </a:t>
            </a:r>
            <a:r>
              <a:rPr lang="cs-CZ" dirty="0" smtClean="0">
                <a:solidFill>
                  <a:schemeClr val="bg1"/>
                </a:solidFill>
              </a:rPr>
              <a:t>– nebezpečný pro společnost, např.:  krádež 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a zpronevěra nad 5000, terorismus, genocida, vydírání, znásilnění,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loupež, ublížení na zdraví, kuplířství, rasismus, týrání svěřené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osoby, vražda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Přestupek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– méně </a:t>
            </a:r>
            <a:r>
              <a:rPr lang="cs-CZ" dirty="0">
                <a:solidFill>
                  <a:schemeClr val="bg1"/>
                </a:solidFill>
              </a:rPr>
              <a:t>nebezpečný pro </a:t>
            </a:r>
            <a:r>
              <a:rPr lang="cs-CZ" dirty="0" smtClean="0">
                <a:solidFill>
                  <a:schemeClr val="bg1"/>
                </a:solidFill>
              </a:rPr>
              <a:t>společnost, např.: </a:t>
            </a:r>
            <a:r>
              <a:rPr lang="cs-CZ" dirty="0">
                <a:solidFill>
                  <a:schemeClr val="bg1"/>
                </a:solidFill>
              </a:rPr>
              <a:t> krádež 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      a zpronevěra </a:t>
            </a:r>
            <a:r>
              <a:rPr lang="cs-CZ" dirty="0" smtClean="0">
                <a:solidFill>
                  <a:schemeClr val="bg1"/>
                </a:solidFill>
              </a:rPr>
              <a:t>do 5000, poškození majetku, ublížení z nedbalosti,</a:t>
            </a:r>
          </a:p>
          <a:p>
            <a:pPr marL="0" indent="0">
              <a:buNone/>
            </a:pP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týrání zvířat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689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800" dirty="0" smtClean="0"/>
              <a:t>VÍŠ?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268761"/>
            <a:ext cx="7125112" cy="532859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13.    </a:t>
            </a:r>
            <a:r>
              <a:rPr lang="cs-CZ" u="sng" dirty="0" smtClean="0">
                <a:solidFill>
                  <a:srgbClr val="FF0000"/>
                </a:solidFill>
              </a:rPr>
              <a:t>Jaký je rozdíl mezi podmíněným a nepodmíněným odnětím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</a:t>
            </a:r>
            <a:r>
              <a:rPr lang="cs-CZ" b="1" u="sng" dirty="0" smtClean="0">
                <a:solidFill>
                  <a:srgbClr val="FF0000"/>
                </a:solidFill>
              </a:rPr>
              <a:t>svobody?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Soud </a:t>
            </a:r>
            <a:r>
              <a:rPr lang="cs-CZ" dirty="0"/>
              <a:t>může </a:t>
            </a:r>
            <a:r>
              <a:rPr lang="cs-CZ" dirty="0">
                <a:solidFill>
                  <a:srgbClr val="FF0000"/>
                </a:solidFill>
              </a:rPr>
              <a:t>podmíněně odložit výkon trestu </a:t>
            </a:r>
            <a:r>
              <a:rPr lang="cs-CZ" dirty="0"/>
              <a:t>odnětí svobody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     nepřevyšujícího </a:t>
            </a:r>
            <a:r>
              <a:rPr lang="cs-CZ" dirty="0"/>
              <a:t>dvě </a:t>
            </a:r>
            <a:r>
              <a:rPr lang="cs-CZ" dirty="0" smtClean="0"/>
              <a:t>léta a stanoví zkušební </a:t>
            </a:r>
            <a:r>
              <a:rPr lang="cs-CZ" dirty="0"/>
              <a:t>dobu na </a:t>
            </a:r>
            <a:r>
              <a:rPr lang="cs-CZ" dirty="0" smtClean="0"/>
              <a:t>jeden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až </a:t>
            </a:r>
            <a:r>
              <a:rPr lang="cs-CZ" dirty="0"/>
              <a:t>pět let; odsouzenému může soud uložit přiměřená </a:t>
            </a:r>
            <a:r>
              <a:rPr lang="cs-CZ" dirty="0" smtClean="0"/>
              <a:t>omezení.</a:t>
            </a:r>
          </a:p>
          <a:p>
            <a:pPr marL="0" indent="0">
              <a:buNone/>
            </a:pPr>
            <a:r>
              <a:rPr lang="cs-CZ" dirty="0"/>
              <a:t>         </a:t>
            </a:r>
            <a:r>
              <a:rPr lang="cs-CZ" dirty="0">
                <a:solidFill>
                  <a:srgbClr val="FF0000"/>
                </a:solidFill>
              </a:rPr>
              <a:t>Nepodmíněný trest </a:t>
            </a:r>
            <a:r>
              <a:rPr lang="cs-CZ" dirty="0"/>
              <a:t>odnětí svobody je nejpřísnějším </a:t>
            </a:r>
            <a:r>
              <a:rPr lang="cs-CZ" dirty="0" smtClean="0"/>
              <a:t>trestem,</a:t>
            </a:r>
          </a:p>
          <a:p>
            <a:pPr marL="0" indent="0">
              <a:buNone/>
            </a:pPr>
            <a:r>
              <a:rPr lang="cs-CZ" dirty="0" smtClean="0"/>
              <a:t>         který je uložen </a:t>
            </a:r>
            <a:r>
              <a:rPr lang="cs-CZ" dirty="0"/>
              <a:t>jen tehdy, nepostačí-li zřejmě k nápravě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pachatele trest mírnější, odnětí svobody max</a:t>
            </a:r>
            <a:r>
              <a:rPr lang="cs-CZ" dirty="0"/>
              <a:t>.</a:t>
            </a:r>
            <a:r>
              <a:rPr lang="cs-CZ" dirty="0" smtClean="0"/>
              <a:t> do 20 let.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14.   </a:t>
            </a:r>
            <a:r>
              <a:rPr lang="cs-CZ" b="1" u="sng" dirty="0" smtClean="0">
                <a:solidFill>
                  <a:srgbClr val="FF0000"/>
                </a:solidFill>
              </a:rPr>
              <a:t>Co je to výjimečný trest?</a:t>
            </a:r>
          </a:p>
          <a:p>
            <a:pPr marL="0" indent="0">
              <a:buNone/>
            </a:pPr>
            <a:r>
              <a:rPr lang="cs-CZ" dirty="0" smtClean="0"/>
              <a:t>        Jako </a:t>
            </a:r>
            <a:r>
              <a:rPr lang="cs-CZ" b="1" dirty="0">
                <a:solidFill>
                  <a:srgbClr val="FF0000"/>
                </a:solidFill>
              </a:rPr>
              <a:t>výjimečný trest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je označován trest odnětí svobody od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dvaceti </a:t>
            </a:r>
            <a:r>
              <a:rPr lang="cs-CZ" dirty="0"/>
              <a:t>do třiceti let a trest odnětí svobody na doživotí. Lze </a:t>
            </a:r>
            <a:r>
              <a:rPr lang="cs-CZ" dirty="0" smtClean="0"/>
              <a:t>jej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dirty="0"/>
              <a:t>uložit jen za </a:t>
            </a:r>
            <a:r>
              <a:rPr lang="cs-CZ" dirty="0">
                <a:solidFill>
                  <a:srgbClr val="FF0000"/>
                </a:solidFill>
                <a:hlinkClick r:id="rId2"/>
              </a:rPr>
              <a:t>zvlášť závažný zločin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15.     </a:t>
            </a:r>
            <a:r>
              <a:rPr lang="cs-CZ" b="1" u="sng" dirty="0" smtClean="0">
                <a:solidFill>
                  <a:srgbClr val="FF0000"/>
                </a:solidFill>
              </a:rPr>
              <a:t>Existuje v našem státě trest smrti?</a:t>
            </a:r>
            <a:endParaRPr lang="cs-CZ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       Ne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NavratilovaH\AppData\Local\Microsoft\Windows\Temporary Internet Files\Content.IE5\K0O7W0UI\MP9003156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352373"/>
            <a:ext cx="2361455" cy="1509681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642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548680"/>
            <a:ext cx="7125113" cy="1051519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600" dirty="0" smtClean="0"/>
              <a:t>ZOPAKUJ SI, OPRAVDU TO UŽ VÍŠ?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endParaRPr lang="cs-CZ" b="1" u="sng" dirty="0" smtClean="0">
              <a:solidFill>
                <a:srgbClr val="FF0000"/>
              </a:solidFill>
            </a:endParaRPr>
          </a:p>
          <a:p>
            <a:endParaRPr lang="cs-CZ" b="1" u="sng" dirty="0">
              <a:solidFill>
                <a:srgbClr val="FF0000"/>
              </a:solidFill>
            </a:endParaRPr>
          </a:p>
          <a:p>
            <a:endParaRPr lang="cs-CZ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u="sng" dirty="0" smtClean="0">
              <a:solidFill>
                <a:srgbClr val="FF0000"/>
              </a:solidFill>
            </a:endParaRPr>
          </a:p>
          <a:p>
            <a:pPr>
              <a:buFont typeface="+mj-lt"/>
              <a:buAutoNum type="arabicPeriod"/>
            </a:pPr>
            <a:r>
              <a:rPr lang="cs-CZ" sz="2900" b="1" u="sng" dirty="0" smtClean="0">
                <a:solidFill>
                  <a:srgbClr val="FF0000"/>
                </a:solidFill>
              </a:rPr>
              <a:t>Čím se </a:t>
            </a:r>
            <a:r>
              <a:rPr lang="cs-CZ" sz="2900" b="1" u="sng" dirty="0">
                <a:solidFill>
                  <a:srgbClr val="FF0000"/>
                </a:solidFill>
              </a:rPr>
              <a:t>řídí život lidí ve společnosti</a:t>
            </a:r>
            <a:r>
              <a:rPr lang="cs-CZ" sz="2900" b="1" u="sng" dirty="0" smtClean="0">
                <a:solidFill>
                  <a:srgbClr val="FF0000"/>
                </a:solidFill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cs-CZ" sz="2900" b="1" u="sng" dirty="0">
                <a:solidFill>
                  <a:srgbClr val="FF0000"/>
                </a:solidFill>
              </a:rPr>
              <a:t> </a:t>
            </a:r>
            <a:r>
              <a:rPr lang="cs-CZ" sz="2900" b="1" u="sng" dirty="0" smtClean="0">
                <a:solidFill>
                  <a:srgbClr val="FF0000"/>
                </a:solidFill>
              </a:rPr>
              <a:t>      Jak </a:t>
            </a:r>
            <a:r>
              <a:rPr lang="cs-CZ" sz="2900" b="1" u="sng" dirty="0">
                <a:solidFill>
                  <a:srgbClr val="FF0000"/>
                </a:solidFill>
              </a:rPr>
              <a:t>se jmenuje nejvyšší zákon ČR? </a:t>
            </a:r>
          </a:p>
          <a:p>
            <a:pPr>
              <a:buFont typeface="+mj-lt"/>
              <a:buAutoNum type="arabicPeriod"/>
            </a:pPr>
            <a:r>
              <a:rPr lang="cs-CZ" sz="2900" b="1" u="sng" dirty="0" smtClean="0">
                <a:solidFill>
                  <a:srgbClr val="FF0000"/>
                </a:solidFill>
              </a:rPr>
              <a:t>Co </a:t>
            </a:r>
            <a:r>
              <a:rPr lang="cs-CZ" sz="2900" b="1" u="sng" dirty="0">
                <a:solidFill>
                  <a:srgbClr val="FF0000"/>
                </a:solidFill>
              </a:rPr>
              <a:t>je účelem trestu u trestných činů</a:t>
            </a:r>
            <a:r>
              <a:rPr lang="cs-CZ" sz="2900" b="1" u="sng" dirty="0" smtClean="0">
                <a:solidFill>
                  <a:srgbClr val="FF0000"/>
                </a:solidFill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cs-CZ" sz="2900" b="1" u="sng" dirty="0" smtClean="0">
                <a:solidFill>
                  <a:srgbClr val="FF0000"/>
                </a:solidFill>
              </a:rPr>
              <a:t>Jaký </a:t>
            </a:r>
            <a:r>
              <a:rPr lang="cs-CZ" sz="2900" b="1" u="sng" dirty="0">
                <a:solidFill>
                  <a:srgbClr val="FF0000"/>
                </a:solidFill>
              </a:rPr>
              <a:t>je rozdíl mezi udělením milosti a amnestií</a:t>
            </a:r>
            <a:r>
              <a:rPr lang="cs-CZ" sz="2900" b="1" u="sng" dirty="0" smtClean="0">
                <a:solidFill>
                  <a:srgbClr val="FF0000"/>
                </a:solidFill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cs-CZ" sz="2900" b="1" u="sng" dirty="0">
                <a:solidFill>
                  <a:srgbClr val="FF0000"/>
                </a:solidFill>
              </a:rPr>
              <a:t>Co znamená formulace „presumpce nevinny</a:t>
            </a:r>
            <a:r>
              <a:rPr lang="cs-CZ" sz="2900" b="1" u="sng" dirty="0" smtClean="0">
                <a:solidFill>
                  <a:srgbClr val="FF0000"/>
                </a:solidFill>
              </a:rPr>
              <a:t>“?</a:t>
            </a:r>
          </a:p>
          <a:p>
            <a:pPr>
              <a:buFont typeface="+mj-lt"/>
              <a:buAutoNum type="arabicPeriod"/>
            </a:pPr>
            <a:r>
              <a:rPr lang="cs-CZ" sz="2900" u="sng" dirty="0">
                <a:solidFill>
                  <a:srgbClr val="FF0000"/>
                </a:solidFill>
              </a:rPr>
              <a:t>Jaký je rozdíl mezi podmíněným a nepodmíněným </a:t>
            </a:r>
            <a:r>
              <a:rPr lang="cs-CZ" sz="2900" u="sng" dirty="0" smtClean="0">
                <a:solidFill>
                  <a:srgbClr val="FF0000"/>
                </a:solidFill>
              </a:rPr>
              <a:t>odnětí</a:t>
            </a:r>
            <a:r>
              <a:rPr lang="cs-CZ" sz="2900" dirty="0" smtClean="0">
                <a:solidFill>
                  <a:srgbClr val="FF0000"/>
                </a:solidFill>
              </a:rPr>
              <a:t>          </a:t>
            </a:r>
            <a:r>
              <a:rPr lang="cs-CZ" sz="2900" b="1" u="sng" dirty="0">
                <a:solidFill>
                  <a:srgbClr val="FF0000"/>
                </a:solidFill>
              </a:rPr>
              <a:t>svobody</a:t>
            </a:r>
            <a:r>
              <a:rPr lang="cs-CZ" sz="2900" b="1" u="sng" dirty="0" smtClean="0">
                <a:solidFill>
                  <a:srgbClr val="FF0000"/>
                </a:solidFill>
              </a:rPr>
              <a:t>?</a:t>
            </a:r>
          </a:p>
          <a:p>
            <a:pPr>
              <a:buFont typeface="+mj-lt"/>
              <a:buAutoNum type="arabicPeriod"/>
            </a:pPr>
            <a:r>
              <a:rPr lang="cs-CZ" sz="2900" b="1" u="sng" dirty="0">
                <a:solidFill>
                  <a:srgbClr val="FF0000"/>
                </a:solidFill>
              </a:rPr>
              <a:t>Existuje v našem státě trest smrti?</a:t>
            </a:r>
          </a:p>
          <a:p>
            <a:pPr>
              <a:buFont typeface="+mj-lt"/>
              <a:buAutoNum type="arabicPeriod"/>
            </a:pPr>
            <a:endParaRPr lang="cs-CZ" sz="2900" dirty="0">
              <a:solidFill>
                <a:srgbClr val="FF0000"/>
              </a:solidFill>
            </a:endParaRPr>
          </a:p>
          <a:p>
            <a:endParaRPr lang="cs-CZ" b="1" u="sng" dirty="0" smtClean="0">
              <a:solidFill>
                <a:srgbClr val="FF0000"/>
              </a:solidFill>
            </a:endParaRPr>
          </a:p>
          <a:p>
            <a:endParaRPr lang="cs-CZ" b="1" u="sng" dirty="0">
              <a:solidFill>
                <a:srgbClr val="FF0000"/>
              </a:solidFill>
            </a:endParaRPr>
          </a:p>
          <a:p>
            <a:endParaRPr lang="cs-CZ" b="1" u="sng" dirty="0" smtClean="0">
              <a:solidFill>
                <a:srgbClr val="FF0000"/>
              </a:solidFill>
            </a:endParaRPr>
          </a:p>
          <a:p>
            <a:endParaRPr lang="cs-CZ" b="1" u="sng" dirty="0">
              <a:solidFill>
                <a:srgbClr val="FF0000"/>
              </a:solidFill>
            </a:endParaRPr>
          </a:p>
          <a:p>
            <a:endParaRPr lang="cs-CZ" b="1" u="sng" dirty="0">
              <a:solidFill>
                <a:srgbClr val="FF0000"/>
              </a:solidFill>
            </a:endParaRPr>
          </a:p>
          <a:p>
            <a:endParaRPr lang="cs-CZ" b="1" u="sng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884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117178" cy="115212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9592" y="2132856"/>
            <a:ext cx="7117178" cy="35049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www.office.</a:t>
            </a:r>
            <a:r>
              <a:rPr lang="cs-CZ" dirty="0" err="1" smtClean="0"/>
              <a:t>m</a:t>
            </a:r>
            <a:r>
              <a:rPr lang="cs-CZ" dirty="0" err="1" smtClean="0"/>
              <a:t>icrosoft.com</a:t>
            </a:r>
            <a:endParaRPr lang="cs-CZ" dirty="0" smtClean="0"/>
          </a:p>
          <a:p>
            <a:pPr algn="l"/>
            <a:r>
              <a:rPr lang="en-US" dirty="0" err="1"/>
              <a:t>Zákon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[http://cs.wikipedia.org/wiki/Z%C3%A1kononline]. San Francisco (CA): Wikimedia Foundation, 2001- [cit. </a:t>
            </a:r>
            <a:r>
              <a:rPr lang="en-US" dirty="0" smtClean="0"/>
              <a:t>2012-</a:t>
            </a:r>
            <a:r>
              <a:rPr lang="cs-CZ" dirty="0" smtClean="0"/>
              <a:t>02</a:t>
            </a:r>
            <a:r>
              <a:rPr lang="en-US" dirty="0" smtClean="0"/>
              <a:t>-18</a:t>
            </a:r>
            <a:r>
              <a:rPr lang="en-US" dirty="0"/>
              <a:t>]. </a:t>
            </a:r>
            <a:endParaRPr lang="cs-CZ" dirty="0" smtClean="0"/>
          </a:p>
          <a:p>
            <a:pPr algn="l"/>
            <a:r>
              <a:rPr lang="en-US" dirty="0" err="1"/>
              <a:t>Právo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[http://cs.wikipedia.org/wiki/Pr%C3%A1voonline]. San Francisco (CA): Wikimedia Foundation, 2001- [cit. </a:t>
            </a:r>
            <a:r>
              <a:rPr lang="en-US" dirty="0" smtClean="0"/>
              <a:t>2012-</a:t>
            </a:r>
            <a:r>
              <a:rPr lang="cs-CZ" dirty="0" smtClean="0"/>
              <a:t>02</a:t>
            </a:r>
            <a:r>
              <a:rPr lang="en-US" dirty="0" smtClean="0"/>
              <a:t>-18].</a:t>
            </a:r>
            <a:endParaRPr lang="cs-CZ" dirty="0" smtClean="0"/>
          </a:p>
          <a:p>
            <a:pPr algn="l"/>
            <a:r>
              <a:rPr lang="en-US" dirty="0" err="1"/>
              <a:t>Trestní</a:t>
            </a:r>
            <a:r>
              <a:rPr lang="en-US" dirty="0"/>
              <a:t> </a:t>
            </a:r>
            <a:r>
              <a:rPr lang="en-US" dirty="0" err="1"/>
              <a:t>právo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[http://cs.wikipedia.org/wiki/Trestn%C3%AD_pr%C3%A1]. San Francisco (CA): Wikimedia Foundation, 2001- [cit. </a:t>
            </a:r>
            <a:r>
              <a:rPr lang="en-US" dirty="0" smtClean="0"/>
              <a:t>2012-</a:t>
            </a:r>
            <a:r>
              <a:rPr lang="cs-CZ" dirty="0" smtClean="0"/>
              <a:t>02</a:t>
            </a:r>
            <a:r>
              <a:rPr lang="en-US" dirty="0" smtClean="0"/>
              <a:t>-18</a:t>
            </a:r>
            <a:r>
              <a:rPr lang="en-US" dirty="0"/>
              <a:t>].</a:t>
            </a:r>
            <a:r>
              <a:rPr lang="en-US" dirty="0" smtClean="0"/>
              <a:t> </a:t>
            </a:r>
            <a:endParaRPr lang="en-US" dirty="0"/>
          </a:p>
          <a:p>
            <a:pPr algn="l"/>
            <a:endParaRPr lang="en-US" dirty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037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</TotalTime>
  <Words>736</Words>
  <Application>Microsoft Office PowerPoint</Application>
  <PresentationFormat>Předvádění na obrazovce (4:3)</PresentationFormat>
  <Paragraphs>99</Paragraphs>
  <Slides>10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Winter</vt:lpstr>
      <vt:lpstr>Prezentace</vt:lpstr>
      <vt:lpstr>Snímek 1</vt:lpstr>
      <vt:lpstr>ANOTACE</vt:lpstr>
      <vt:lpstr>„PRÁVO PRO KAŽDÝ DEN“ I</vt:lpstr>
      <vt:lpstr>VÍŠ?</vt:lpstr>
      <vt:lpstr>VÍŠ?</vt:lpstr>
      <vt:lpstr>VÍŠ?</vt:lpstr>
      <vt:lpstr>VÍŠ?</vt:lpstr>
      <vt:lpstr>VÍŠ?</vt:lpstr>
      <vt:lpstr>ZOPAKUJ SI, OPRAVDU TO UŽ VÍŠ?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 Navrátilová</dc:creator>
  <cp:lastModifiedBy>Dum</cp:lastModifiedBy>
  <cp:revision>61</cp:revision>
  <dcterms:created xsi:type="dcterms:W3CDTF">2012-02-22T14:59:05Z</dcterms:created>
  <dcterms:modified xsi:type="dcterms:W3CDTF">2014-03-27T20:55:31Z</dcterms:modified>
</cp:coreProperties>
</file>