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F101B2F-BD11-4457-9941-9F9B751DE24F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584961A-CDAC-43A8-ACAF-FA5810DAFE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101B2F-BD11-4457-9941-9F9B751DE24F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84961A-CDAC-43A8-ACAF-FA5810DAFE4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101B2F-BD11-4457-9941-9F9B751DE24F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84961A-CDAC-43A8-ACAF-FA5810DAFE4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101B2F-BD11-4457-9941-9F9B751DE24F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84961A-CDAC-43A8-ACAF-FA5810DAFE4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101B2F-BD11-4457-9941-9F9B751DE24F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84961A-CDAC-43A8-ACAF-FA5810DAFE4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101B2F-BD11-4457-9941-9F9B751DE24F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84961A-CDAC-43A8-ACAF-FA5810DAFE4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101B2F-BD11-4457-9941-9F9B751DE24F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84961A-CDAC-43A8-ACAF-FA5810DAFE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F101B2F-BD11-4457-9941-9F9B751DE24F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84961A-CDAC-43A8-ACAF-FA5810DAFE4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F101B2F-BD11-4457-9941-9F9B751DE24F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584961A-CDAC-43A8-ACAF-FA5810DAFE4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101B2F-BD11-4457-9941-9F9B751DE24F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84961A-CDAC-43A8-ACAF-FA5810DAFE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101B2F-BD11-4457-9941-9F9B751DE24F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84961A-CDAC-43A8-ACAF-FA5810DAFE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F101B2F-BD11-4457-9941-9F9B751DE24F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584961A-CDAC-43A8-ACAF-FA5810DAFE4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5" Type="http://schemas.openxmlformats.org/officeDocument/2006/relationships/slide" Target="slide8.xml"/><Relationship Id="rId4" Type="http://schemas.openxmlformats.org/officeDocument/2006/relationships/slide" Target="slide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7" Type="http://schemas.openxmlformats.org/officeDocument/2006/relationships/image" Target="../media/image9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5" Type="http://schemas.openxmlformats.org/officeDocument/2006/relationships/slide" Target="slide9.xml"/><Relationship Id="rId4" Type="http://schemas.openxmlformats.org/officeDocument/2006/relationships/slide" Target="slid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580" y="260648"/>
            <a:ext cx="7848872" cy="140900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 flipH="1">
            <a:off x="791580" y="1816603"/>
            <a:ext cx="7848872" cy="175432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tabLst>
                <a:tab pos="1798638" algn="l"/>
              </a:tabLst>
            </a:pPr>
            <a:r>
              <a:rPr lang="cs-CZ" dirty="0" smtClean="0"/>
              <a:t>Název školy:	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Autor:	Mgr. Dana Mužná</a:t>
            </a:r>
          </a:p>
          <a:p>
            <a:pPr marL="1798638" indent="-1798638">
              <a:tabLst>
                <a:tab pos="1798638" algn="l"/>
              </a:tabLst>
            </a:pPr>
            <a:r>
              <a:rPr lang="cs-CZ" dirty="0" smtClean="0"/>
              <a:t>Název:	</a:t>
            </a:r>
            <a:r>
              <a:rPr lang="cs-CZ" dirty="0"/>
              <a:t> VY_32_INOVACE_ANGLICKÝ </a:t>
            </a:r>
            <a:r>
              <a:rPr lang="cs-CZ" dirty="0" smtClean="0"/>
              <a:t>JAZYK_8_3. TO HAVE – QUESTIONS, ANSWERS, NEGATIVE </a:t>
            </a:r>
          </a:p>
          <a:p>
            <a:pPr>
              <a:tabLst>
                <a:tab pos="1798638" algn="l"/>
              </a:tabLst>
            </a:pPr>
            <a:r>
              <a:rPr lang="cs-CZ" dirty="0" smtClean="0"/>
              <a:t>Téma:	To have – </a:t>
            </a:r>
            <a:r>
              <a:rPr lang="cs-CZ" dirty="0" err="1" smtClean="0"/>
              <a:t>questions</a:t>
            </a:r>
            <a:r>
              <a:rPr lang="cs-CZ" dirty="0" smtClean="0"/>
              <a:t>, </a:t>
            </a:r>
            <a:r>
              <a:rPr lang="cs-CZ" dirty="0" err="1" smtClean="0"/>
              <a:t>answers</a:t>
            </a:r>
            <a:r>
              <a:rPr lang="cs-CZ" dirty="0" smtClean="0"/>
              <a:t>, negative</a:t>
            </a:r>
          </a:p>
          <a:p>
            <a:pPr>
              <a:tabLst>
                <a:tab pos="1798638" algn="l"/>
              </a:tabLst>
            </a:pPr>
            <a:r>
              <a:rPr lang="cs-CZ" dirty="0" smtClean="0"/>
              <a:t>Číslo projektu:	CZ.1.07/1.4.00/21.2349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717032"/>
            <a:ext cx="7128792" cy="1200329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r>
              <a:rPr lang="cs-CZ" dirty="0" smtClean="0"/>
              <a:t>Tento materiál seznamuje žáky se způsobem tvorby záporu a odpovědi na otázky obsahující sloveso to have. Na základě </a:t>
            </a:r>
            <a:r>
              <a:rPr lang="cs-CZ" dirty="0" err="1" smtClean="0"/>
              <a:t>mikrodialogů</a:t>
            </a:r>
            <a:r>
              <a:rPr lang="cs-CZ" dirty="0" smtClean="0"/>
              <a:t> sami aktivně tvoří jednotlivé věty.</a:t>
            </a:r>
          </a:p>
        </p:txBody>
      </p:sp>
    </p:spTree>
    <p:extLst>
      <p:ext uri="{BB962C8B-B14F-4D97-AF65-F5344CB8AC3E}">
        <p14:creationId xmlns:p14="http://schemas.microsoft.com/office/powerpoint/2010/main" val="901591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TO HAVE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, negative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3182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401402"/>
            <a:ext cx="8305800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Slovosled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544402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Kladná</a:t>
            </a:r>
            <a:r>
              <a:rPr lang="cs-CZ" dirty="0" smtClean="0"/>
              <a:t> </a:t>
            </a:r>
            <a:r>
              <a:rPr lang="cs-CZ" sz="2400" dirty="0" smtClean="0"/>
              <a:t>věta (</a:t>
            </a:r>
            <a:r>
              <a:rPr lang="cs-CZ" sz="2400" dirty="0" err="1" smtClean="0"/>
              <a:t>Affirmative</a:t>
            </a:r>
            <a:r>
              <a:rPr lang="cs-CZ" sz="2400" dirty="0" smtClean="0"/>
              <a:t> sentence)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7" y="2006067"/>
            <a:ext cx="1178689" cy="58477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I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613" y="2006067"/>
            <a:ext cx="2357377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/>
              <a:t>have got</a:t>
            </a:r>
            <a:endParaRPr lang="en-US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0612" y="2006067"/>
            <a:ext cx="2419417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0000"/>
                </a:solidFill>
              </a:rPr>
              <a:t>a</a:t>
            </a:r>
            <a:r>
              <a:rPr lang="en-US" sz="3200" b="1" dirty="0" smtClean="0"/>
              <a:t> flower.</a:t>
            </a:r>
            <a:endParaRPr lang="en-US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2834706"/>
            <a:ext cx="3566492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Otázka (</a:t>
            </a:r>
            <a:r>
              <a:rPr lang="cs-CZ" sz="2400" dirty="0" err="1" smtClean="0"/>
              <a:t>Question</a:t>
            </a:r>
            <a:r>
              <a:rPr lang="cs-CZ" sz="2400" dirty="0" smtClean="0"/>
              <a:t>):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3352774"/>
            <a:ext cx="1413157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Have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43447" y="3361961"/>
            <a:ext cx="1258719" cy="58477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smtClean="0"/>
              <a:t>you</a:t>
            </a:r>
            <a:endParaRPr lang="en-US" sz="3200" b="1"/>
          </a:p>
        </p:txBody>
      </p:sp>
      <p:sp>
        <p:nvSpPr>
          <p:cNvPr id="10" name="TextovéPole 9"/>
          <p:cNvSpPr txBox="1"/>
          <p:nvPr/>
        </p:nvSpPr>
        <p:spPr>
          <a:xfrm>
            <a:off x="5009266" y="3361962"/>
            <a:ext cx="2419415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smtClean="0">
                <a:solidFill>
                  <a:srgbClr val="FF0000"/>
                </a:solidFill>
              </a:rPr>
              <a:t>a</a:t>
            </a:r>
            <a:r>
              <a:rPr lang="en-US" sz="3200" b="1" smtClean="0"/>
              <a:t> flower?</a:t>
            </a:r>
            <a:endParaRPr lang="en-US" sz="3200" b="1"/>
          </a:p>
        </p:txBody>
      </p:sp>
      <p:sp>
        <p:nvSpPr>
          <p:cNvPr id="11" name="TextovéPole 10"/>
          <p:cNvSpPr txBox="1"/>
          <p:nvPr/>
        </p:nvSpPr>
        <p:spPr>
          <a:xfrm>
            <a:off x="3854469" y="3361962"/>
            <a:ext cx="1116652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smtClean="0"/>
              <a:t>got</a:t>
            </a:r>
            <a:endParaRPr lang="en-US" sz="3200" b="1"/>
          </a:p>
        </p:txBody>
      </p:sp>
      <p:sp>
        <p:nvSpPr>
          <p:cNvPr id="12" name="TextovéPole 11"/>
          <p:cNvSpPr txBox="1"/>
          <p:nvPr/>
        </p:nvSpPr>
        <p:spPr>
          <a:xfrm>
            <a:off x="1043607" y="4278287"/>
            <a:ext cx="5832649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Záporná věta (Negative sentence):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43607" y="4742398"/>
            <a:ext cx="1178689" cy="58477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I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86237" y="4739952"/>
            <a:ext cx="3136463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smtClean="0"/>
              <a:t>have </a:t>
            </a:r>
            <a:r>
              <a:rPr lang="en-US" sz="3200" b="1" smtClean="0">
                <a:solidFill>
                  <a:srgbClr val="FF0000"/>
                </a:solidFill>
              </a:rPr>
              <a:t>not </a:t>
            </a:r>
            <a:r>
              <a:rPr lang="en-US" sz="3200" b="1" smtClean="0"/>
              <a:t>got</a:t>
            </a:r>
            <a:endParaRPr lang="en-US" sz="3200" b="1"/>
          </a:p>
        </p:txBody>
      </p:sp>
      <p:sp>
        <p:nvSpPr>
          <p:cNvPr id="15" name="TextovéPole 14"/>
          <p:cNvSpPr txBox="1"/>
          <p:nvPr/>
        </p:nvSpPr>
        <p:spPr>
          <a:xfrm>
            <a:off x="5508103" y="4742977"/>
            <a:ext cx="2419415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0000"/>
                </a:solidFill>
              </a:rPr>
              <a:t>a </a:t>
            </a:r>
            <a:r>
              <a:rPr lang="en-US" sz="3200" b="1" dirty="0" smtClean="0"/>
              <a:t>flower.</a:t>
            </a:r>
            <a:endParaRPr lang="en-US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86236" y="5360195"/>
            <a:ext cx="3136463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/>
              <a:t>have</a:t>
            </a:r>
            <a:r>
              <a:rPr lang="en-US" sz="3200" b="1" dirty="0" smtClean="0">
                <a:solidFill>
                  <a:srgbClr val="FF0000"/>
                </a:solidFill>
              </a:rPr>
              <a:t>n‘t </a:t>
            </a:r>
            <a:r>
              <a:rPr lang="en-US" sz="3200" b="1" dirty="0" smtClean="0"/>
              <a:t>got</a:t>
            </a:r>
            <a:endParaRPr lang="en-US" sz="3200" b="1" dirty="0"/>
          </a:p>
        </p:txBody>
      </p:sp>
      <p:pic>
        <p:nvPicPr>
          <p:cNvPr id="17" name="Picture 2" descr="C:\Users\Uzivatelka\AppData\Local\Microsoft\Windows\Temporary Internet Files\Content.IE5\U5O5I8CS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730" y="1277249"/>
            <a:ext cx="1644837" cy="156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2431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548680"/>
            <a:ext cx="8305800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US" sz="4400" dirty="0" smtClean="0"/>
              <a:t>How to make an answer?</a:t>
            </a:r>
            <a:endParaRPr lang="en-US" sz="4400" dirty="0"/>
          </a:p>
        </p:txBody>
      </p:sp>
      <p:pic>
        <p:nvPicPr>
          <p:cNvPr id="3" name="Picture 3" descr="C:\Users\Uzivatelka\AppData\Local\Microsoft\Windows\Temporary Internet Files\Content.IE5\3T597R7B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7868" y="1566128"/>
            <a:ext cx="1402011" cy="1314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7200" y="1638761"/>
            <a:ext cx="1413157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Have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57039" y="1647948"/>
            <a:ext cx="1258719" cy="58477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/>
              <a:t>you</a:t>
            </a:r>
            <a:endParaRPr lang="en-US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2859" y="1647949"/>
            <a:ext cx="150695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0000"/>
                </a:solidFill>
              </a:rPr>
              <a:t>a</a:t>
            </a:r>
            <a:r>
              <a:rPr lang="en-US" sz="3200" b="1" dirty="0" smtClean="0"/>
              <a:t> </a:t>
            </a:r>
            <a:r>
              <a:rPr lang="cs-CZ" sz="3200" b="1" dirty="0" err="1" smtClean="0"/>
              <a:t>pet</a:t>
            </a:r>
            <a:r>
              <a:rPr lang="en-US" sz="3200" b="1" dirty="0" smtClean="0"/>
              <a:t>?</a:t>
            </a:r>
            <a:endParaRPr lang="en-US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68061" y="1647949"/>
            <a:ext cx="1116652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/>
              <a:t>got</a:t>
            </a:r>
            <a:endParaRPr lang="en-US" sz="3200" b="1" dirty="0"/>
          </a:p>
        </p:txBody>
      </p:sp>
      <p:sp>
        <p:nvSpPr>
          <p:cNvPr id="8" name="Šipka ohnutá nahoru 7"/>
          <p:cNvSpPr/>
          <p:nvPr/>
        </p:nvSpPr>
        <p:spPr>
          <a:xfrm rot="5400000">
            <a:off x="403194" y="2816718"/>
            <a:ext cx="1224136" cy="540060"/>
          </a:xfrm>
          <a:prstGeom prst="bentUpArrow">
            <a:avLst>
              <a:gd name="adj1" fmla="val 25000"/>
              <a:gd name="adj2" fmla="val 22440"/>
              <a:gd name="adj3" fmla="val 25000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249279" y="3197715"/>
            <a:ext cx="1008378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3200" b="1" dirty="0" smtClean="0"/>
              <a:t>Yes</a:t>
            </a:r>
            <a:r>
              <a:rPr lang="cs-CZ" sz="3200" b="1" dirty="0" smtClean="0"/>
              <a:t>,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02779" y="3204191"/>
            <a:ext cx="1178689" cy="58477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I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26785" y="3204191"/>
            <a:ext cx="2357377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/>
              <a:t>have got</a:t>
            </a:r>
            <a:endParaRPr lang="en-US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29785" y="3204191"/>
            <a:ext cx="1698178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0000"/>
                </a:solidFill>
              </a:rPr>
              <a:t>a</a:t>
            </a:r>
            <a:r>
              <a:rPr lang="en-US" sz="3200" b="1" dirty="0" smtClean="0"/>
              <a:t> </a:t>
            </a:r>
            <a:r>
              <a:rPr lang="cs-CZ" sz="3200" b="1" dirty="0" err="1" smtClean="0"/>
              <a:t>pet</a:t>
            </a:r>
            <a:r>
              <a:rPr lang="en-US" sz="3200" b="1" dirty="0" smtClean="0"/>
              <a:t>.</a:t>
            </a:r>
            <a:endParaRPr lang="en-US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01903" y="4655582"/>
            <a:ext cx="1178689" cy="58477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I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44533" y="4653136"/>
            <a:ext cx="2681419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/>
              <a:t>have </a:t>
            </a:r>
            <a:r>
              <a:rPr lang="en-US" sz="3200" b="1" dirty="0" smtClean="0">
                <a:solidFill>
                  <a:srgbClr val="FF0000"/>
                </a:solidFill>
              </a:rPr>
              <a:t>not </a:t>
            </a:r>
            <a:r>
              <a:rPr lang="en-US" sz="3200" b="1" dirty="0" smtClean="0"/>
              <a:t>got</a:t>
            </a:r>
            <a:endParaRPr lang="en-US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79702" y="4656161"/>
            <a:ext cx="1367257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0000"/>
                </a:solidFill>
              </a:rPr>
              <a:t>a </a:t>
            </a:r>
            <a:r>
              <a:rPr lang="cs-CZ" sz="3200" b="1" dirty="0" err="1" smtClean="0"/>
              <a:t>pet</a:t>
            </a:r>
            <a:r>
              <a:rPr lang="en-US" sz="3200" b="1" dirty="0" smtClean="0"/>
              <a:t>.</a:t>
            </a:r>
            <a:endParaRPr lang="en-US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44533" y="5273379"/>
            <a:ext cx="2681420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/>
              <a:t>have</a:t>
            </a:r>
            <a:r>
              <a:rPr lang="en-US" sz="3200" b="1" dirty="0" smtClean="0">
                <a:solidFill>
                  <a:srgbClr val="FF0000"/>
                </a:solidFill>
              </a:rPr>
              <a:t>n‘t </a:t>
            </a:r>
            <a:r>
              <a:rPr lang="en-US" sz="3200" b="1" dirty="0" smtClean="0"/>
              <a:t>got</a:t>
            </a:r>
            <a:endParaRPr lang="en-US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93525" y="4653136"/>
            <a:ext cx="936104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No,</a:t>
            </a:r>
            <a:endParaRPr lang="cs-CZ" sz="3200" b="1" dirty="0"/>
          </a:p>
        </p:txBody>
      </p:sp>
      <p:sp>
        <p:nvSpPr>
          <p:cNvPr id="19" name="Obdélník 18"/>
          <p:cNvSpPr/>
          <p:nvPr/>
        </p:nvSpPr>
        <p:spPr>
          <a:xfrm>
            <a:off x="1465595" y="4802354"/>
            <a:ext cx="671747" cy="292388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0" name="Šipka ohnutá nahoru 19"/>
          <p:cNvSpPr/>
          <p:nvPr/>
        </p:nvSpPr>
        <p:spPr>
          <a:xfrm rot="5400000">
            <a:off x="-438787" y="3370665"/>
            <a:ext cx="2620062" cy="828091"/>
          </a:xfrm>
          <a:prstGeom prst="bentUpArrow">
            <a:avLst>
              <a:gd name="adj1" fmla="val 25000"/>
              <a:gd name="adj2" fmla="val 22440"/>
              <a:gd name="adj3" fmla="val 25000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4526785" y="3814139"/>
            <a:ext cx="2357377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‘</a:t>
            </a:r>
            <a:r>
              <a:rPr lang="en-US" sz="3200" b="1" dirty="0" err="1" smtClean="0"/>
              <a:t>ve</a:t>
            </a:r>
            <a:r>
              <a:rPr lang="en-US" sz="3200" b="1" dirty="0" smtClean="0"/>
              <a:t> got</a:t>
            </a:r>
            <a:endParaRPr lang="en-US" sz="3200" b="1" dirty="0"/>
          </a:p>
        </p:txBody>
      </p:sp>
      <p:sp>
        <p:nvSpPr>
          <p:cNvPr id="22" name="Plus 21"/>
          <p:cNvSpPr/>
          <p:nvPr/>
        </p:nvSpPr>
        <p:spPr>
          <a:xfrm>
            <a:off x="1251548" y="3002470"/>
            <a:ext cx="997731" cy="988215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156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1"/>
          <p:cNvSpPr txBox="1">
            <a:spLocks/>
          </p:cNvSpPr>
          <p:nvPr/>
        </p:nvSpPr>
        <p:spPr>
          <a:xfrm>
            <a:off x="457200" y="548680"/>
            <a:ext cx="8305800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4400" dirty="0" err="1" smtClean="0"/>
              <a:t>Short</a:t>
            </a:r>
            <a:r>
              <a:rPr lang="cs-CZ" sz="4400" dirty="0" smtClean="0"/>
              <a:t> </a:t>
            </a:r>
            <a:r>
              <a:rPr lang="cs-CZ" sz="4400" dirty="0" err="1" smtClean="0"/>
              <a:t>answer</a:t>
            </a:r>
            <a:r>
              <a:rPr lang="cs-CZ" sz="4400" dirty="0" smtClean="0"/>
              <a:t>:</a:t>
            </a:r>
            <a:endParaRPr lang="en-US" sz="4400" dirty="0"/>
          </a:p>
        </p:txBody>
      </p:sp>
      <p:pic>
        <p:nvPicPr>
          <p:cNvPr id="23" name="Picture 3" descr="C:\Users\Uzivatelka\AppData\Local\Microsoft\Windows\Temporary Internet Files\Content.IE5\3T597R7B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7868" y="1566128"/>
            <a:ext cx="1402011" cy="1314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457200" y="1638761"/>
            <a:ext cx="1413157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Have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957039" y="1647948"/>
            <a:ext cx="1258719" cy="58477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/>
              <a:t>you</a:t>
            </a:r>
            <a:endParaRPr lang="en-US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422859" y="1647949"/>
            <a:ext cx="150695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0000"/>
                </a:solidFill>
              </a:rPr>
              <a:t>a</a:t>
            </a:r>
            <a:r>
              <a:rPr lang="en-US" sz="3200" b="1" dirty="0" smtClean="0"/>
              <a:t> </a:t>
            </a:r>
            <a:r>
              <a:rPr lang="cs-CZ" sz="3200" b="1" dirty="0" err="1" smtClean="0"/>
              <a:t>pet</a:t>
            </a:r>
            <a:r>
              <a:rPr lang="en-US" sz="3200" b="1" dirty="0" smtClean="0"/>
              <a:t>?</a:t>
            </a:r>
            <a:endParaRPr lang="en-US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268061" y="1647949"/>
            <a:ext cx="1116652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/>
              <a:t>got</a:t>
            </a:r>
            <a:endParaRPr lang="en-US" sz="3200" b="1" dirty="0"/>
          </a:p>
        </p:txBody>
      </p:sp>
      <p:sp>
        <p:nvSpPr>
          <p:cNvPr id="28" name="Šipka ohnutá nahoru 27"/>
          <p:cNvSpPr/>
          <p:nvPr/>
        </p:nvSpPr>
        <p:spPr>
          <a:xfrm rot="5400000">
            <a:off x="823318" y="2826630"/>
            <a:ext cx="1224136" cy="540060"/>
          </a:xfrm>
          <a:prstGeom prst="bentUpArrow">
            <a:avLst>
              <a:gd name="adj1" fmla="val 25000"/>
              <a:gd name="adj2" fmla="val 22440"/>
              <a:gd name="adj3" fmla="val 25000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669403" y="3207627"/>
            <a:ext cx="1008378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3200" b="1" dirty="0" smtClean="0"/>
              <a:t>Yes</a:t>
            </a:r>
            <a:r>
              <a:rPr lang="cs-CZ" sz="3200" b="1" dirty="0" smtClean="0"/>
              <a:t>,</a:t>
            </a:r>
            <a:endParaRPr lang="cs-CZ" sz="32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722903" y="3214103"/>
            <a:ext cx="1178689" cy="58477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I</a:t>
            </a:r>
            <a:endParaRPr lang="cs-CZ" sz="3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946909" y="3214103"/>
            <a:ext cx="1845415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h</a:t>
            </a:r>
            <a:r>
              <a:rPr lang="en-US" sz="3200" b="1" dirty="0" err="1" smtClean="0"/>
              <a:t>ave</a:t>
            </a:r>
            <a:r>
              <a:rPr lang="cs-CZ" sz="3200" b="1" dirty="0" smtClean="0"/>
              <a:t>.</a:t>
            </a:r>
            <a:endParaRPr lang="en-US" sz="32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722027" y="4665494"/>
            <a:ext cx="1178689" cy="58477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I</a:t>
            </a:r>
            <a:endParaRPr lang="cs-CZ" sz="32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964658" y="4663048"/>
            <a:ext cx="2099084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/>
              <a:t>have </a:t>
            </a:r>
            <a:r>
              <a:rPr lang="en-US" sz="3200" b="1" dirty="0" smtClean="0">
                <a:solidFill>
                  <a:srgbClr val="FF0000"/>
                </a:solidFill>
              </a:rPr>
              <a:t>not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en-US" sz="32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964657" y="5283291"/>
            <a:ext cx="2099084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/>
              <a:t>have</a:t>
            </a:r>
            <a:r>
              <a:rPr lang="en-US" sz="3200" b="1" dirty="0" smtClean="0">
                <a:solidFill>
                  <a:srgbClr val="FF0000"/>
                </a:solidFill>
              </a:rPr>
              <a:t>n‘t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en-US" sz="32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713649" y="4663048"/>
            <a:ext cx="936104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No,</a:t>
            </a:r>
            <a:endParaRPr lang="cs-CZ" sz="3200" b="1" dirty="0"/>
          </a:p>
        </p:txBody>
      </p:sp>
      <p:sp>
        <p:nvSpPr>
          <p:cNvPr id="39" name="Obdélník 38"/>
          <p:cNvSpPr/>
          <p:nvPr/>
        </p:nvSpPr>
        <p:spPr>
          <a:xfrm>
            <a:off x="1885719" y="4812266"/>
            <a:ext cx="671747" cy="292388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0" name="Šipka ohnutá nahoru 39"/>
          <p:cNvSpPr/>
          <p:nvPr/>
        </p:nvSpPr>
        <p:spPr>
          <a:xfrm rot="5400000">
            <a:off x="-18663" y="3380577"/>
            <a:ext cx="2620062" cy="828091"/>
          </a:xfrm>
          <a:prstGeom prst="bentUpArrow">
            <a:avLst>
              <a:gd name="adj1" fmla="val 25000"/>
              <a:gd name="adj2" fmla="val 22440"/>
              <a:gd name="adj3" fmla="val 25000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lus 18"/>
          <p:cNvSpPr/>
          <p:nvPr/>
        </p:nvSpPr>
        <p:spPr>
          <a:xfrm>
            <a:off x="1722726" y="3012382"/>
            <a:ext cx="997731" cy="988215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298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34" grpId="0" animBg="1"/>
      <p:bldP spid="35" grpId="0" animBg="1"/>
      <p:bldP spid="3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Ask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friend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115616" y="1946037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5292080" y="4005064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2508920" y="4005064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7" name="TextovéPole 6">
            <a:hlinkClick r:id="rId5" action="ppaction://hlinksldjump"/>
          </p:cNvPr>
          <p:cNvSpPr txBox="1"/>
          <p:nvPr/>
        </p:nvSpPr>
        <p:spPr>
          <a:xfrm>
            <a:off x="3851920" y="1946037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8" name="TextovéPole 7">
            <a:hlinkClick r:id="rId6" action="ppaction://hlinksldjump"/>
          </p:cNvPr>
          <p:cNvSpPr txBox="1"/>
          <p:nvPr/>
        </p:nvSpPr>
        <p:spPr>
          <a:xfrm>
            <a:off x="6556323" y="1946037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1910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Ask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friend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292080" y="4005064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08920" y="4005064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1946037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56323" y="1946037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pic>
        <p:nvPicPr>
          <p:cNvPr id="1027" name="Picture 3" descr="C:\Users\Uzivatelka\AppData\Local\Microsoft\Windows\Temporary Internet Files\Content.IE5\U5O5I8CS\MC900441736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96616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7998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Ask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friend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946037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92080" y="4005064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08920" y="4005064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56323" y="1946037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pic>
        <p:nvPicPr>
          <p:cNvPr id="2050" name="Picture 2" descr="C:\Program Files (x86)\Microsoft Office\MEDIA\CAGCAT10\j0299763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1804" y="1846346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82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Ask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friend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946037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92080" y="4005064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08920" y="4005064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1946037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pic>
        <p:nvPicPr>
          <p:cNvPr id="3074" name="Picture 2" descr="C:\Users\Uzivatelka\AppData\Local\Microsoft\Windows\Temporary Internet Files\Content.IE5\3T597R7B\MC90043459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4426" y="1869579"/>
            <a:ext cx="1895922" cy="1457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4739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Ask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friend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946037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92080" y="4005064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1946037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56323" y="1946037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pic>
        <p:nvPicPr>
          <p:cNvPr id="8" name="Picture 2" descr="C:\Users\Uzivatelka\AppData\Local\Microsoft\Windows\Temporary Internet Files\Content.IE5\GRWWUPS6\MC90023272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794" y="4005064"/>
            <a:ext cx="2604380" cy="1373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8344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Ask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friend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115616" y="1946037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2508920" y="4005064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3851920" y="1946037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sp>
        <p:nvSpPr>
          <p:cNvPr id="7" name="TextovéPole 6">
            <a:hlinkClick r:id="rId5" action="ppaction://hlinksldjump"/>
          </p:cNvPr>
          <p:cNvSpPr txBox="1"/>
          <p:nvPr/>
        </p:nvSpPr>
        <p:spPr>
          <a:xfrm>
            <a:off x="6556323" y="1946037"/>
            <a:ext cx="1152128" cy="1304806"/>
          </a:xfrm>
          <a:prstGeom prst="flowChartAlternateProcess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90000"/>
                  </a:schemeClr>
                </a:solidFill>
                <a:latin typeface="Algerian" pitchFamily="82" charset="0"/>
              </a:rPr>
              <a:t>?</a:t>
            </a:r>
            <a:endParaRPr lang="cs-CZ" sz="7200" dirty="0">
              <a:solidFill>
                <a:schemeClr val="bg2">
                  <a:lumMod val="90000"/>
                </a:schemeClr>
              </a:solidFill>
              <a:latin typeface="Algerian" pitchFamily="82" charset="0"/>
            </a:endParaRPr>
          </a:p>
        </p:txBody>
      </p:sp>
      <p:pic>
        <p:nvPicPr>
          <p:cNvPr id="5122" name="Picture 2" descr="C:\Users\Uzivatelka\AppData\Local\Microsoft\Windows\Temporary Internet Files\Content.IE5\U5O5I8CS\MC900382585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420" y="3512743"/>
            <a:ext cx="2289448" cy="2289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9115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Čerpáno z otevřené </a:t>
            </a:r>
            <a:r>
              <a:rPr lang="cs-CZ"/>
              <a:t>galerie </a:t>
            </a:r>
            <a:r>
              <a:rPr lang="cs-CZ" smtClean="0"/>
              <a:t>www.office.microsoft.com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16334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254</TotalTime>
  <Words>189</Words>
  <Application>Microsoft Office PowerPoint</Application>
  <PresentationFormat>Předvádění na obrazovce (4:3)</PresentationFormat>
  <Paragraphs>84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Prezentace aplikace PowerPoint</vt:lpstr>
      <vt:lpstr>TO HAVE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Uzivatelka</dc:creator>
  <cp:lastModifiedBy>jitka</cp:lastModifiedBy>
  <cp:revision>18</cp:revision>
  <dcterms:created xsi:type="dcterms:W3CDTF">2013-05-18T11:14:25Z</dcterms:created>
  <dcterms:modified xsi:type="dcterms:W3CDTF">2014-04-03T18:33:26Z</dcterms:modified>
</cp:coreProperties>
</file>