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0" r:id="rId2"/>
    <p:sldMasterId id="2147483801" r:id="rId3"/>
  </p:sldMasterIdLst>
  <p:notesMasterIdLst>
    <p:notesMasterId r:id="rId11"/>
  </p:notesMasterIdLst>
  <p:sldIdLst>
    <p:sldId id="256" r:id="rId4"/>
    <p:sldId id="257" r:id="rId5"/>
    <p:sldId id="266" r:id="rId6"/>
    <p:sldId id="273" r:id="rId7"/>
    <p:sldId id="274" r:id="rId8"/>
    <p:sldId id="271" r:id="rId9"/>
    <p:sldId id="272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ohumír Včelák" initials="BV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65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5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6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8437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90625" y="877888"/>
            <a:ext cx="4468813" cy="315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060450" y="4349750"/>
            <a:ext cx="4733925" cy="3506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432905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9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3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1060450" y="4349750"/>
            <a:ext cx="4740275" cy="35131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877888"/>
            <a:ext cx="4211637" cy="3159125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47750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733BCF-87A9-4D7E-81D8-7EE5DFCD56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937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0AA3F-F43D-41A6-AAF9-1A87BE98FE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595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D4441A-D07A-4E61-A410-86517EE703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16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24313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3913" y="1600200"/>
            <a:ext cx="4024312" cy="44973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EC47D1-2F66-4B75-A79B-C22F0BE5DA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7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64074C-B575-4442-9140-685C0825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512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E5002E-FFB4-4E4B-AB08-56D9594640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884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D0EAAF-692F-480D-BE5F-5B31F6CA89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707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AAA5D7-B38C-4F26-ABCA-B00AA51E15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33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B09EEC-6984-4EB8-B2EB-104E02E65E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0812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6717D8-7B3B-44C9-A272-0037228BE7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0790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08763" y="127000"/>
            <a:ext cx="2049462" cy="59705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5999163" cy="59705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B33157-A048-4D9F-9030-5501734D0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4716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4604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42434274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71513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9638" y="1781175"/>
            <a:ext cx="3895725" cy="44640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57377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3185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3110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100307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5937813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1727207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2649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55588"/>
            <a:ext cx="1985963" cy="598963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71513" y="255588"/>
            <a:ext cx="5805487" cy="59896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25245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C1C8424-01D3-4F68-B288-5297D4D023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8C64E16-3E2C-47A2-9DA2-DEE39F2A6F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A705CE-5973-480A-BD37-4FA4EA3852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B1A7C1-42C9-4D77-8297-EFF712D3AA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D11829-921E-4C44-B734-73AC08421A9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01C896-A377-41B3-A3F0-B82D6FF774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DD5639-C02A-4A04-A683-54D75F3701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18D281-A56F-4350-8226-0F85B3F935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686250-B6F4-4AC7-A24B-C501794F375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8EA63EF-ABA9-4ED3-99CD-44EA81A1E3E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FE1329-B9C8-4A2C-B974-C910458E13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010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01025" cy="4497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050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69755205-24BD-4256-989A-6A51139670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3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71513" y="255588"/>
            <a:ext cx="7794625" cy="113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671513" y="1781175"/>
            <a:ext cx="7943850" cy="446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83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052" name="AutoShape 3"/>
          <p:cNvSpPr>
            <a:spLocks noChangeArrowheads="1"/>
          </p:cNvSpPr>
          <p:nvPr/>
        </p:nvSpPr>
        <p:spPr bwMode="auto">
          <a:xfrm>
            <a:off x="657225" y="6419850"/>
            <a:ext cx="8486775" cy="87313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53" name="AutoShape 4"/>
          <p:cNvSpPr>
            <a:spLocks noChangeArrowheads="1"/>
          </p:cNvSpPr>
          <p:nvPr/>
        </p:nvSpPr>
        <p:spPr bwMode="auto">
          <a:xfrm>
            <a:off x="1803400" y="6611938"/>
            <a:ext cx="7340600" cy="87312"/>
          </a:xfrm>
          <a:prstGeom prst="roundRect">
            <a:avLst>
              <a:gd name="adj" fmla="val 1852"/>
            </a:avLst>
          </a:prstGeom>
          <a:solidFill>
            <a:srgbClr val="FF99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100" b="1" i="1">
          <a:solidFill>
            <a:srgbClr val="FF9966"/>
          </a:solidFill>
          <a:latin typeface="Arial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900">
          <a:solidFill>
            <a:srgbClr val="E6E6E6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500">
          <a:solidFill>
            <a:srgbClr val="E6E6E6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200">
          <a:solidFill>
            <a:srgbClr val="E6E6E6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E6E6E6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9755205-24BD-4256-989A-6A511396709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algn="ctr" eaLnBrk="1" hangingPunct="1">
              <a:buClrTx/>
              <a:buFontTx/>
              <a:buNone/>
            </a:pPr>
            <a:r>
              <a:rPr lang="cs-CZ" altLang="cs-CZ" sz="4400" b="1" dirty="0" smtClean="0">
                <a:solidFill>
                  <a:srgbClr val="99284C"/>
                </a:solidFill>
              </a:rPr>
              <a:t>Hustota látek</a:t>
            </a:r>
            <a:endParaRPr lang="cs-CZ" altLang="cs-CZ" sz="4400" b="1" dirty="0">
              <a:solidFill>
                <a:srgbClr val="99284C"/>
              </a:solidFill>
            </a:endParaRPr>
          </a:p>
        </p:txBody>
      </p:sp>
      <p:sp>
        <p:nvSpPr>
          <p:cNvPr id="15363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7850187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1pPr>
            <a:lvl2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2pPr>
            <a:lvl3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3pPr>
            <a:lvl4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4pPr>
            <a:lvl5pPr eaLnBrk="0" hangingPunct="0"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5pPr>
            <a:lvl6pPr marL="25146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6pPr>
            <a:lvl7pPr marL="29718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7pPr>
            <a:lvl8pPr marL="34290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8pPr>
            <a:lvl9pPr marL="3886200" indent="-228600"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>
                <a:solidFill>
                  <a:schemeClr val="bg1"/>
                </a:solidFill>
                <a:latin typeface="Calibri" pitchFamily="32" charset="0"/>
                <a:ea typeface="Lucida Sans Unicode" pitchFamily="32" charset="0"/>
                <a:cs typeface="Lucida Sans Unicode" pitchFamily="32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 školy:  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</a:t>
            </a:r>
            <a:r>
              <a:rPr lang="cs-CZ" altLang="cs-CZ" sz="2900" dirty="0">
                <a:solidFill>
                  <a:srgbClr val="4C4C4C"/>
                </a:solidFill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Autor:</a:t>
            </a:r>
            <a:r>
              <a:rPr lang="cs-CZ" altLang="cs-CZ" sz="2900" dirty="0">
                <a:solidFill>
                  <a:srgbClr val="4C4C4C"/>
                </a:solidFill>
                <a:latin typeface="Arial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Název:  		</a:t>
            </a:r>
            <a:r>
              <a:rPr lang="cs-CZ" altLang="cs-CZ" sz="2900" dirty="0" smtClean="0">
                <a:solidFill>
                  <a:srgbClr val="4C4C4C"/>
                </a:solidFill>
              </a:rPr>
              <a:t>VY_32_INOVACE_7_11_FY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Téma:			</a:t>
            </a:r>
            <a:r>
              <a:rPr lang="cs-CZ" altLang="cs-CZ" sz="2900" dirty="0" smtClean="0">
                <a:solidFill>
                  <a:srgbClr val="4C4C4C"/>
                </a:solidFill>
              </a:rPr>
              <a:t>Veličiny a jejich měření</a:t>
            </a:r>
            <a:endParaRPr lang="cs-CZ" altLang="cs-CZ" sz="2900" dirty="0">
              <a:solidFill>
                <a:srgbClr val="4C4C4C"/>
              </a:solidFill>
            </a:endParaRP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r>
              <a:rPr lang="cs-CZ" altLang="cs-CZ" sz="2900" dirty="0">
                <a:solidFill>
                  <a:srgbClr val="4C4C4C"/>
                </a:solidFill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FontTx/>
              <a:buNone/>
            </a:pPr>
            <a:endParaRPr lang="cs-CZ" altLang="cs-CZ" sz="2900" dirty="0">
              <a:solidFill>
                <a:srgbClr val="CCCCCC"/>
              </a:solidFill>
            </a:endParaRPr>
          </a:p>
        </p:txBody>
      </p:sp>
      <p:pic>
        <p:nvPicPr>
          <p:cNvPr id="1536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175" y="5157788"/>
            <a:ext cx="5761038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69" name="Group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2991623"/>
              </p:ext>
            </p:extLst>
          </p:nvPr>
        </p:nvGraphicFramePr>
        <p:xfrm>
          <a:off x="304800" y="468313"/>
          <a:ext cx="8550275" cy="6123130"/>
        </p:xfrm>
        <a:graphic>
          <a:graphicData uri="http://schemas.openxmlformats.org/drawingml/2006/table">
            <a:tbl>
              <a:tblPr/>
              <a:tblGrid>
                <a:gridCol w="2489200"/>
                <a:gridCol w="1787525"/>
                <a:gridCol w="1619250"/>
                <a:gridCol w="2654300"/>
              </a:tblGrid>
              <a:tr h="9207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66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24.3.2014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25.3.2014 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</a:rPr>
                        <a:t>6.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oblast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Fyzikální veličiny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88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Veličiny a jejich měření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72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Pomocí </a:t>
                      </a: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DUM </a:t>
                      </a: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se žák seznamuje s fyzikální veličinou; hustotou látek</a:t>
                      </a:r>
                    </a:p>
                  </a:txBody>
                  <a:tcPr marL="90000" marR="90000" marT="287352" marB="468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66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683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6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4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5pPr>
                      <a:lvl6pPr marL="25146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6pPr>
                      <a:lvl7pPr marL="29718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7pPr>
                      <a:lvl8pPr marL="34290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8pPr>
                      <a:lvl9pPr marL="3886200" indent="-228600" defTabSz="449263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600">
                          <a:solidFill>
                            <a:schemeClr val="tx2"/>
                          </a:solidFill>
                          <a:latin typeface="Franklin Gothic Book" pitchFamily="34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Hustota, ró, kg/m</a:t>
                      </a:r>
                      <a:r>
                        <a:rPr kumimoji="0" lang="cs-CZ" altLang="cs-CZ" sz="1800" b="0" i="0" u="none" strike="noStrike" kern="1200" cap="none" normalizeH="0" baseline="3000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3</a:t>
                      </a:r>
                      <a:r>
                        <a:rPr kumimoji="0" lang="cs-CZ" alt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, objem, hmotnost, látka</a:t>
                      </a:r>
                    </a:p>
                  </a:txBody>
                  <a:tcPr marL="90000" marR="90000" marT="287352" marB="468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C9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HUSTOTA  LÁTEK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2276872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Hustota látky je odvozená fyzikální veličina.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Vyjadřuje podíl HMOTNOSTI tělesa a jeho OBJEMU. 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Tedy přesně: 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Kg = hmotnost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</a:t>
            </a:r>
            <a:r>
              <a:rPr lang="cs-CZ" sz="3200" baseline="300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3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= objem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45" r="83788" b="72245"/>
          <a:stretch/>
        </p:blipFill>
        <p:spPr>
          <a:xfrm>
            <a:off x="5652120" y="4077071"/>
            <a:ext cx="1066800" cy="1097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904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HUSTOTA  LÁTEK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276872"/>
            <a:ext cx="799288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1 kg byl původně určen 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jako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hmotnost jednoho litru vody.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To znamená, že HUSTOTA vody je 1000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Čti: ‚tisíc kilogramů na metr krychlový‘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Hustotu vždy označujeme řeckým písmenem ró – </a:t>
            </a:r>
            <a:r>
              <a:rPr lang="el-GR" sz="3200" i="1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</a:rPr>
              <a:t>ρ</a:t>
            </a:r>
            <a:endParaRPr lang="cs-CZ" sz="3200" i="1" dirty="0" smtClean="0">
              <a:solidFill>
                <a:schemeClr val="tx2">
                  <a:lumMod val="40000"/>
                  <a:lumOff val="60000"/>
                </a:schemeClr>
              </a:solidFill>
              <a:latin typeface="Calibri"/>
            </a:endParaRP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l-GR" sz="3200" i="1" dirty="0">
                <a:solidFill>
                  <a:srgbClr val="FF0000"/>
                </a:solidFill>
                <a:latin typeface="Calibri"/>
              </a:rPr>
              <a:t>ρ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</a:rPr>
              <a:t> = podíl hmotnosti 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m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</a:rPr>
              <a:t>a objemu 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V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  <a:latin typeface="Calibri"/>
              </a:rPr>
              <a:t>Hustota je vlastnost látky </a:t>
            </a:r>
            <a:endParaRPr lang="cs-CZ" sz="3200" dirty="0" smtClean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45" r="83788" b="72245"/>
          <a:stretch/>
        </p:blipFill>
        <p:spPr>
          <a:xfrm>
            <a:off x="7393632" y="3005579"/>
            <a:ext cx="1066800" cy="109770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588" t="8488" r="74503" b="70143"/>
          <a:stretch/>
        </p:blipFill>
        <p:spPr>
          <a:xfrm>
            <a:off x="7005704" y="4816119"/>
            <a:ext cx="1454728" cy="845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08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HUSTOTA  LÁTEK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276872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Pokud tedy známe hmotnost tělesa </a:t>
            </a:r>
            <a:r>
              <a:rPr lang="cs-CZ" sz="3200" dirty="0">
                <a:solidFill>
                  <a:srgbClr val="FF0000"/>
                </a:solidFill>
                <a:latin typeface="Calibri"/>
              </a:rPr>
              <a:t>m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a jeho objem 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V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, známe i jeho hustotu </a:t>
            </a:r>
            <a:r>
              <a:rPr lang="el-GR" sz="3200" i="1" dirty="0">
                <a:solidFill>
                  <a:srgbClr val="FF0000"/>
                </a:solidFill>
                <a:latin typeface="Calibri"/>
              </a:rPr>
              <a:t>ρ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</a:t>
            </a:r>
          </a:p>
          <a:p>
            <a:pPr marL="457200" indent="-45720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Stejně tak pokud známe hustotu látky </a:t>
            </a:r>
            <a:r>
              <a:rPr lang="el-GR" sz="3200" i="1" dirty="0" smtClean="0">
                <a:solidFill>
                  <a:srgbClr val="FF0000"/>
                </a:solidFill>
                <a:latin typeface="Calibri"/>
              </a:rPr>
              <a:t>ρ</a:t>
            </a:r>
            <a:r>
              <a:rPr lang="cs-CZ" sz="3200" i="1" dirty="0" smtClean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a objem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tělesa </a:t>
            </a:r>
            <a:r>
              <a:rPr lang="cs-CZ" sz="3200" dirty="0">
                <a:solidFill>
                  <a:srgbClr val="FF0000"/>
                </a:solidFill>
                <a:latin typeface="Calibri"/>
              </a:rPr>
              <a:t>V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, 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snadno vypočítáme jeho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hmotnost 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m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:</a:t>
            </a:r>
            <a:r>
              <a:rPr lang="cs-CZ" sz="32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	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		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m = </a:t>
            </a:r>
            <a:r>
              <a:rPr lang="el-GR" sz="3200" i="1" dirty="0">
                <a:solidFill>
                  <a:srgbClr val="FF0000"/>
                </a:solidFill>
                <a:latin typeface="Calibri"/>
              </a:rPr>
              <a:t>ρ </a:t>
            </a:r>
            <a:r>
              <a:rPr lang="cs-CZ" sz="3200" i="1" dirty="0" smtClean="0">
                <a:solidFill>
                  <a:srgbClr val="FF0000"/>
                </a:solidFill>
                <a:latin typeface="Calibri"/>
              </a:rPr>
              <a:t>.</a:t>
            </a:r>
            <a:r>
              <a:rPr lang="cs-CZ" sz="3200" dirty="0" smtClean="0">
                <a:solidFill>
                  <a:srgbClr val="FF0000"/>
                </a:solidFill>
                <a:latin typeface="Calibri"/>
              </a:rPr>
              <a:t>V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31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315200" cy="936105"/>
          </a:xfrm>
        </p:spPr>
        <p:txBody>
          <a:bodyPr anchor="ctr" anchorCtr="0">
            <a:normAutofit/>
          </a:bodyPr>
          <a:lstStyle/>
          <a:p>
            <a:pPr algn="ctr"/>
            <a:r>
              <a:rPr lang="cs-CZ" b="1" dirty="0" smtClean="0"/>
              <a:t>Porovnání hustoty látek: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0248419"/>
              </p:ext>
            </p:extLst>
          </p:nvPr>
        </p:nvGraphicFramePr>
        <p:xfrm>
          <a:off x="1259632" y="1268760"/>
          <a:ext cx="6552729" cy="51845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00201"/>
                <a:gridCol w="4752528"/>
              </a:tblGrid>
              <a:tr h="80649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Látka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Hustota</a:t>
                      </a:r>
                      <a:r>
                        <a:rPr lang="cs-CZ" sz="2000" baseline="0" dirty="0" smtClean="0"/>
                        <a:t> látky v kg / </a:t>
                      </a:r>
                      <a:r>
                        <a:rPr lang="cs-CZ" sz="2000" dirty="0" smtClean="0"/>
                        <a:t>m</a:t>
                      </a:r>
                      <a:r>
                        <a:rPr lang="cs-CZ" sz="2000" baseline="30000" dirty="0" smtClean="0"/>
                        <a:t>3</a:t>
                      </a:r>
                    </a:p>
                    <a:p>
                      <a:pPr algn="r"/>
                      <a:endParaRPr lang="cs-CZ" sz="2000" dirty="0"/>
                    </a:p>
                  </a:txBody>
                  <a:tcPr anchor="ctr" anchorCtr="1"/>
                </a:tc>
              </a:tr>
              <a:tr h="4896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Voda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r"/>
                      <a:r>
                        <a:rPr lang="cs-CZ" sz="2000" baseline="0" dirty="0" smtClean="0"/>
                        <a:t>    998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Led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    917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Železo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  7 870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Olovo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11 300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Zlato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19 300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43204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Hliník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  2 700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Rtuť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13 500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Líh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     789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Vzduch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2000" baseline="0" dirty="0" smtClean="0"/>
                        <a:t>              1,29</a:t>
                      </a:r>
                      <a:endParaRPr lang="cs-CZ" sz="2000" baseline="0" dirty="0"/>
                    </a:p>
                  </a:txBody>
                  <a:tcPr anchor="ctr" anchorCtr="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01743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 anchor="ctr" anchorCtr="0"/>
          <a:lstStyle/>
          <a:p>
            <a:pPr algn="ctr"/>
            <a:r>
              <a:rPr lang="cs-CZ" b="1" dirty="0" smtClean="0"/>
              <a:t>HUSTOTA  LÁTEK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772816"/>
            <a:ext cx="7416824" cy="42319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Hustotu kapalných látek měříme zařízením, které se nazývá HUSTOMĚR</a:t>
            </a:r>
          </a:p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Látky s hustotou vyšší než voda se ponořují,</a:t>
            </a:r>
          </a:p>
          <a:p>
            <a:pPr marL="457200" indent="-457200">
              <a:spcBef>
                <a:spcPts val="1800"/>
              </a:spcBef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Látky s nižší hustotou </a:t>
            </a:r>
            <a:r>
              <a:rPr lang="cs-CZ" sz="320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než voda na </a:t>
            </a: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vodě plavou.</a:t>
            </a:r>
          </a:p>
          <a:p>
            <a:pPr>
              <a:spcBef>
                <a:spcPts val="1800"/>
              </a:spcBef>
              <a:buClr>
                <a:schemeClr val="tx1"/>
              </a:buClr>
            </a:pPr>
            <a:r>
              <a:rPr lang="cs-CZ" sz="3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endParaRPr lang="cs-CZ" sz="3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354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Lucida Sans Unicode"/>
        <a:cs typeface="Lucida Sans Unicode"/>
      </a:majorFont>
      <a:minorFont>
        <a:latin typeface="Times New Roman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1105</TotalTime>
  <Words>254</Words>
  <Application>Microsoft Office PowerPoint</Application>
  <PresentationFormat>Předvádění na obrazovce (4:3)</PresentationFormat>
  <Paragraphs>68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Motiv systému Office</vt:lpstr>
      <vt:lpstr>1_Motiv systému Office</vt:lpstr>
      <vt:lpstr>Prostor</vt:lpstr>
      <vt:lpstr>Prezentace aplikace PowerPoint</vt:lpstr>
      <vt:lpstr>Prezentace aplikace PowerPoint</vt:lpstr>
      <vt:lpstr>HUSTOTA  LÁTEK</vt:lpstr>
      <vt:lpstr>HUSTOTA  LÁTEK</vt:lpstr>
      <vt:lpstr>HUSTOTA  LÁTEK</vt:lpstr>
      <vt:lpstr>Porovnání hustoty látek:</vt:lpstr>
      <vt:lpstr>HUSTOTA  LÁTEK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135</cp:revision>
  <cp:lastPrinted>1601-01-01T00:00:00Z</cp:lastPrinted>
  <dcterms:created xsi:type="dcterms:W3CDTF">2012-02-11T16:37:46Z</dcterms:created>
  <dcterms:modified xsi:type="dcterms:W3CDTF">2014-03-28T12:19:29Z</dcterms:modified>
</cp:coreProperties>
</file>