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56" r:id="rId10"/>
    <p:sldId id="258" r:id="rId11"/>
    <p:sldId id="259" r:id="rId12"/>
    <p:sldId id="260" r:id="rId13"/>
    <p:sldId id="261" r:id="rId14"/>
    <p:sldId id="262" r:id="rId15"/>
    <p:sldId id="263" r:id="rId16"/>
    <p:sldId id="270" r:id="rId17"/>
    <p:sldId id="273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4A7977-43D9-4EC3-801D-3AD9DDF033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4D490-0CCD-4F92-9D50-2A264626A1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4F107B-34AB-4C28-8B79-9B0573CFC03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BABBBB-E2F1-4C51-AD04-5AF276BD2C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BFD0C8-5B1D-4BA4-84BA-D70B2E94EBF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88E746-6EAB-4FE3-ACF4-A8A658A3832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1D3204-F7A9-4696-A83F-5246647D2D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62D28B-E7E6-4A78-BBBC-854AE05A5D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290F3C-BD5C-46C1-A48D-EA455814194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958F0-495F-43CF-9211-F528285F3B1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30682-EC9D-4FFE-9F53-79AE520239A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BC46F7-4D4B-46FA-A35D-66EC636D15C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685800" y="609600"/>
            <a:ext cx="7772400" cy="5486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8C44A-12F9-4233-86CC-C704F8BDF4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35157D-EC5F-4577-BDFB-3546765C0CA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98784BFF-70DD-47F5-AD8C-66DA342AC5F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  <p:sldLayoutId id="2147483660" r:id="rId3"/>
    <p:sldLayoutId id="2147483659" r:id="rId4"/>
    <p:sldLayoutId id="2147483658" r:id="rId5"/>
    <p:sldLayoutId id="2147483657" r:id="rId6"/>
    <p:sldLayoutId id="2147483656" r:id="rId7"/>
    <p:sldLayoutId id="2147483655" r:id="rId8"/>
    <p:sldLayoutId id="2147483654" r:id="rId9"/>
    <p:sldLayoutId id="2147483653" r:id="rId10"/>
    <p:sldLayoutId id="2147483652" r:id="rId11"/>
    <p:sldLayoutId id="2147483651" r:id="rId12"/>
    <p:sldLayoutId id="2147483650" r:id="rId13"/>
    <p:sldLayoutId id="2147483649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792163" y="304800"/>
            <a:ext cx="7772400" cy="603250"/>
          </a:xfrm>
        </p:spPr>
        <p:txBody>
          <a:bodyPr/>
          <a:lstStyle/>
          <a:p>
            <a:pPr eaLnBrk="1" hangingPunct="1"/>
            <a:r>
              <a:rPr lang="cs-CZ" altLang="cs-CZ" sz="1800" b="1" smtClean="0"/>
              <a:t>DIGITÁLNÍ UČEBNÍ MATERIÁL</a:t>
            </a:r>
            <a:endParaRPr lang="cs-CZ" altLang="cs-CZ" sz="1800" smtClean="0"/>
          </a:p>
        </p:txBody>
      </p:sp>
      <p:pic>
        <p:nvPicPr>
          <p:cNvPr id="2051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7988" y="93663"/>
            <a:ext cx="795337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8" name="Group 40"/>
          <p:cNvGraphicFramePr>
            <a:graphicFrameLocks noGrp="1"/>
          </p:cNvGraphicFramePr>
          <p:nvPr/>
        </p:nvGraphicFramePr>
        <p:xfrm>
          <a:off x="236538" y="1052513"/>
          <a:ext cx="8610600" cy="4694239"/>
        </p:xfrm>
        <a:graphic>
          <a:graphicData uri="http://schemas.openxmlformats.org/drawingml/2006/table">
            <a:tbl>
              <a:tblPr/>
              <a:tblGrid>
                <a:gridCol w="1958975"/>
                <a:gridCol w="6651625"/>
              </a:tblGrid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nadějí, České Budějovice, Česká 64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VY_32_INOVACE_VV_4_KR_11_PAMATKY_CESKYCH_BUDEJOVIC_A_BLIZKEHO_OKOLI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Věra Krhounková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Architektura 19./20.stol. v centru Českých Budějovic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28. 2. 2014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725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Výukový materiál seznamuje se stavebním slohem 19./20.stol., / vybrané objekty v centru města/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pro práci v seminářích. Možnost použít jako motivaci k dalšímu studiu nebo pro práci v terénu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89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6" name="Picture 2"/>
          <p:cNvPicPr>
            <a:picLocks noChangeAspect="1" noChangeArrowheads="1"/>
          </p:cNvPicPr>
          <p:nvPr/>
        </p:nvPicPr>
        <p:blipFill>
          <a:blip r:embed="rId3" cstate="print"/>
          <a:srcRect l="4002" t="14014" r="3905"/>
          <a:stretch>
            <a:fillRect/>
          </a:stretch>
        </p:blipFill>
        <p:spPr bwMode="auto">
          <a:xfrm>
            <a:off x="2339975" y="5889625"/>
            <a:ext cx="4906963" cy="9683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Architektura 19./20.stol.v centru Českých Budějovic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Historismus</a:t>
            </a:r>
          </a:p>
          <a:p>
            <a:r>
              <a:rPr lang="cs-CZ" smtClean="0"/>
              <a:t>Art deco</a:t>
            </a:r>
          </a:p>
          <a:p>
            <a:r>
              <a:rPr lang="cs-CZ" smtClean="0"/>
              <a:t>funkcionalismus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Palác Včela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/>
              <a:t>Českobudějovické náměstí a ulice Karla IV.,čp.92/1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Projekt vídeňský architekt Peter Paul Brang /1896/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Realizace projektu – firma Josefa Priesela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Jméno podle německého úvěrního ústavu    „ Biene“ / Včela/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Honosná fasáda – bohatě zdobená / na průčelí úl i včela/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 1.patře bývala kavárna „ Central“ / zde se scházeli českobudějovičtí Němci/</a:t>
            </a:r>
          </a:p>
          <a:p>
            <a:pPr>
              <a:lnSpc>
                <a:spcPct val="90000"/>
              </a:lnSpc>
            </a:pPr>
            <a:r>
              <a:rPr lang="cs-CZ" sz="2400" smtClean="0"/>
              <a:t>V domě se narodil spisovatel Norbert Frýd / 1913-1976/,vzpomínky z těchto míst v knize Hedvábné starosti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1" name="Picture 5" descr="Včela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4713" y="115888"/>
            <a:ext cx="5056187" cy="6742112"/>
          </a:xfrm>
          <a:noFill/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Komerční banka, Krajinská čp. 248/15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Projekt vídeňského architekta Heinricha Rieda / 1912-1913/</a:t>
            </a:r>
          </a:p>
          <a:p>
            <a:pPr>
              <a:lnSpc>
                <a:spcPct val="90000"/>
              </a:lnSpc>
            </a:pPr>
            <a:r>
              <a:rPr lang="cs-CZ" smtClean="0"/>
              <a:t>Realizace projektu: Hauptvogl, Stabernak, Stepan</a:t>
            </a:r>
          </a:p>
          <a:p>
            <a:pPr>
              <a:lnSpc>
                <a:spcPct val="90000"/>
              </a:lnSpc>
            </a:pPr>
            <a:r>
              <a:rPr lang="cs-CZ" smtClean="0"/>
              <a:t>Honosný styl budovy postavené v duchu historismu naplňuje představu o reprezentativní architektuře peněžního ústavu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Na parcele stály původně tři památné měšťanské domy</a:t>
            </a:r>
          </a:p>
          <a:p>
            <a:r>
              <a:rPr lang="cs-CZ" smtClean="0"/>
              <a:t>Na vzhledu fasády jsou patrné ještě stopy secese s výraznými prvky moderny</a:t>
            </a:r>
          </a:p>
          <a:p>
            <a:r>
              <a:rPr lang="cs-CZ" smtClean="0"/>
              <a:t>Fasáda je doplněna bohatou sochařskou výzdobou / především přízemí a první patro/, sochař Edwin Schopenhauer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Hotel Slunce, nám. Přemysla Otakara II., čp.125/37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 smtClean="0"/>
              <a:t>Dnešní obchodní galerie Dvořák</a:t>
            </a:r>
          </a:p>
          <a:p>
            <a:r>
              <a:rPr lang="cs-CZ" sz="2800" dirty="0" smtClean="0"/>
              <a:t>Dříve hospoda „ U zlatého slunce“</a:t>
            </a:r>
          </a:p>
          <a:p>
            <a:r>
              <a:rPr lang="cs-CZ" sz="2800" dirty="0" smtClean="0"/>
              <a:t>Místo setkání českých vlastenců v 19.stol</a:t>
            </a:r>
            <a:r>
              <a:rPr lang="cs-CZ" sz="2800" dirty="0" smtClean="0"/>
              <a:t>. /Slovanská </a:t>
            </a:r>
            <a:r>
              <a:rPr lang="cs-CZ" sz="2800" dirty="0" smtClean="0"/>
              <a:t>lípa/</a:t>
            </a:r>
          </a:p>
          <a:p>
            <a:r>
              <a:rPr lang="cs-CZ" sz="2800" dirty="0" smtClean="0"/>
              <a:t>Fasáda ve stylu </a:t>
            </a:r>
            <a:r>
              <a:rPr lang="cs-CZ" sz="2800" dirty="0" err="1" smtClean="0"/>
              <a:t>art</a:t>
            </a:r>
            <a:r>
              <a:rPr lang="cs-CZ" sz="2800" dirty="0" smtClean="0"/>
              <a:t> </a:t>
            </a:r>
            <a:r>
              <a:rPr lang="cs-CZ" sz="2800" dirty="0" err="1" smtClean="0"/>
              <a:t>deco</a:t>
            </a:r>
            <a:r>
              <a:rPr lang="cs-CZ" sz="2800" dirty="0" smtClean="0"/>
              <a:t> / geometrická secese/</a:t>
            </a:r>
          </a:p>
          <a:p>
            <a:r>
              <a:rPr lang="cs-CZ" sz="2800" dirty="0" smtClean="0"/>
              <a:t>Projekt Antonína </a:t>
            </a:r>
            <a:r>
              <a:rPr lang="cs-CZ" sz="2800" dirty="0" err="1" smtClean="0"/>
              <a:t>Hubschmanna</a:t>
            </a:r>
            <a:endParaRPr lang="cs-CZ" sz="2800" dirty="0" smtClean="0"/>
          </a:p>
          <a:p>
            <a:r>
              <a:rPr lang="cs-CZ" sz="2800" dirty="0" smtClean="0"/>
              <a:t>Vyjma fasády je celý dům novostavba z 90.let 20.století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41" name="Picture 5" descr="Hotel Slunce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111125"/>
            <a:ext cx="8642350" cy="6483350"/>
          </a:xfrm>
          <a:noFill/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>Meziválečná výstavba</a:t>
            </a: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Meziválečná výstavba se soustředila především na okolí Linecké silnice a tzv. Havlíčkovu kolonii</a:t>
            </a:r>
          </a:p>
          <a:p>
            <a:pPr eaLnBrk="1" hangingPunct="1"/>
            <a:r>
              <a:rPr lang="cs-CZ" altLang="cs-CZ" sz="2800" smtClean="0"/>
              <a:t>Klub za staré Budějovice - řešil otázku vztahu mezi starou a novou architekturou / úpravy Sokolského ostrova, úpravy náměstí Přemysla Otakara II./</a:t>
            </a:r>
          </a:p>
          <a:p>
            <a:pPr eaLnBrk="1" hangingPunct="1"/>
            <a:r>
              <a:rPr lang="cs-CZ" altLang="cs-CZ" sz="2800" smtClean="0"/>
              <a:t>V čele Klubu za staré Budějovice stál v této době Adolf Trégr</a:t>
            </a:r>
          </a:p>
          <a:p>
            <a:pPr eaLnBrk="1" hangingPunct="1"/>
            <a:endParaRPr lang="cs-CZ" altLang="cs-CZ" sz="28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Česká spořitelna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Významnou stavební akcí 30. let byla výstavba Česko-Budějovické záložny</a:t>
            </a:r>
          </a:p>
          <a:p>
            <a:pPr eaLnBrk="1" hangingPunct="1"/>
            <a:r>
              <a:rPr lang="cs-CZ" altLang="cs-CZ" sz="2800" smtClean="0"/>
              <a:t>Budova byla postavena dle plánů vítězných architektů </a:t>
            </a:r>
            <a:r>
              <a:rPr lang="cs-CZ" altLang="cs-CZ" smtClean="0"/>
              <a:t>Bohumila Kněžka a Josefa Slavíka</a:t>
            </a:r>
          </a:p>
          <a:p>
            <a:pPr eaLnBrk="1" hangingPunct="1"/>
            <a:r>
              <a:rPr lang="cs-CZ" altLang="cs-CZ" sz="2800" smtClean="0"/>
              <a:t>Průčelí do náměstí bylo zachováno ve výšce sousedních domů</a:t>
            </a:r>
          </a:p>
          <a:p>
            <a:pPr eaLnBrk="1" hangingPunct="1">
              <a:buFontTx/>
              <a:buNone/>
            </a:pPr>
            <a:r>
              <a:rPr lang="cs-CZ" altLang="cs-CZ" sz="2800" smtClean="0"/>
              <a:t>    Počet oblouků loubí koresponduje s domy v severní frontě náměstí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5" descr="P1010553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609600"/>
            <a:ext cx="7315200" cy="5486400"/>
          </a:xfr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Brouk a Babka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Z roku 1935 pochází obchodní dům firmy Brouk a Babka</a:t>
            </a:r>
          </a:p>
          <a:p>
            <a:pPr eaLnBrk="1" hangingPunct="1"/>
            <a:r>
              <a:rPr lang="cs-CZ" altLang="cs-CZ" sz="2800" smtClean="0"/>
              <a:t>Postaven dle projektu Karla Chocholy</a:t>
            </a:r>
          </a:p>
          <a:p>
            <a:pPr eaLnBrk="1" hangingPunct="1"/>
            <a:r>
              <a:rPr lang="cs-CZ" altLang="cs-CZ" sz="2800" smtClean="0"/>
              <a:t>K výrazným prvkům patří souvislé okenní pásy a efektně přečnívající blok na nároží</a:t>
            </a:r>
          </a:p>
          <a:p>
            <a:pPr eaLnBrk="1" hangingPunct="1"/>
            <a:r>
              <a:rPr lang="cs-CZ" altLang="cs-CZ" sz="2800" smtClean="0"/>
              <a:t>Nechybí střešní terasa, točité vchodové dveře a neonová reklama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5" descr="Brouk a Babka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14600" y="609600"/>
            <a:ext cx="4114800" cy="5486400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/>
              <a:t>Nájemní dům Haišman</a:t>
            </a:r>
            <a:br>
              <a:rPr lang="cs-CZ" altLang="cs-CZ" sz="4000" smtClean="0"/>
            </a:br>
            <a:r>
              <a:rPr lang="cs-CZ" altLang="cs-CZ" sz="4000" smtClean="0"/>
              <a:t>/</a:t>
            </a:r>
            <a:r>
              <a:rPr lang="cs-CZ" altLang="cs-CZ" sz="2800" smtClean="0"/>
              <a:t>Krajinská 11</a:t>
            </a:r>
            <a:r>
              <a:rPr lang="cs-CZ" altLang="cs-CZ" sz="4000" smtClean="0"/>
              <a:t>/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Roku 1933 navrhl architekt </a:t>
            </a:r>
            <a:r>
              <a:rPr lang="cs-CZ" altLang="cs-CZ" smtClean="0"/>
              <a:t>Jan Salák</a:t>
            </a:r>
            <a:r>
              <a:rPr lang="cs-CZ" altLang="cs-CZ" sz="2800" smtClean="0"/>
              <a:t> pro </a:t>
            </a:r>
            <a:r>
              <a:rPr lang="cs-CZ" altLang="cs-CZ" smtClean="0"/>
              <a:t>Ferdinanda Haišmana</a:t>
            </a:r>
            <a:r>
              <a:rPr lang="cs-CZ" altLang="cs-CZ" sz="2800" smtClean="0"/>
              <a:t> nájemní dům s obchodem a provozovnou ve dvoře </a:t>
            </a:r>
          </a:p>
          <a:p>
            <a:pPr eaLnBrk="1" hangingPunct="1"/>
            <a:r>
              <a:rPr lang="cs-CZ" altLang="cs-CZ" sz="2800" smtClean="0"/>
              <a:t>Třípatrová stavba s pasáží v přízemí</a:t>
            </a:r>
          </a:p>
          <a:p>
            <a:pPr eaLnBrk="1" hangingPunct="1"/>
            <a:r>
              <a:rPr lang="cs-CZ" altLang="cs-CZ" sz="2800" smtClean="0"/>
              <a:t> Zajímavým motivem je odhalený sloup mezi vchodovými dveřmi lodžie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Haišmanův dům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150" y="188913"/>
            <a:ext cx="4914900" cy="6553200"/>
          </a:xfr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Kontrolní otázky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Na základě uvedených příkladů charakterizujte architekturu:</a:t>
            </a:r>
          </a:p>
          <a:p>
            <a:pPr eaLnBrk="1" hangingPunct="1"/>
            <a:r>
              <a:rPr lang="cs-CZ" altLang="cs-CZ" smtClean="0"/>
              <a:t>1/ historismu</a:t>
            </a:r>
          </a:p>
          <a:p>
            <a:pPr eaLnBrk="1" hangingPunct="1"/>
            <a:r>
              <a:rPr lang="cs-CZ" altLang="cs-CZ" smtClean="0"/>
              <a:t>2/ stylu art – deco</a:t>
            </a:r>
          </a:p>
          <a:p>
            <a:pPr eaLnBrk="1" hangingPunct="1"/>
            <a:r>
              <a:rPr lang="cs-CZ" altLang="cs-CZ" smtClean="0"/>
              <a:t>3/ funkcionalismu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981200"/>
            <a:ext cx="7847013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800" smtClean="0"/>
              <a:t>NOVOTNÝ, Miroslav. </a:t>
            </a:r>
            <a:r>
              <a:rPr lang="cs-CZ" altLang="cs-CZ" sz="2800" i="1" smtClean="0"/>
              <a:t>Encyklopedie Českých Budějovic</a:t>
            </a:r>
            <a:r>
              <a:rPr lang="cs-CZ" altLang="cs-CZ" sz="2800" smtClean="0"/>
              <a:t>. České Budějovice: Nebe, 2006, ISBN 80-239-6706-1 (VÁZ.). </a:t>
            </a:r>
          </a:p>
          <a:p>
            <a:pPr>
              <a:lnSpc>
                <a:spcPct val="90000"/>
              </a:lnSpc>
            </a:pPr>
            <a:r>
              <a:rPr lang="cs-CZ" altLang="cs-CZ" sz="2800" smtClean="0"/>
              <a:t>Träger, Adolf. 25 let Klubu za staré Budějovice 1912-1937, České Budějovice, 1937</a:t>
            </a:r>
            <a:endParaRPr lang="cs-CZ" sz="2800" smtClean="0"/>
          </a:p>
          <a:p>
            <a:pPr eaLnBrk="1">
              <a:lnSpc>
                <a:spcPct val="90000"/>
              </a:lnSpc>
            </a:pPr>
            <a:r>
              <a:rPr lang="cs-CZ" sz="2800" smtClean="0"/>
              <a:t>Herout, Jaroslav. Staletí kolem nás. Praha: Panorama, 1981</a:t>
            </a:r>
          </a:p>
          <a:p>
            <a:pPr eaLnBrk="1">
              <a:lnSpc>
                <a:spcPct val="90000"/>
              </a:lnSpc>
            </a:pPr>
            <a:r>
              <a:rPr lang="cs-CZ" sz="2800" smtClean="0"/>
              <a:t>Herout, Jaroslav. Jak poznávat kulturní památky. Praha: Mladá Fronta, 1986</a:t>
            </a:r>
          </a:p>
          <a:p>
            <a:pPr>
              <a:lnSpc>
                <a:spcPct val="90000"/>
              </a:lnSpc>
            </a:pPr>
            <a:endParaRPr lang="cs-CZ" altLang="cs-CZ" sz="2800" smtClean="0"/>
          </a:p>
        </p:txBody>
      </p:sp>
      <p:pic>
        <p:nvPicPr>
          <p:cNvPr id="18436" name="Picture 46" descr="logo_pruhl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24750" y="765175"/>
            <a:ext cx="855663" cy="855663"/>
          </a:xfr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563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Times New Roman</vt:lpstr>
      <vt:lpstr>Arial</vt:lpstr>
      <vt:lpstr>Calibri</vt:lpstr>
      <vt:lpstr>Wingdings</vt:lpstr>
      <vt:lpstr>Výchozí návrh</vt:lpstr>
      <vt:lpstr>DIGITÁLNÍ UČEBNÍ MATERIÁL</vt:lpstr>
      <vt:lpstr>Architektura 19./20.stol.v centru Českých Budějovic</vt:lpstr>
      <vt:lpstr>Palác Včela</vt:lpstr>
      <vt:lpstr>Snímek 4</vt:lpstr>
      <vt:lpstr>Komerční banka, Krajinská čp. 248/15</vt:lpstr>
      <vt:lpstr>Snímek 6</vt:lpstr>
      <vt:lpstr>Hotel Slunce, nám. Přemysla Otakara II., čp.125/37</vt:lpstr>
      <vt:lpstr>Snímek 8</vt:lpstr>
      <vt:lpstr>Meziválečná výstavba</vt:lpstr>
      <vt:lpstr>Česká spořitelna</vt:lpstr>
      <vt:lpstr>Snímek 11</vt:lpstr>
      <vt:lpstr>Brouk a Babka</vt:lpstr>
      <vt:lpstr>Snímek 13</vt:lpstr>
      <vt:lpstr>Nájemní dům Haišman /Krajinská 11/</vt:lpstr>
      <vt:lpstr>Snímek 15</vt:lpstr>
      <vt:lpstr>Kontrolní otázky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17</cp:revision>
  <dcterms:created xsi:type="dcterms:W3CDTF">1601-01-01T00:00:00Z</dcterms:created>
  <dcterms:modified xsi:type="dcterms:W3CDTF">2014-03-28T16:28:01Z</dcterms:modified>
</cp:coreProperties>
</file>