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10080625" cy="7559675"/>
  <p:notesSz cx="7559675" cy="10691813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34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eaLnBrk="1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8413"/>
            <a:ext cx="3279775" cy="5334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eaLnBrk="1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8413"/>
            <a:ext cx="3281362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numCol="1" anchor="b" anchorCtr="0" compatLnSpc="1">
            <a:prstTxWarp prst="textNoShape">
              <a:avLst/>
            </a:prstTxWarp>
          </a:bodyPr>
          <a:lstStyle>
            <a:lvl1pPr algn="r" eaLnBrk="1">
              <a:defRPr sz="1400">
                <a:latin typeface="Arial" pitchFamily="34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0790CAE3-A63E-427B-BEA3-38699DC5C41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5" name="Zástupný symbol pro poznámky 2"/>
          <p:cNvSpPr txBox="1">
            <a:spLocks noGrp="1"/>
          </p:cNvSpPr>
          <p:nvPr>
            <p:ph type="body" sz="quarter" idx="3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marL="0" marR="0" lvl="0" indent="0" algn="r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>
              <a:defRPr sz="1400">
                <a:latin typeface="Times New Roman" pitchFamily="18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A9DDF0B8-70F4-4172-982A-CE8EB80695D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>
        <a:solidFill>
          <a:schemeClr val="tx1"/>
        </a:solidFill>
        <a:latin typeface="Arial" pitchFamily="18"/>
        <a:cs typeface="Tahoma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Tahoma" panose="020B060403050404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717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921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126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331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536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741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945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150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355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560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765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969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174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198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721225"/>
          </a:xfrm>
        </p:spPr>
        <p:txBody>
          <a:bodyPr/>
          <a:lstStyle/>
          <a:p>
            <a:pPr eaLnBrk="1">
              <a:spcBef>
                <a:spcPct val="0"/>
              </a:spcBef>
            </a:pPr>
            <a:endParaRPr altLang="cs-CZ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8C74DDC-123F-4E9A-A7CC-8396178E57E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829FEF-3383-4566-9DFF-639BC363801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29E3093-1C63-4141-94AE-93EC6C22150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3EC273-19AF-43BF-8042-048C0327A07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65A507-46EA-4430-BBC4-B15E6DA3707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A917423-448B-4A45-A6DB-7F64C5E405D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5A8219-CBFB-412F-8B46-5C96A454783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3FBC85-54C0-4565-8290-54CAC387644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720FE6-25C8-4D81-B63F-913AC038202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27193B7-FDF8-4D8C-8E0F-4B755F22A5F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0591E9-367C-4E20-9C3D-9CF251B1A53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671971"/>
            <a:ext cx="8568531" cy="125994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756047" y="2183906"/>
            <a:ext cx="4200260" cy="453580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4318" y="2183906"/>
            <a:ext cx="4200260" cy="453580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755650" y="6888163"/>
            <a:ext cx="2100263" cy="5032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44875" y="6888163"/>
            <a:ext cx="3190875" cy="5032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224713" y="6888163"/>
            <a:ext cx="2100262" cy="503237"/>
          </a:xfrm>
        </p:spPr>
        <p:txBody>
          <a:bodyPr/>
          <a:lstStyle>
            <a:lvl1pPr>
              <a:defRPr/>
            </a:lvl1pPr>
          </a:lstStyle>
          <a:p>
            <a:fld id="{42C39563-9417-467B-9852-079F9074B1C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725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72562" cy="498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marL="0" marR="0" lvl="0" indent="0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405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marL="0" marR="0" lvl="0" indent="0" algn="ctr" rtl="0" eaLnBrk="1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888" y="6886575"/>
            <a:ext cx="2347912" cy="52228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 eaLnBrk="1">
              <a:defRPr sz="1400">
                <a:latin typeface="Times New Roman" pitchFamily="18" charset="0"/>
                <a:ea typeface="Lucida Sans Unicode" pitchFamily="34" charset="0"/>
                <a:cs typeface="Tahoma" pitchFamily="34" charset="0"/>
              </a:defRPr>
            </a:lvl1pPr>
          </a:lstStyle>
          <a:p>
            <a:fld id="{565CF723-53AD-4DF3-9189-72DBD0294DE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cs-CZ" sz="4400">
          <a:solidFill>
            <a:schemeClr val="tx2"/>
          </a:solidFill>
          <a:latin typeface="Arial" pitchFamily="18"/>
          <a:cs typeface="Tahoma" pitchFamily="2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Tahoma" panose="020B0604030504040204" pitchFamily="34" charset="0"/>
        </a:defRPr>
      </a:lvl9pPr>
    </p:titleStyle>
    <p:bodyStyle>
      <a:lvl1pPr marL="431800" indent="-323850" algn="l" rtl="0" eaLnBrk="0" fontAlgn="base" hangingPunct="0">
        <a:spcBef>
          <a:spcPct val="0"/>
        </a:spcBef>
        <a:spcAft>
          <a:spcPts val="1413"/>
        </a:spcAft>
        <a:defRPr lang="cs-CZ" sz="3200">
          <a:solidFill>
            <a:schemeClr val="tx1"/>
          </a:solidFill>
          <a:latin typeface="Arial" pitchFamily="18"/>
          <a:cs typeface="Tahoma" pitchFamily="2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anose="020B0604020202020204" pitchFamily="34" charset="0"/>
          <a:cs typeface="Tahoma" panose="020B0604030504040204" pitchFamily="34" charset="0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 txBox="1">
            <a:spLocks noGrp="1"/>
          </p:cNvSpPr>
          <p:nvPr>
            <p:ph type="title"/>
          </p:nvPr>
        </p:nvSpPr>
        <p:spPr>
          <a:xfrm>
            <a:off x="873125" y="336550"/>
            <a:ext cx="8569325" cy="665163"/>
          </a:xfrm>
        </p:spPr>
        <p:txBody>
          <a:bodyPr/>
          <a:lstStyle/>
          <a:p>
            <a:pPr eaLnBrk="1" hangingPunct="1"/>
            <a:r>
              <a:rPr altLang="cs-CZ" sz="2000" b="1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DIGITÁLNÍ UČEBNÍ MATERIÁL</a:t>
            </a:r>
            <a:endParaRPr altLang="cs-CZ" sz="2000" smtClean="0">
              <a:solidFill>
                <a:srgbClr val="000000"/>
              </a:solidFill>
              <a:latin typeface="Arial" pitchFamily="34" charset="0"/>
              <a:cs typeface="Tahoma" pitchFamily="34" charset="0"/>
            </a:endParaRPr>
          </a:p>
        </p:txBody>
      </p:sp>
      <p:pic>
        <p:nvPicPr>
          <p:cNvPr id="5123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50313" y="103188"/>
            <a:ext cx="876300" cy="94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12" name="Group 40"/>
          <p:cNvGraphicFramePr>
            <a:graphicFrameLocks noGrp="1"/>
          </p:cNvGraphicFramePr>
          <p:nvPr/>
        </p:nvGraphicFramePr>
        <p:xfrm>
          <a:off x="260350" y="1160463"/>
          <a:ext cx="9493250" cy="5175254"/>
        </p:xfrm>
        <a:graphic>
          <a:graphicData uri="http://schemas.openxmlformats.org/drawingml/2006/table">
            <a:tbl>
              <a:tblPr/>
              <a:tblGrid>
                <a:gridCol w="2160588"/>
                <a:gridCol w="7332662"/>
              </a:tblGrid>
              <a:tr h="407988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9113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 Olympijských nadějí, České Budějovice, Česká 64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3975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ahoma" panose="020B0604030504040204" pitchFamily="34" charset="0"/>
                        </a:rPr>
                        <a:t>VY_32_INOVACE_VV_4_KR_19_PAMATKY_CESKYCH_BUDEJOVIC_A_BLIZKEHO_OKOLI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8788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Věra Krhounková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8788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Zámek Kratochvíle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8788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8788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28. 2. 2014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00100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alt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Výukový materiál seznamuje s výstavbou zámku Kratochvíle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69913">
                <a:tc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Prezentace je určena pro práci v seminářích. Možnost využít jako rozšiřující materiál pro samostudium nebo formou výkladu</a:t>
                      </a: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238">
                <a:tc gridSpan="2">
                  <a:txBody>
                    <a:bodyPr/>
                    <a:lstStyle>
                      <a:lvl1pPr eaLnBrk="0" hangingPunct="0">
                        <a:spcAft>
                          <a:spcPts val="1413"/>
                        </a:spcAft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806" marR="100806" marT="50398" marB="5039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 l="4002" t="14014" r="3905"/>
          <a:stretch>
            <a:fillRect/>
          </a:stretch>
        </p:blipFill>
        <p:spPr bwMode="auto">
          <a:xfrm>
            <a:off x="2579688" y="6492875"/>
            <a:ext cx="5410200" cy="10668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Zámek Kratochvíle</a:t>
            </a:r>
          </a:p>
        </p:txBody>
      </p:sp>
      <p:sp>
        <p:nvSpPr>
          <p:cNvPr id="614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Postaven z podnětu Viléma z Rožmberka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Vlašským stavitelem Baldasarem Maggi z Arogna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Roku 1583 byl vladařem staviteli zadán úkol, který stavitelé ve střední Evropě dostávali jen zřídka: rozvrhnout a jednotně koncipovat celý pravidelný areál – stavbu začleněnou do zahrady komponované po italském renesančním způsobu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179388"/>
            <a:ext cx="9072562" cy="1171575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Jak si se zadáním Maggi poradil?</a:t>
            </a:r>
          </a:p>
        </p:txBody>
      </p:sp>
      <p:sp>
        <p:nvSpPr>
          <p:cNvPr id="819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258888"/>
            <a:ext cx="9072562" cy="5838825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Rozvrhl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areál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do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velkého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obdélníku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s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ohradní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zdí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,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třech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stranách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prostoupenou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samotnými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domky</a:t>
            </a:r>
            <a:endParaRPr altLang="cs-CZ" sz="2600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Vila je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posunuta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do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přední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části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zahrady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/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středová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dispozice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není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zachována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Vstupní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věž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je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situována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v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ose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vily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/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zdůraznění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vily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Na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západní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straně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je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vstupní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trakt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zakončen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zahradním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domkem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a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straně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východní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kostelíkem</a:t>
            </a:r>
            <a:endParaRPr altLang="cs-CZ" sz="2600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Samostatně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stojící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vila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je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ohrazena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vodním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příkopem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možná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inspirace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známou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římskou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vilou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Farnesiny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/>
            </a:r>
            <a:b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</a:b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od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B.Peruzziho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z let 1505-1511/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Vila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byla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postavena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v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rekordně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krátkém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čase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šesti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let /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včetně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interiérů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 - / 1583-1589/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Výzdoba obytné budovy</a:t>
            </a:r>
          </a:p>
        </p:txBody>
      </p:sp>
      <p:sp>
        <p:nvSpPr>
          <p:cNvPr id="1638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916488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Georg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Widman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/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malíř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Antonio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Melana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/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štukatér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Klenby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velkého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vstupního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sálu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–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inspirovány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ve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své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době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vyhledávanými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knihami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Tierbuch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a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Jagdbuch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   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/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autoři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kreslíř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Johann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Bocksberger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a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rytec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Jost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Amman/</a:t>
            </a:r>
          </a:p>
          <a:p>
            <a:pPr eaLnBrk="1">
              <a:buSzPct val="45000"/>
              <a:buFont typeface="StarSymbol"/>
              <a:buChar char="●"/>
            </a:pPr>
            <a:endParaRPr altLang="cs-CZ" sz="2600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Na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následujících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snímcích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jsou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fresky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od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J. </a:t>
            </a:r>
            <a:r>
              <a:rPr altLang="cs-CZ" sz="26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Widmana</a:t>
            </a:r>
            <a:r>
              <a:rPr altLang="cs-CZ" sz="26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: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Lov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na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medvěda</a:t>
            </a:r>
            <a:endParaRPr altLang="cs-CZ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Lov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na</a:t>
            </a:r>
            <a:r>
              <a:rPr altLang="cs-CZ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divočáka</a:t>
            </a:r>
            <a:endParaRPr altLang="cs-CZ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0163"/>
            <a:ext cx="10080625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5213" y="858838"/>
            <a:ext cx="8059737" cy="590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7975"/>
            <a:ext cx="9072562" cy="12493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Lovecká jídelna a pracovna Viléma z Rožmberka</a:t>
            </a:r>
          </a:p>
        </p:txBody>
      </p:sp>
      <p:sp>
        <p:nvSpPr>
          <p:cNvPr id="2253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Dva snímky z výzdoby </a:t>
            </a: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lovecké jídelny</a:t>
            </a:r>
          </a:p>
          <a:p>
            <a:pPr eaLnBrk="1">
              <a:buSzPct val="45000"/>
              <a:buFont typeface="StarSymbol"/>
              <a:buChar char="●"/>
            </a:pPr>
            <a:endParaRPr altLang="cs-CZ" sz="260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První patro- </a:t>
            </a: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pracovna Viléma z Rožmberka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J. Widman- starozákonní legenda </a:t>
            </a: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Samson a Dalila</a:t>
            </a: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        / malováno podle rytiny Rafaela Sadelera/</a:t>
            </a:r>
          </a:p>
          <a:p>
            <a:pPr eaLnBrk="1">
              <a:buSzPct val="45000"/>
              <a:buFont typeface="StarSymbol"/>
              <a:buChar char="●"/>
            </a:pPr>
            <a:endParaRPr altLang="cs-CZ" sz="260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Výzdoba v dalších místnostech – zvířecí a rostlinné motivy / rybníky, raci- evokující jihočeské rybníky/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0"/>
            <a:ext cx="6840538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225" y="30163"/>
            <a:ext cx="6659563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Zlatý sál</a:t>
            </a:r>
          </a:p>
        </p:txBody>
      </p:sp>
      <p:sp>
        <p:nvSpPr>
          <p:cNvPr id="2867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Nejokázalejší místností na zámku je</a:t>
            </a: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zlatý sál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Sloužil k přijímání hostí, pořádání koncertů / skvělá akustika/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Bohatá štuková výzdoba z dílny </a:t>
            </a: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Antonia Melany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z="260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- častým námětem jsou scény z římských dějin a ctnosti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9338" y="1100138"/>
            <a:ext cx="8093075" cy="541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206038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Zámecké kaple Panny Marie</a:t>
            </a:r>
          </a:p>
        </p:txBody>
      </p:sp>
      <p:sp>
        <p:nvSpPr>
          <p:cNvPr id="34819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Bohatě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členěný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interiér</a:t>
            </a:r>
            <a:endParaRPr altLang="cs-CZ" sz="2800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Bohatě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zdobené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klenby</a:t>
            </a:r>
            <a:endParaRPr altLang="cs-CZ" sz="2800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  <a:p>
            <a:pPr eaLnBrk="1">
              <a:buSzPct val="45000"/>
              <a:buFont typeface="StarSymbol"/>
              <a:buChar char="●"/>
            </a:pP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Pašijový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cyklus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podle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grafických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listů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Albrechta</a:t>
            </a:r>
            <a:r>
              <a:rPr altLang="cs-CZ" sz="2800" dirty="0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 </a:t>
            </a:r>
            <a:r>
              <a:rPr altLang="cs-CZ" sz="2800" dirty="0" err="1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Dürera</a:t>
            </a:r>
            <a:endParaRPr altLang="cs-CZ" sz="2800" dirty="0" smtClean="0">
              <a:solidFill>
                <a:srgbClr val="000000"/>
              </a:solidFill>
              <a:latin typeface="Arial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60475" y="30163"/>
            <a:ext cx="7380288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9863" y="30163"/>
            <a:ext cx="7200900" cy="755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46075"/>
            <a:ext cx="9072562" cy="1173163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Kontrolní otázky</a:t>
            </a:r>
          </a:p>
        </p:txBody>
      </p:sp>
      <p:sp>
        <p:nvSpPr>
          <p:cNvPr id="4096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2562" cy="4899025"/>
          </a:xfrm>
        </p:spPr>
        <p:txBody>
          <a:bodyPr/>
          <a:lstStyle/>
          <a:p>
            <a:pPr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1/ Kde vznikl sloh, ve kterém je zámek postaven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2/ Které architektonické prvky prozrazují stavební sloh zámku?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3/ Kdo a proč stavbu objednal?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4/ Jaké motivy si můžeme prohlédnout na výzdobě interiéru</a:t>
            </a:r>
          </a:p>
          <a:p>
            <a:pPr eaLnBrk="1">
              <a:buSzPct val="45000"/>
              <a:buFont typeface="StarSymbol"/>
              <a:buChar char="●"/>
            </a:pPr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Lucida Sans Unicode" pitchFamily="34" charset="0"/>
              </a:rPr>
              <a:t>5/ Co jsou to pašije?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 txBox="1">
            <a:spLocks noGrp="1" noChangeArrowheads="1"/>
          </p:cNvSpPr>
          <p:nvPr>
            <p:ph type="title"/>
          </p:nvPr>
        </p:nvSpPr>
        <p:spPr>
          <a:xfrm>
            <a:off x="755650" y="671513"/>
            <a:ext cx="8569325" cy="1260475"/>
          </a:xfrm>
        </p:spPr>
        <p:txBody>
          <a:bodyPr/>
          <a:lstStyle/>
          <a:p>
            <a:pPr eaLnBrk="1"/>
            <a:r>
              <a:rPr altLang="cs-CZ" smtClean="0">
                <a:solidFill>
                  <a:srgbClr val="000000"/>
                </a:solidFill>
                <a:latin typeface="Arial" pitchFamily="34" charset="0"/>
                <a:cs typeface="Tahoma" pitchFamily="34" charset="0"/>
              </a:rPr>
              <a:t>Zdroje</a:t>
            </a:r>
          </a:p>
        </p:txBody>
      </p:sp>
      <p:sp>
        <p:nvSpPr>
          <p:cNvPr id="43011" name="Rectangle 3"/>
          <p:cNvSpPr txBox="1">
            <a:spLocks noGrp="1" noChangeArrowheads="1"/>
          </p:cNvSpPr>
          <p:nvPr>
            <p:ph type="body" sz="half" idx="1"/>
          </p:nvPr>
        </p:nvSpPr>
        <p:spPr>
          <a:xfrm>
            <a:off x="755650" y="2184400"/>
            <a:ext cx="8650288" cy="4535488"/>
          </a:xfrm>
        </p:spPr>
        <p:txBody>
          <a:bodyPr/>
          <a:lstStyle/>
          <a:p>
            <a:pPr marL="107950" indent="0" eaLnBrk="1">
              <a:buSzPct val="45000"/>
              <a:buFont typeface="StarSymbol"/>
              <a:buChar char="●"/>
            </a:pPr>
            <a:r>
              <a:rPr altLang="cs-CZ" sz="2800" smtClean="0">
                <a:latin typeface="Arial" pitchFamily="34" charset="0"/>
                <a:cs typeface="Tahoma" pitchFamily="34" charset="0"/>
              </a:rPr>
              <a:t>TROUP, Vojtěch. </a:t>
            </a:r>
            <a:r>
              <a:rPr altLang="cs-CZ" sz="2800" i="1" smtClean="0">
                <a:latin typeface="Arial" pitchFamily="34" charset="0"/>
                <a:cs typeface="Tahoma" pitchFamily="34" charset="0"/>
              </a:rPr>
              <a:t>Kratochvíle</a:t>
            </a:r>
            <a:r>
              <a:rPr altLang="cs-CZ" sz="2800" smtClean="0">
                <a:latin typeface="Arial" pitchFamily="34" charset="0"/>
                <a:cs typeface="Tahoma" pitchFamily="34" charset="0"/>
              </a:rPr>
              <a:t>. Praha: ČTK-Pressfoto, 1991, ISBN 80-7046-072-5 (BROŽ.). </a:t>
            </a:r>
          </a:p>
          <a:p>
            <a:pPr marL="107950" indent="0" eaLnBrk="1">
              <a:buSzPct val="45000"/>
              <a:buFont typeface="StarSymbol"/>
              <a:buChar char="●"/>
            </a:pPr>
            <a:r>
              <a:rPr altLang="cs-CZ" sz="2800" smtClean="0">
                <a:latin typeface="Arial" pitchFamily="34" charset="0"/>
                <a:cs typeface="Tahoma" pitchFamily="34" charset="0"/>
              </a:rPr>
              <a:t>ERBANOVÁ, Eva. </a:t>
            </a:r>
            <a:r>
              <a:rPr altLang="cs-CZ" sz="2800" i="1" smtClean="0">
                <a:latin typeface="Arial" pitchFamily="34" charset="0"/>
                <a:cs typeface="Tahoma" pitchFamily="34" charset="0"/>
              </a:rPr>
              <a:t>Slavné vily jihočeského kraje</a:t>
            </a:r>
            <a:r>
              <a:rPr altLang="cs-CZ" sz="2800" smtClean="0">
                <a:latin typeface="Arial" pitchFamily="34" charset="0"/>
                <a:cs typeface="Tahoma" pitchFamily="34" charset="0"/>
              </a:rPr>
              <a:t>. Praha: Foibos, 2007, ISBN 978-80-87073-03-2 (FOIBOS : VÁZ.). </a:t>
            </a:r>
          </a:p>
          <a:p>
            <a:pPr marL="107950" indent="0" eaLnBrk="1">
              <a:buSzPct val="45000"/>
              <a:buFont typeface="StarSymbol"/>
              <a:buChar char="●"/>
            </a:pPr>
            <a:r>
              <a:rPr altLang="cs-CZ" sz="2800" smtClean="0">
                <a:latin typeface="Arial" pitchFamily="34" charset="0"/>
                <a:cs typeface="Tahoma" pitchFamily="34" charset="0"/>
              </a:rPr>
              <a:t>Fotografie použité v prezentaci byly poskytnuty kastelánem zámku Kratochvíle, p. Vojtěchem Troupem, a jsou publikovány s jeho laskavým svolením</a:t>
            </a:r>
          </a:p>
        </p:txBody>
      </p:sp>
      <p:pic>
        <p:nvPicPr>
          <p:cNvPr id="43012" name="Picture 46" descr="logo_pruhl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96275" y="842963"/>
            <a:ext cx="942975" cy="942975"/>
          </a:xfrm>
          <a:noFill/>
        </p:spPr>
      </p:pic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458</Words>
  <Application>Microsoft Office PowerPoint</Application>
  <PresentationFormat>Vlastní</PresentationFormat>
  <Paragraphs>65</Paragraphs>
  <Slides>20</Slides>
  <Notes>18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8" baseType="lpstr">
      <vt:lpstr>Calibri</vt:lpstr>
      <vt:lpstr>Arial</vt:lpstr>
      <vt:lpstr>Tahoma</vt:lpstr>
      <vt:lpstr>Times New Roman</vt:lpstr>
      <vt:lpstr>Lucida Sans Unicode</vt:lpstr>
      <vt:lpstr>Wingdings</vt:lpstr>
      <vt:lpstr>StarSymbol</vt:lpstr>
      <vt:lpstr>Výchozí</vt:lpstr>
      <vt:lpstr>DIGITÁLNÍ UČEBNÍ MATERIÁL</vt:lpstr>
      <vt:lpstr>Zámek Kratochvíle</vt:lpstr>
      <vt:lpstr>Jak si se zadáním Maggi poradil?</vt:lpstr>
      <vt:lpstr>Snímek 4</vt:lpstr>
      <vt:lpstr>Snímek 5</vt:lpstr>
      <vt:lpstr>Snímek 6</vt:lpstr>
      <vt:lpstr>Výzdoba obytné budovy</vt:lpstr>
      <vt:lpstr>Snímek 8</vt:lpstr>
      <vt:lpstr>Snímek 9</vt:lpstr>
      <vt:lpstr>Lovecká jídelna a pracovna Viléma z Rožmberka</vt:lpstr>
      <vt:lpstr>Snímek 11</vt:lpstr>
      <vt:lpstr>Snímek 12</vt:lpstr>
      <vt:lpstr>Zlatý sál</vt:lpstr>
      <vt:lpstr>Snímek 14</vt:lpstr>
      <vt:lpstr>Snímek 15</vt:lpstr>
      <vt:lpstr>Zámecké kaple Panny Marie</vt:lpstr>
      <vt:lpstr>Snímek 17</vt:lpstr>
      <vt:lpstr>Snímek 18</vt:lpstr>
      <vt:lpstr>Kontrolní 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Frederica VanHelsing</dc:creator>
  <cp:lastModifiedBy>Dum</cp:lastModifiedBy>
  <cp:revision>6</cp:revision>
  <dcterms:created xsi:type="dcterms:W3CDTF">2014-03-23T21:00:52Z</dcterms:created>
  <dcterms:modified xsi:type="dcterms:W3CDTF">2014-03-28T16:04:56Z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