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81" r:id="rId2"/>
    <p:sldId id="273" r:id="rId3"/>
    <p:sldId id="308" r:id="rId4"/>
    <p:sldId id="299" r:id="rId5"/>
    <p:sldId id="275" r:id="rId6"/>
    <p:sldId id="274" r:id="rId7"/>
    <p:sldId id="310" r:id="rId8"/>
    <p:sldId id="315" r:id="rId9"/>
    <p:sldId id="313" r:id="rId10"/>
    <p:sldId id="312" r:id="rId11"/>
    <p:sldId id="286" r:id="rId12"/>
    <p:sldId id="306" r:id="rId13"/>
    <p:sldId id="307" r:id="rId14"/>
  </p:sldIdLst>
  <p:sldSz cx="9144000" cy="6858000" type="screen4x3"/>
  <p:notesSz cx="6811963" cy="9945688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8" autoAdjust="0"/>
  </p:normalViewPr>
  <p:slideViewPr>
    <p:cSldViewPr>
      <p:cViewPr>
        <p:scale>
          <a:sx n="115" d="100"/>
          <a:sy n="115" d="100"/>
        </p:scale>
        <p:origin x="-1428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6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163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9213" y="0"/>
            <a:ext cx="2951162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FF6EA4-8705-4AD3-8980-82B67F130A6F}" type="datetimeFigureOut">
              <a:rPr lang="cs-CZ" smtClean="0"/>
              <a:t>28. 3. 2014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038" y="4724400"/>
            <a:ext cx="5449887" cy="44751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7213"/>
            <a:ext cx="2951163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9213" y="9447213"/>
            <a:ext cx="2951162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963893-DB89-4D30-8BB4-C634444BB2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271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98017B-8842-4104-A27D-28532A7A50E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978115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428547-D0BC-40FE-A806-C743AC6366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414529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A1F24B-B812-4B12-ABE3-94DEA16E4D4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73017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069CB1-D7E3-4E7D-A1A2-3BD73D7A872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09105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17243B-CB7D-449B-9C62-E091FA28A27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70720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2A04E8-1666-4EDB-B2B2-0D0A29F1493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411981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863207-5CC6-4785-B5CE-CBA1032BF0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695624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4B9B3C-9E4B-452E-9A4A-1F2EA3EC371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94680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50648A-3A8D-4637-883B-9DBA596C541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39854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43639E-ABB1-4C1D-BCD5-EC9BD39D4A1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576238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786EAB-ACA9-4B72-A67F-2AC7D40264D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447611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9388C1-5F70-4E48-9664-ADCA278BF7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556485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27C531-A375-49AE-83CE-23E304D2147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5799639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550208-88F6-4D80-8D54-24E9A3807B7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808954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1FFAA2-6F19-4C12-AB43-15DD5A1AA09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28115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E51334CA-E8AF-4C24-A15F-E554C61B59F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2055" name="Group 7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18531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itchFamily="34" charset="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Bezpečná práce s bezpečným nářadím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Bruska, broušení jehly, důlčík, oprava  násady, seřízení nůžek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Lubomír Hrstka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1. ročník, žáci 15 - 16 let, elektrikář, autoelektrikář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>
                <a:latin typeface="Calibri" pitchFamily="34" charset="0"/>
                <a:cs typeface="Arial" charset="0"/>
              </a:rPr>
              <a:t>Úpravy a opravy nářadí</a:t>
            </a:r>
          </a:p>
        </p:txBody>
      </p:sp>
      <p:sp>
        <p:nvSpPr>
          <p:cNvPr id="2109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9DE6ED63-AC9A-4693-811D-E8174DE1EE75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55167"/>
            <a:ext cx="75612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>
                <a:latin typeface="Calibri" pitchFamily="34" charset="0"/>
              </a:rPr>
              <a:t>VY_32_INOVACE_15_303</a:t>
            </a:r>
            <a:endParaRPr lang="cs-CZ" altLang="cs-CZ" sz="2400" b="1" dirty="0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17FAEA7C-C0A4-4945-A6C8-8881FAEF5858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866775" y="1052513"/>
            <a:ext cx="766762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FF0000"/>
                </a:solidFill>
              </a:rPr>
              <a:t>KONTROLA, ÚPRAVA  A  OPRAVA NÁŘADÍ</a:t>
            </a:r>
          </a:p>
        </p:txBody>
      </p:sp>
      <p:sp>
        <p:nvSpPr>
          <p:cNvPr id="3081" name="Rectangle 9"/>
          <p:cNvSpPr>
            <a:spLocks noChangeArrowheads="1"/>
          </p:cNvSpPr>
          <p:nvPr/>
        </p:nvSpPr>
        <p:spPr bwMode="auto">
          <a:xfrm>
            <a:off x="179512" y="1700809"/>
            <a:ext cx="8712968" cy="4179606"/>
          </a:xfrm>
          <a:prstGeom prst="rect">
            <a:avLst/>
          </a:prstGeom>
          <a:solidFill>
            <a:schemeClr val="accent1"/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  <a:defRPr/>
            </a:pPr>
            <a:endParaRPr lang="cs-CZ" altLang="cs-CZ" sz="2800" b="1" dirty="0" smtClean="0">
              <a:ln>
                <a:solidFill>
                  <a:srgbClr val="FFFF00"/>
                </a:solidFill>
              </a:ln>
            </a:endParaRPr>
          </a:p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/>
              <a:t>Před zahájením každé práce v kovodílně je nutná kontrola přiděleného nářadí a nástrojů!</a:t>
            </a:r>
          </a:p>
          <a:p>
            <a:pPr algn="ctr" eaLnBrk="1" hangingPunct="1">
              <a:buFontTx/>
              <a:buNone/>
              <a:defRPr/>
            </a:pPr>
            <a:endParaRPr lang="cs-CZ" altLang="cs-CZ" sz="2800" b="1" dirty="0" smtClean="0"/>
          </a:p>
          <a:p>
            <a:pPr algn="ctr" eaLnBrk="1" hangingPunct="1">
              <a:buFontTx/>
              <a:buNone/>
              <a:defRPr/>
            </a:pPr>
            <a:r>
              <a:rPr lang="cs-CZ" altLang="cs-CZ" sz="2800" b="1" dirty="0" smtClean="0"/>
              <a:t>Kontroluje se jeho funkčnost, bezpečnost a případné poškození</a:t>
            </a:r>
            <a:r>
              <a:rPr lang="cs-CZ" altLang="cs-CZ" b="1" dirty="0" smtClean="0"/>
              <a:t>.</a:t>
            </a:r>
          </a:p>
          <a:p>
            <a:pPr algn="ctr" eaLnBrk="1" hangingPunct="1">
              <a:buFontTx/>
              <a:buNone/>
              <a:defRPr/>
            </a:pPr>
            <a:endParaRPr lang="cs-CZ" altLang="cs-CZ" b="1" dirty="0" smtClean="0"/>
          </a:p>
          <a:p>
            <a:pPr algn="ctr" eaLnBrk="1" hangingPunct="1">
              <a:buFontTx/>
              <a:buNone/>
              <a:defRPr/>
            </a:pPr>
            <a:endParaRPr lang="cs-CZ" alt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FF38BD10-FAC2-49BB-A828-6EE82C9D1441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8"/>
          <p:cNvSpPr>
            <a:spLocks noChangeArrowheads="1"/>
          </p:cNvSpPr>
          <p:nvPr/>
        </p:nvSpPr>
        <p:spPr bwMode="auto">
          <a:xfrm>
            <a:off x="1987550" y="1052513"/>
            <a:ext cx="542607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70C0"/>
                </a:solidFill>
              </a:rPr>
              <a:t>ÚPRAVA NÁŘADÍ BROUŠENÍM</a:t>
            </a:r>
          </a:p>
        </p:txBody>
      </p:sp>
      <p:sp>
        <p:nvSpPr>
          <p:cNvPr id="3081" name="Rectangle 9"/>
          <p:cNvSpPr>
            <a:spLocks noChangeArrowheads="1"/>
          </p:cNvSpPr>
          <p:nvPr/>
        </p:nvSpPr>
        <p:spPr bwMode="auto">
          <a:xfrm>
            <a:off x="971550" y="3716338"/>
            <a:ext cx="7488238" cy="1766887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  <a:defRPr/>
            </a:pPr>
            <a:r>
              <a:rPr lang="cs-CZ" altLang="cs-CZ" b="1" dirty="0" smtClean="0"/>
              <a:t>rýsovací jehlu</a:t>
            </a:r>
          </a:p>
          <a:p>
            <a:pPr algn="ctr" eaLnBrk="1" hangingPunct="1">
              <a:buFontTx/>
              <a:buNone/>
              <a:defRPr/>
            </a:pPr>
            <a:r>
              <a:rPr lang="cs-CZ" altLang="cs-CZ" b="1" dirty="0" smtClean="0"/>
              <a:t>zámečnické kružítko</a:t>
            </a:r>
          </a:p>
          <a:p>
            <a:pPr algn="ctr" eaLnBrk="1" hangingPunct="1">
              <a:buFontTx/>
              <a:buNone/>
              <a:defRPr/>
            </a:pPr>
            <a:r>
              <a:rPr lang="cs-CZ" altLang="cs-CZ" b="1" dirty="0" smtClean="0"/>
              <a:t>důlčík, </a:t>
            </a:r>
            <a:r>
              <a:rPr lang="cs-CZ" altLang="cs-CZ" b="1" dirty="0" err="1" smtClean="0"/>
              <a:t>průrazník</a:t>
            </a:r>
            <a:r>
              <a:rPr lang="cs-CZ" altLang="cs-CZ" b="1" dirty="0" smtClean="0"/>
              <a:t>, vysekávač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1576388"/>
            <a:ext cx="8064500" cy="138430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/>
              <a:t>Pro správné orýsování materiálu potřebujeme mít dokonale nabroušeny</a:t>
            </a:r>
          </a:p>
          <a:p>
            <a:pPr algn="ctr">
              <a:defRPr/>
            </a:pPr>
            <a:r>
              <a:rPr lang="cs-CZ" sz="2800" b="1" dirty="0"/>
              <a:t>potřebné nástroje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846F6B30-8C4D-44F9-8C5D-874AF1176CDA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4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2843213" y="1076325"/>
            <a:ext cx="326072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Broušení nástrojů</a:t>
            </a:r>
          </a:p>
        </p:txBody>
      </p:sp>
      <p:sp>
        <p:nvSpPr>
          <p:cNvPr id="10249" name="Rectangle 3"/>
          <p:cNvSpPr>
            <a:spLocks noChangeArrowheads="1"/>
          </p:cNvSpPr>
          <p:nvPr/>
        </p:nvSpPr>
        <p:spPr bwMode="auto">
          <a:xfrm>
            <a:off x="611188" y="2060575"/>
            <a:ext cx="8229600" cy="367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/>
          </a:p>
        </p:txBody>
      </p:sp>
      <p:sp>
        <p:nvSpPr>
          <p:cNvPr id="10250" name="Rectangle 3"/>
          <p:cNvSpPr txBox="1">
            <a:spLocks noChangeArrowheads="1"/>
          </p:cNvSpPr>
          <p:nvPr/>
        </p:nvSpPr>
        <p:spPr bwMode="auto">
          <a:xfrm>
            <a:off x="457200" y="1600201"/>
            <a:ext cx="8229600" cy="4205064"/>
          </a:xfrm>
          <a:prstGeom prst="rect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buFontTx/>
              <a:buNone/>
            </a:pPr>
            <a:r>
              <a:rPr lang="cs-CZ" altLang="cs-CZ" sz="2800" b="1" dirty="0"/>
              <a:t>	</a:t>
            </a:r>
          </a:p>
          <a:p>
            <a:pPr algn="ctr">
              <a:buFontTx/>
              <a:buNone/>
            </a:pPr>
            <a:r>
              <a:rPr lang="cs-CZ" altLang="cs-CZ" sz="2000" b="1" dirty="0"/>
              <a:t>Rýsovací jehly se upravují v klínovité části vybroušením hrotu asi pod úhlem 60</a:t>
            </a:r>
            <a:r>
              <a:rPr lang="cs-CZ" altLang="cs-CZ" sz="2000" b="1" dirty="0" smtClean="0"/>
              <a:t>°.</a:t>
            </a:r>
            <a:endParaRPr lang="cs-CZ" altLang="cs-CZ" sz="2000" b="1" dirty="0"/>
          </a:p>
          <a:p>
            <a:pPr algn="ctr">
              <a:buFontTx/>
              <a:buNone/>
            </a:pPr>
            <a:r>
              <a:rPr lang="cs-CZ" altLang="cs-CZ" sz="2000" b="1" dirty="0"/>
              <a:t>	</a:t>
            </a:r>
            <a:endParaRPr lang="cs-CZ" altLang="cs-CZ" sz="2000" b="1" dirty="0" smtClean="0"/>
          </a:p>
          <a:p>
            <a:pPr algn="ctr">
              <a:buFontTx/>
              <a:buNone/>
            </a:pPr>
            <a:r>
              <a:rPr lang="cs-CZ" altLang="cs-CZ" sz="2000" b="1" dirty="0" smtClean="0"/>
              <a:t>Kružidla </a:t>
            </a:r>
            <a:r>
              <a:rPr lang="cs-CZ" altLang="cs-CZ" sz="2000" b="1" dirty="0"/>
              <a:t>se vybrušují z jedné poloviny obvodu hrotu </a:t>
            </a:r>
            <a:r>
              <a:rPr lang="cs-CZ" altLang="cs-CZ" sz="2000" b="1" dirty="0" smtClean="0"/>
              <a:t>,</a:t>
            </a:r>
          </a:p>
          <a:p>
            <a:pPr algn="ctr">
              <a:buFontTx/>
              <a:buNone/>
            </a:pPr>
            <a:r>
              <a:rPr lang="cs-CZ" altLang="cs-CZ" sz="2000" b="1" dirty="0" smtClean="0"/>
              <a:t>druhá </a:t>
            </a:r>
            <a:r>
              <a:rPr lang="cs-CZ" altLang="cs-CZ" sz="2000" b="1" dirty="0"/>
              <a:t>polovina hrotu zůstává  rovná.</a:t>
            </a:r>
          </a:p>
          <a:p>
            <a:pPr algn="ctr">
              <a:buFontTx/>
              <a:buNone/>
            </a:pPr>
            <a:endParaRPr lang="cs-CZ" altLang="cs-CZ" sz="2000" b="1" dirty="0" smtClean="0"/>
          </a:p>
          <a:p>
            <a:pPr algn="ctr">
              <a:buFontTx/>
              <a:buNone/>
            </a:pPr>
            <a:r>
              <a:rPr lang="cs-CZ" altLang="cs-CZ" sz="2000" b="1" dirty="0"/>
              <a:t>	Důlčíky se vybrušují pod úhlem 45-60° pro vyznačení rysek a ustavení středů kružnic nebo oblouků, </a:t>
            </a:r>
          </a:p>
          <a:p>
            <a:pPr algn="ctr">
              <a:buFontTx/>
              <a:buNone/>
            </a:pPr>
            <a:r>
              <a:rPr lang="cs-CZ" altLang="cs-CZ" sz="2000" b="1" dirty="0"/>
              <a:t>	pro označení středů otvorů k vrtání je pak vrcholový úhel 90°.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888C0A9A-5C50-4272-ACAB-7CE74EFBA141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2717319" y="1111250"/>
            <a:ext cx="3021981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 smtClean="0">
                <a:solidFill>
                  <a:schemeClr val="accent2"/>
                </a:solidFill>
              </a:rPr>
              <a:t>Broušení vrtáků </a:t>
            </a:r>
            <a:endParaRPr lang="cs-CZ" altLang="cs-CZ" sz="2800" b="1" dirty="0">
              <a:solidFill>
                <a:schemeClr val="accent2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7" y="1844824"/>
            <a:ext cx="8097253" cy="36724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2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063D81A1-0C62-425A-B92F-D5E1C80789CA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6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8"/>
          <p:cNvSpPr>
            <a:spLocks noChangeArrowheads="1"/>
          </p:cNvSpPr>
          <p:nvPr/>
        </p:nvSpPr>
        <p:spPr bwMode="auto">
          <a:xfrm>
            <a:off x="2678113" y="1196975"/>
            <a:ext cx="4621778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 smtClean="0">
                <a:solidFill>
                  <a:schemeClr val="accent2"/>
                </a:solidFill>
              </a:rPr>
              <a:t>Úprava brusného kotouče</a:t>
            </a:r>
            <a:endParaRPr lang="cs-CZ" altLang="cs-CZ" sz="2800" b="1" dirty="0">
              <a:solidFill>
                <a:schemeClr val="accent2"/>
              </a:solidFill>
            </a:endParaRPr>
          </a:p>
        </p:txBody>
      </p:sp>
      <p:sp>
        <p:nvSpPr>
          <p:cNvPr id="7177" name="Rectangle 3"/>
          <p:cNvSpPr txBox="1">
            <a:spLocks noChangeArrowheads="1"/>
          </p:cNvSpPr>
          <p:nvPr/>
        </p:nvSpPr>
        <p:spPr bwMode="auto">
          <a:xfrm>
            <a:off x="347663" y="1989138"/>
            <a:ext cx="8401050" cy="3227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/>
              <a:t>	</a:t>
            </a:r>
            <a:r>
              <a:rPr lang="cs-CZ" altLang="cs-CZ" sz="2400" b="1"/>
              <a:t>					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793743"/>
            <a:ext cx="8352928" cy="40835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FF38BD10-FAC2-49BB-A828-6EE82C9D1441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8"/>
          <p:cNvSpPr>
            <a:spLocks noChangeArrowheads="1"/>
          </p:cNvSpPr>
          <p:nvPr/>
        </p:nvSpPr>
        <p:spPr bwMode="auto">
          <a:xfrm>
            <a:off x="2949949" y="1052513"/>
            <a:ext cx="3501278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 smtClean="0">
                <a:solidFill>
                  <a:schemeClr val="accent2"/>
                </a:solidFill>
              </a:rPr>
              <a:t>Úprava rámové pily</a:t>
            </a:r>
            <a:endParaRPr lang="cs-CZ" altLang="cs-CZ" sz="2800" b="1" dirty="0">
              <a:solidFill>
                <a:schemeClr val="accent2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FilmGrain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10" t="3198" r="15003" b="44644"/>
          <a:stretch/>
        </p:blipFill>
        <p:spPr>
          <a:xfrm>
            <a:off x="850837" y="1772816"/>
            <a:ext cx="7442326" cy="2520280"/>
          </a:xfrm>
          <a:prstGeom prst="rect">
            <a:avLst/>
          </a:prstGeom>
          <a:ln w="228600" cap="sq" cmpd="thickThin">
            <a:solidFill>
              <a:schemeClr val="accent1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70892" y="4797151"/>
            <a:ext cx="80022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Při výměně pilového listu je nutné dodržet správnou orientaci zubů  a řádně list napnout!  Rukojeť pily nesmí být uvolněna a poškozená! </a:t>
            </a:r>
            <a:endParaRPr lang="cs-CZ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6694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FF38BD10-FAC2-49BB-A828-6EE82C9D1441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8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8"/>
          <p:cNvSpPr>
            <a:spLocks noChangeArrowheads="1"/>
          </p:cNvSpPr>
          <p:nvPr/>
        </p:nvSpPr>
        <p:spPr bwMode="auto">
          <a:xfrm>
            <a:off x="3338676" y="1052513"/>
            <a:ext cx="272382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 smtClean="0">
                <a:solidFill>
                  <a:schemeClr val="accent2"/>
                </a:solidFill>
              </a:rPr>
              <a:t>Úprava kladiva</a:t>
            </a:r>
            <a:endParaRPr lang="cs-CZ" altLang="cs-CZ" sz="2800" b="1" dirty="0">
              <a:solidFill>
                <a:schemeClr val="accent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4797151"/>
            <a:ext cx="79615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b="1" dirty="0" smtClean="0">
              <a:solidFill>
                <a:schemeClr val="accent2"/>
              </a:solidFill>
            </a:endParaRPr>
          </a:p>
          <a:p>
            <a:pPr algn="ctr"/>
            <a:endParaRPr lang="cs-CZ" b="1" dirty="0">
              <a:solidFill>
                <a:schemeClr val="accent2"/>
              </a:solidFill>
            </a:endParaRPr>
          </a:p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Před zahájením práce kontrolujeme správné zajištění – uchycení kladiva na násadě kovovým nebo dřevěným klínkem! </a:t>
            </a:r>
            <a:endParaRPr lang="cs-CZ" b="1" dirty="0">
              <a:solidFill>
                <a:schemeClr val="accent2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047" y="1563335"/>
            <a:ext cx="7416824" cy="3703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2946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FF38BD10-FAC2-49BB-A828-6EE82C9D1441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8"/>
          <p:cNvSpPr>
            <a:spLocks noChangeArrowheads="1"/>
          </p:cNvSpPr>
          <p:nvPr/>
        </p:nvSpPr>
        <p:spPr bwMode="auto">
          <a:xfrm>
            <a:off x="2829181" y="1052513"/>
            <a:ext cx="374281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 smtClean="0">
                <a:solidFill>
                  <a:srgbClr val="0070C0"/>
                </a:solidFill>
              </a:rPr>
              <a:t>KONTROLA PILNÍKU</a:t>
            </a:r>
            <a:endParaRPr lang="cs-CZ" altLang="cs-CZ" sz="28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0837" y="4797152"/>
            <a:ext cx="74423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Před zahájením  práce je zkontrolujeme pilník, zda není poškozen!  Rukojeť  nesmí být uvolněna, prasklá a drážky pilníku čisté.  </a:t>
            </a:r>
            <a:endParaRPr lang="cs-CZ" b="1" dirty="0">
              <a:solidFill>
                <a:schemeClr val="accent2"/>
              </a:solidFill>
            </a:endParaRPr>
          </a:p>
        </p:txBody>
      </p:sp>
      <p:pic>
        <p:nvPicPr>
          <p:cNvPr id="1026" name="Picture 2" descr="C:\Users\Hrstka\Desktop\scan\bbb\skenování008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916832"/>
            <a:ext cx="5124101" cy="2189988"/>
          </a:xfrm>
          <a:prstGeom prst="rect">
            <a:avLst/>
          </a:prstGeom>
          <a:ln w="228600" cap="sq" cmpd="thickThin">
            <a:solidFill>
              <a:schemeClr val="accent2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7327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FF38BD10-FAC2-49BB-A828-6EE82C9D1441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8"/>
          <p:cNvSpPr>
            <a:spLocks noChangeArrowheads="1"/>
          </p:cNvSpPr>
          <p:nvPr/>
        </p:nvSpPr>
        <p:spPr bwMode="auto">
          <a:xfrm>
            <a:off x="2000431" y="1052513"/>
            <a:ext cx="540032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 smtClean="0">
                <a:solidFill>
                  <a:srgbClr val="0070C0"/>
                </a:solidFill>
              </a:rPr>
              <a:t>KONTROLA  RUČNÍCH NŮŽEK</a:t>
            </a:r>
            <a:endParaRPr lang="cs-CZ" altLang="cs-CZ" sz="28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0837" y="4797152"/>
            <a:ext cx="74423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Před zahájením  stříhání  provedeme kontrolu těsnosti střihu a seřídíme! </a:t>
            </a:r>
            <a:endParaRPr lang="cs-CZ" b="1" dirty="0">
              <a:solidFill>
                <a:schemeClr val="accent2"/>
              </a:solidFill>
            </a:endParaRPr>
          </a:p>
        </p:txBody>
      </p:sp>
      <p:pic>
        <p:nvPicPr>
          <p:cNvPr id="10" name="Picture 9" descr="IMAGE0056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41" t="28548" r="35744" b="20374"/>
          <a:stretch/>
        </p:blipFill>
        <p:spPr bwMode="auto">
          <a:xfrm>
            <a:off x="2683316" y="1916832"/>
            <a:ext cx="4032448" cy="2309567"/>
          </a:xfrm>
          <a:prstGeom prst="rect">
            <a:avLst/>
          </a:prstGeom>
          <a:ln w="88900" cap="sq" cmpd="thickThin">
            <a:solidFill>
              <a:schemeClr val="accent2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9380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92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5001E0EE-104E-426D-9B62-2A29023DBC25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2987675" y="1052513"/>
            <a:ext cx="3462807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>
                <a:solidFill>
                  <a:srgbClr val="FF0000"/>
                </a:solidFill>
              </a:rPr>
              <a:t>Bezpečnost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 práce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 smtClean="0">
                <a:solidFill>
                  <a:srgbClr val="FF0000"/>
                </a:solidFill>
              </a:rPr>
              <a:t>     při broušení</a:t>
            </a:r>
            <a:endParaRPr lang="cs-CZ" altLang="cs-CZ" sz="2800" b="1" dirty="0">
              <a:solidFill>
                <a:srgbClr val="FF0000"/>
              </a:solidFill>
            </a:endParaRPr>
          </a:p>
        </p:txBody>
      </p:sp>
      <p:sp>
        <p:nvSpPr>
          <p:cNvPr id="12297" name="Rectangle 10"/>
          <p:cNvSpPr>
            <a:spLocks noChangeArrowheads="1"/>
          </p:cNvSpPr>
          <p:nvPr/>
        </p:nvSpPr>
        <p:spPr bwMode="auto">
          <a:xfrm>
            <a:off x="323528" y="2138373"/>
            <a:ext cx="8352928" cy="3693319"/>
          </a:xfrm>
          <a:prstGeom prst="rect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anchor="ctr">
            <a:spAutoFit/>
          </a:bodyPr>
          <a:lstStyle>
            <a:lvl1pPr>
              <a:spcBef>
                <a:spcPct val="20000"/>
              </a:spcBef>
              <a:buChar char="•"/>
              <a:tabLst>
                <a:tab pos="1620838" algn="l"/>
              </a:tabLst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tabLst>
                <a:tab pos="1620838" algn="l"/>
              </a:tabLst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tabLst>
                <a:tab pos="1620838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tabLst>
                <a:tab pos="1620838" algn="l"/>
              </a:tabLst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tabLst>
                <a:tab pos="1620838" algn="l"/>
              </a:tabLst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620838" algn="l"/>
              </a:tabLs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620838" algn="l"/>
              </a:tabLs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620838" algn="l"/>
              </a:tabLs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620838" algn="l"/>
              </a:tabLs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cs-CZ" altLang="cs-CZ" sz="1800" b="1" dirty="0" smtClean="0">
              <a:cs typeface="Times New Roman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 dirty="0" smtClean="0">
                <a:cs typeface="Times New Roman" pitchFamily="18" charset="0"/>
              </a:rPr>
              <a:t>1. Před broušením překontroluj vzdálenost  </a:t>
            </a:r>
            <a:r>
              <a:rPr lang="cs-CZ" altLang="cs-CZ" sz="1800" b="1" dirty="0">
                <a:cs typeface="Times New Roman" pitchFamily="18" charset="0"/>
              </a:rPr>
              <a:t>mezi </a:t>
            </a:r>
            <a:r>
              <a:rPr lang="cs-CZ" altLang="cs-CZ" sz="1800" b="1" dirty="0" smtClean="0">
                <a:cs typeface="Times New Roman" pitchFamily="18" charset="0"/>
              </a:rPr>
              <a:t>opěrkou </a:t>
            </a:r>
            <a:r>
              <a:rPr lang="cs-CZ" altLang="cs-CZ" sz="1800" b="1" dirty="0">
                <a:cs typeface="Times New Roman" pitchFamily="18" charset="0"/>
              </a:rPr>
              <a:t>a </a:t>
            </a:r>
            <a:r>
              <a:rPr lang="cs-CZ" altLang="cs-CZ" sz="1800" b="1" dirty="0" smtClean="0">
                <a:cs typeface="Times New Roman" pitchFamily="18" charset="0"/>
              </a:rPr>
              <a:t>kotoučem</a:t>
            </a:r>
            <a:r>
              <a:rPr lang="cs-CZ" altLang="cs-CZ" sz="1800" b="1" dirty="0">
                <a:cs typeface="Times New Roman" pitchFamily="18" charset="0"/>
              </a:rPr>
              <a:t>. </a:t>
            </a:r>
            <a:endParaRPr lang="cs-CZ" altLang="cs-CZ" sz="1800" b="1" dirty="0" smtClean="0">
              <a:cs typeface="Times New Roman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 dirty="0" smtClean="0">
                <a:cs typeface="Times New Roman" pitchFamily="18" charset="0"/>
              </a:rPr>
              <a:t>2. Při práci používej ochranné brýle nebo štít!   </a:t>
            </a:r>
            <a:endParaRPr lang="cs-CZ" altLang="cs-CZ" sz="1800" b="1" dirty="0">
              <a:cs typeface="Times New Roman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 dirty="0" smtClean="0">
                <a:cs typeface="Times New Roman" pitchFamily="18" charset="0"/>
              </a:rPr>
              <a:t>3. </a:t>
            </a:r>
            <a:r>
              <a:rPr lang="cs-CZ" altLang="cs-CZ" sz="1800" b="1" dirty="0">
                <a:cs typeface="Times New Roman" pitchFamily="18" charset="0"/>
              </a:rPr>
              <a:t>Nástroje </a:t>
            </a:r>
            <a:r>
              <a:rPr lang="cs-CZ" altLang="cs-CZ" sz="1800" b="1" dirty="0" smtClean="0">
                <a:cs typeface="Times New Roman" pitchFamily="18" charset="0"/>
              </a:rPr>
              <a:t>upravuj vždy jen na </a:t>
            </a:r>
            <a:r>
              <a:rPr lang="cs-CZ" altLang="cs-CZ" sz="1800" b="1" dirty="0">
                <a:cs typeface="Times New Roman" pitchFamily="18" charset="0"/>
              </a:rPr>
              <a:t>čelní ploše kotouče, nikdy </a:t>
            </a:r>
            <a:r>
              <a:rPr lang="cs-CZ" altLang="cs-CZ" sz="1800" b="1" dirty="0" smtClean="0">
                <a:cs typeface="Times New Roman" pitchFamily="18" charset="0"/>
              </a:rPr>
              <a:t>ne ze strany!</a:t>
            </a:r>
            <a:endParaRPr lang="cs-CZ" altLang="cs-CZ" sz="1800" b="1" dirty="0"/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 dirty="0" smtClean="0">
                <a:cs typeface="Times New Roman" pitchFamily="18" charset="0"/>
              </a:rPr>
              <a:t>4. Dbej </a:t>
            </a:r>
            <a:r>
              <a:rPr lang="cs-CZ" altLang="cs-CZ" sz="1800" b="1" dirty="0">
                <a:cs typeface="Times New Roman" pitchFamily="18" charset="0"/>
              </a:rPr>
              <a:t>na to, aby při broušení nebyly v těsné blízkosti brusky žádné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 dirty="0">
                <a:cs typeface="Times New Roman" pitchFamily="18" charset="0"/>
              </a:rPr>
              <a:t>    snadno zápalné předměty!</a:t>
            </a:r>
            <a:endParaRPr lang="cs-CZ" altLang="cs-CZ" sz="1800" b="1" dirty="0"/>
          </a:p>
          <a:p>
            <a:pPr>
              <a:spcBef>
                <a:spcPct val="0"/>
              </a:spcBef>
              <a:buFontTx/>
              <a:buNone/>
            </a:pPr>
            <a:endParaRPr lang="cs-CZ" altLang="cs-CZ" sz="1800" b="1" dirty="0" smtClean="0">
              <a:cs typeface="Times New Roman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 dirty="0" smtClean="0">
                <a:cs typeface="Times New Roman" pitchFamily="18" charset="0"/>
              </a:rPr>
              <a:t>5. </a:t>
            </a:r>
            <a:r>
              <a:rPr lang="cs-CZ" altLang="cs-CZ" sz="1800" b="1" dirty="0">
                <a:cs typeface="Times New Roman" pitchFamily="18" charset="0"/>
              </a:rPr>
              <a:t>Při vybroušení drážky do brusného kotouče je třeba </a:t>
            </a:r>
            <a:r>
              <a:rPr lang="cs-CZ" altLang="cs-CZ" sz="1800" b="1" dirty="0" smtClean="0">
                <a:cs typeface="Times New Roman" pitchFamily="18" charset="0"/>
              </a:rPr>
              <a:t>provést orovnání! </a:t>
            </a:r>
            <a:endParaRPr lang="cs-CZ" altLang="cs-CZ" sz="1800" b="1" dirty="0">
              <a:cs typeface="Times New Roman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cs-CZ" altLang="cs-CZ" sz="1800" b="1" dirty="0" smtClean="0">
              <a:solidFill>
                <a:srgbClr val="FF0000"/>
              </a:solidFill>
              <a:cs typeface="Times New Roman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 dirty="0" smtClean="0">
                <a:solidFill>
                  <a:srgbClr val="FF0000"/>
                </a:solidFill>
                <a:cs typeface="Times New Roman" pitchFamily="18" charset="0"/>
              </a:rPr>
              <a:t>6.</a:t>
            </a:r>
            <a:r>
              <a:rPr lang="cs-CZ" altLang="cs-CZ" sz="1800" b="1" dirty="0" smtClean="0">
                <a:cs typeface="Times New Roman" pitchFamily="18" charset="0"/>
              </a:rPr>
              <a:t> </a:t>
            </a:r>
            <a:r>
              <a:rPr lang="cs-CZ" altLang="cs-CZ" sz="1800" b="1" dirty="0">
                <a:solidFill>
                  <a:srgbClr val="FF0000"/>
                </a:solidFill>
                <a:cs typeface="Times New Roman" pitchFamily="18" charset="0"/>
              </a:rPr>
              <a:t>Žákům je dovoleno pracovat na brusce pouze v přítomnosti </a:t>
            </a:r>
            <a:r>
              <a:rPr lang="cs-CZ" altLang="cs-CZ" sz="1800" b="1" dirty="0" smtClean="0">
                <a:solidFill>
                  <a:srgbClr val="FF0000"/>
                </a:solidFill>
                <a:cs typeface="Times New Roman" pitchFamily="18" charset="0"/>
              </a:rPr>
              <a:t>vyučujícího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 dirty="0">
                <a:solidFill>
                  <a:srgbClr val="FF0000"/>
                </a:solidFill>
                <a:cs typeface="Times New Roman" pitchFamily="18" charset="0"/>
              </a:rPr>
              <a:t> </a:t>
            </a:r>
            <a:r>
              <a:rPr lang="cs-CZ" altLang="cs-CZ" sz="1800" b="1" dirty="0" smtClean="0">
                <a:solidFill>
                  <a:srgbClr val="FF0000"/>
                </a:solidFill>
                <a:cs typeface="Times New Roman" pitchFamily="18" charset="0"/>
              </a:rPr>
              <a:t>   </a:t>
            </a:r>
            <a:r>
              <a:rPr lang="cs-CZ" altLang="cs-CZ" sz="1800" b="1" dirty="0">
                <a:solidFill>
                  <a:srgbClr val="FF0000"/>
                </a:solidFill>
                <a:cs typeface="Times New Roman" pitchFamily="18" charset="0"/>
              </a:rPr>
              <a:t>a vykonávat pouze uložené </a:t>
            </a:r>
            <a:r>
              <a:rPr lang="cs-CZ" altLang="cs-CZ" sz="1800" b="1" dirty="0" smtClean="0">
                <a:solidFill>
                  <a:srgbClr val="FF0000"/>
                </a:solidFill>
                <a:cs typeface="Times New Roman" pitchFamily="18" charset="0"/>
              </a:rPr>
              <a:t>práce.</a:t>
            </a:r>
            <a:endParaRPr lang="cs-CZ" altLang="cs-CZ" sz="1800" b="1" dirty="0">
              <a:solidFill>
                <a:srgbClr val="FF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cs-CZ" altLang="cs-CZ" sz="1800" b="1" dirty="0"/>
          </a:p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 dirty="0">
                <a:cs typeface="Times New Roman" pitchFamily="18" charset="0"/>
              </a:rPr>
              <a:t>          </a:t>
            </a:r>
            <a:endParaRPr lang="cs-CZ" altLang="cs-CZ" sz="1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1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EC06BDD0-EA12-4404-B5AD-D3C67616D93C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12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2987675" y="1052513"/>
            <a:ext cx="297338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Kontrolní otázky</a:t>
            </a:r>
          </a:p>
        </p:txBody>
      </p:sp>
      <p:sp>
        <p:nvSpPr>
          <p:cNvPr id="13321" name="Zástupný symbol pro obsah 2"/>
          <p:cNvSpPr>
            <a:spLocks/>
          </p:cNvSpPr>
          <p:nvPr/>
        </p:nvSpPr>
        <p:spPr bwMode="auto">
          <a:xfrm>
            <a:off x="323850" y="2132856"/>
            <a:ext cx="7560518" cy="3168353"/>
          </a:xfrm>
          <a:prstGeom prst="rect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 smtClean="0"/>
              <a:t>	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/>
              <a:t>	</a:t>
            </a:r>
            <a:r>
              <a:rPr lang="cs-CZ" altLang="cs-CZ" sz="2000" b="1" dirty="0" smtClean="0"/>
              <a:t>1. Co kontrolujeme u kladiva před zahájením práce?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/>
              <a:t> </a:t>
            </a:r>
            <a:r>
              <a:rPr lang="cs-CZ" altLang="cs-CZ" sz="2000" b="1" dirty="0" smtClean="0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 smtClean="0"/>
              <a:t>	2. Jak seřizujeme nůžky na plech?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000" b="1" dirty="0" smtClean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 smtClean="0"/>
              <a:t>  	3. Co kontrolujeme u sekáče  a důlčíku?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 smtClean="0"/>
              <a:t>  	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/>
              <a:t>	</a:t>
            </a:r>
            <a:r>
              <a:rPr lang="cs-CZ" altLang="cs-CZ" sz="2000" b="1" dirty="0" smtClean="0"/>
              <a:t>4. Jaká jsou některá  BP při práci na brusce?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 smtClean="0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4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C1658E9F-FE3A-46D4-9E20-A20FB49ABC95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13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>
                <a:solidFill>
                  <a:srgbClr val="7030A0"/>
                </a:solidFill>
              </a:rPr>
              <a:t>Použitá literatura</a:t>
            </a:r>
          </a:p>
        </p:txBody>
      </p:sp>
      <p:sp>
        <p:nvSpPr>
          <p:cNvPr id="14345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 sz="2800" b="1"/>
          </a:p>
          <a:p>
            <a:pPr eaLnBrk="1" hangingPunct="1">
              <a:buFontTx/>
              <a:buNone/>
            </a:pPr>
            <a:r>
              <a:rPr lang="cs-CZ" altLang="cs-CZ" sz="2400" b="1"/>
              <a:t>	</a:t>
            </a:r>
            <a:endParaRPr lang="cs-CZ" altLang="cs-CZ"/>
          </a:p>
        </p:txBody>
      </p:sp>
      <p:sp>
        <p:nvSpPr>
          <p:cNvPr id="14346" name="Obdélník 1"/>
          <p:cNvSpPr>
            <a:spLocks noChangeArrowheads="1"/>
          </p:cNvSpPr>
          <p:nvPr/>
        </p:nvSpPr>
        <p:spPr bwMode="auto">
          <a:xfrm>
            <a:off x="972618" y="1600200"/>
            <a:ext cx="7641158" cy="1815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b="1" i="1" dirty="0" smtClean="0"/>
              <a:t>     1.Zámečnické </a:t>
            </a:r>
            <a:r>
              <a:rPr lang="cs-CZ" altLang="cs-CZ" sz="1400" b="1" i="1" dirty="0"/>
              <a:t>práce a </a:t>
            </a:r>
            <a:r>
              <a:rPr lang="cs-CZ" altLang="cs-CZ" sz="1400" b="1" i="1" dirty="0" smtClean="0"/>
              <a:t>údržba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b="1" i="1" dirty="0" smtClean="0"/>
              <a:t>      Technologie </a:t>
            </a:r>
            <a:endParaRPr lang="cs-CZ" altLang="cs-CZ" sz="1400" b="1" i="1" dirty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i="1" dirty="0"/>
              <a:t>      1. díl učebnice pro odborná učiliště</a:t>
            </a:r>
            <a:endParaRPr lang="cs-CZ" altLang="cs-CZ" sz="1400" dirty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/>
              <a:t>      Vydalo  Nakladatelství  PARTA, s.r.o.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/>
              <a:t>      Praha 2006,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/>
              <a:t>      </a:t>
            </a:r>
            <a:r>
              <a:rPr lang="cs-CZ" altLang="cs-CZ" sz="1400" b="1" dirty="0"/>
              <a:t>ISBN 80-7320-086-4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b="1" dirty="0"/>
              <a:t> </a:t>
            </a:r>
            <a:r>
              <a:rPr lang="cs-CZ" altLang="cs-CZ" sz="1400" b="1" dirty="0" smtClean="0"/>
              <a:t>     Autoři</a:t>
            </a:r>
            <a:r>
              <a:rPr lang="cs-CZ" altLang="cs-CZ" sz="1400" b="1" dirty="0"/>
              <a:t>: </a:t>
            </a:r>
            <a:r>
              <a:rPr lang="cs-CZ" altLang="cs-CZ" sz="1400" i="1" dirty="0"/>
              <a:t>Fialová Dana Ing., </a:t>
            </a:r>
            <a:r>
              <a:rPr lang="cs-CZ" altLang="cs-CZ" sz="1400" i="1" dirty="0" err="1"/>
              <a:t>Gradek</a:t>
            </a:r>
            <a:r>
              <a:rPr lang="cs-CZ" altLang="cs-CZ" sz="1400" i="1" dirty="0"/>
              <a:t> Vladislav Ing.,</a:t>
            </a:r>
            <a:r>
              <a:rPr lang="cs-CZ" altLang="cs-CZ" sz="1400" dirty="0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/>
              <a:t>      Použité obrázky: obr. </a:t>
            </a:r>
            <a:r>
              <a:rPr lang="cs-CZ" altLang="cs-CZ" sz="1400" dirty="0" smtClean="0"/>
              <a:t>25, 54                                            </a:t>
            </a:r>
            <a:endParaRPr lang="cs-CZ" alt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3477638"/>
            <a:ext cx="6048597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1400" b="1" dirty="0" smtClean="0"/>
              <a:t>2)</a:t>
            </a:r>
            <a:r>
              <a:rPr lang="cs-CZ" altLang="cs-CZ" sz="1400" b="1" i="1" dirty="0" smtClean="0"/>
              <a:t>Pracovní </a:t>
            </a:r>
            <a:r>
              <a:rPr lang="cs-CZ" altLang="cs-CZ" sz="1400" b="1" i="1" dirty="0"/>
              <a:t>vyučování </a:t>
            </a:r>
          </a:p>
          <a:p>
            <a:r>
              <a:rPr lang="cs-CZ" altLang="cs-CZ" sz="1400" b="1" i="1" dirty="0" smtClean="0"/>
              <a:t>  Technické  </a:t>
            </a:r>
            <a:r>
              <a:rPr lang="cs-CZ" altLang="cs-CZ" sz="1400" b="1" i="1" dirty="0"/>
              <a:t>práce </a:t>
            </a:r>
          </a:p>
          <a:p>
            <a:r>
              <a:rPr lang="cs-CZ" altLang="cs-CZ" sz="1400" b="1" i="1" dirty="0"/>
              <a:t> </a:t>
            </a:r>
            <a:r>
              <a:rPr lang="cs-CZ" altLang="cs-CZ" sz="1400" b="1" i="1" dirty="0" smtClean="0"/>
              <a:t> </a:t>
            </a:r>
            <a:r>
              <a:rPr lang="cs-CZ" altLang="cs-CZ" sz="1400" dirty="0" smtClean="0"/>
              <a:t>Vydalo  </a:t>
            </a:r>
            <a:r>
              <a:rPr lang="cs-CZ" altLang="cs-CZ" sz="1400" dirty="0"/>
              <a:t>SNP </a:t>
            </a:r>
            <a:r>
              <a:rPr lang="cs-CZ" altLang="cs-CZ" sz="1400" dirty="0" err="1"/>
              <a:t>n.p</a:t>
            </a:r>
            <a:r>
              <a:rPr lang="cs-CZ" altLang="cs-CZ" sz="1400" dirty="0"/>
              <a:t>., Praha 1988,</a:t>
            </a:r>
            <a:r>
              <a:rPr lang="cs-CZ" altLang="cs-CZ" sz="1400" b="1" dirty="0"/>
              <a:t> </a:t>
            </a:r>
            <a:r>
              <a:rPr lang="cs-CZ" altLang="cs-CZ" sz="1400" dirty="0"/>
              <a:t>ISBN 81-03-05/5</a:t>
            </a:r>
          </a:p>
          <a:p>
            <a:r>
              <a:rPr lang="cs-CZ" altLang="cs-CZ" sz="1400" dirty="0" smtClean="0"/>
              <a:t>  Autoři</a:t>
            </a:r>
            <a:r>
              <a:rPr lang="cs-CZ" altLang="cs-CZ" sz="1400" dirty="0"/>
              <a:t>: dr. Z. Rádl, S. Doležal, </a:t>
            </a:r>
            <a:r>
              <a:rPr lang="cs-CZ" altLang="cs-CZ" sz="1400" i="1" dirty="0"/>
              <a:t>Doc. Ing. O. Janda</a:t>
            </a:r>
          </a:p>
          <a:p>
            <a:r>
              <a:rPr lang="cs-CZ" altLang="cs-CZ" sz="1400" dirty="0"/>
              <a:t> </a:t>
            </a:r>
            <a:r>
              <a:rPr lang="cs-CZ" altLang="cs-CZ" sz="1400" dirty="0" smtClean="0"/>
              <a:t> Použité </a:t>
            </a:r>
            <a:r>
              <a:rPr lang="cs-CZ" altLang="cs-CZ" sz="1400" dirty="0"/>
              <a:t>obrázky: obr. </a:t>
            </a:r>
            <a:r>
              <a:rPr lang="cs-CZ" altLang="cs-CZ" sz="1400" dirty="0" smtClean="0"/>
              <a:t>na str.68</a:t>
            </a:r>
            <a:endParaRPr lang="cs-CZ" alt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60424" y="4590403"/>
            <a:ext cx="856306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None/>
            </a:pPr>
            <a:r>
              <a:rPr lang="cs-CZ" altLang="cs-CZ" sz="1400" b="1" dirty="0" smtClean="0"/>
              <a:t>     3)</a:t>
            </a:r>
            <a:r>
              <a:rPr lang="cs-CZ" altLang="cs-CZ" sz="1400" b="1" i="1" dirty="0" smtClean="0"/>
              <a:t>Pracovní </a:t>
            </a:r>
            <a:r>
              <a:rPr lang="cs-CZ" altLang="cs-CZ" sz="1400" b="1" i="1" dirty="0"/>
              <a:t>vyučování </a:t>
            </a:r>
          </a:p>
          <a:p>
            <a:pPr>
              <a:buFontTx/>
              <a:buNone/>
            </a:pPr>
            <a:r>
              <a:rPr lang="cs-CZ" altLang="cs-CZ" sz="1400" b="1" i="1" dirty="0" smtClean="0"/>
              <a:t>     Technické  </a:t>
            </a:r>
            <a:r>
              <a:rPr lang="cs-CZ" altLang="cs-CZ" sz="1400" b="1" i="1" dirty="0"/>
              <a:t>práce </a:t>
            </a:r>
          </a:p>
          <a:p>
            <a:pPr>
              <a:buFontTx/>
              <a:buNone/>
            </a:pPr>
            <a:r>
              <a:rPr lang="cs-CZ" altLang="cs-CZ" sz="1400" b="1" i="1" dirty="0" smtClean="0"/>
              <a:t>     </a:t>
            </a:r>
            <a:r>
              <a:rPr lang="cs-CZ" altLang="cs-CZ" sz="1400" dirty="0"/>
              <a:t>Vydalo  SNP n. p., Praha 1989</a:t>
            </a:r>
          </a:p>
          <a:p>
            <a:pPr>
              <a:buFontTx/>
              <a:buNone/>
            </a:pPr>
            <a:r>
              <a:rPr lang="cs-CZ" altLang="cs-CZ" sz="1400" b="1" dirty="0" smtClean="0"/>
              <a:t>      </a:t>
            </a:r>
            <a:r>
              <a:rPr lang="cs-CZ" altLang="cs-CZ" sz="1400" b="1" dirty="0"/>
              <a:t>ISBN 80-04-24017-8 </a:t>
            </a:r>
          </a:p>
          <a:p>
            <a:pPr>
              <a:buFontTx/>
              <a:buNone/>
            </a:pPr>
            <a:r>
              <a:rPr lang="cs-CZ" altLang="cs-CZ" sz="1400" b="1" dirty="0" smtClean="0"/>
              <a:t>      </a:t>
            </a:r>
            <a:r>
              <a:rPr lang="cs-CZ" altLang="cs-CZ" sz="1400" b="1" dirty="0"/>
              <a:t>Autoři: </a:t>
            </a:r>
            <a:r>
              <a:rPr lang="cs-CZ" altLang="cs-CZ" sz="1400" i="1" dirty="0"/>
              <a:t>Doc. Ing. F. Mošna, </a:t>
            </a:r>
            <a:r>
              <a:rPr lang="cs-CZ" altLang="cs-CZ" sz="1400" i="1" dirty="0" err="1"/>
              <a:t>Csc.</a:t>
            </a:r>
            <a:r>
              <a:rPr lang="cs-CZ" altLang="cs-CZ" sz="1400" i="1" dirty="0"/>
              <a:t>, PaedDr. Ing. O. Janda, Štefan Náhlík, </a:t>
            </a:r>
          </a:p>
          <a:p>
            <a:r>
              <a:rPr lang="cs-CZ" altLang="cs-CZ" sz="1400" i="1" dirty="0" smtClean="0"/>
              <a:t>      </a:t>
            </a:r>
            <a:r>
              <a:rPr lang="cs-CZ" altLang="cs-CZ" sz="1400" i="1" dirty="0"/>
              <a:t>PaedDr. J. </a:t>
            </a:r>
            <a:r>
              <a:rPr lang="cs-CZ" altLang="cs-CZ" sz="1400" i="1" dirty="0" smtClean="0"/>
              <a:t>Nováček ,  </a:t>
            </a:r>
            <a:r>
              <a:rPr lang="cs-CZ" altLang="cs-CZ" sz="1400" dirty="0" smtClean="0"/>
              <a:t>Použité </a:t>
            </a:r>
            <a:r>
              <a:rPr lang="cs-CZ" altLang="cs-CZ" sz="1400" dirty="0"/>
              <a:t>obrázky: obr. 57,74</a:t>
            </a:r>
          </a:p>
          <a:p>
            <a:pPr>
              <a:buFontTx/>
              <a:buNone/>
            </a:pPr>
            <a:endParaRPr lang="cs-CZ" altLang="cs-CZ" sz="1400" i="1" dirty="0"/>
          </a:p>
          <a:p>
            <a:pPr>
              <a:buFontTx/>
              <a:buNone/>
            </a:pPr>
            <a:r>
              <a:rPr lang="cs-CZ" altLang="cs-CZ" sz="1400" dirty="0" smtClean="0"/>
              <a:t>     </a:t>
            </a:r>
            <a:endParaRPr lang="cs-CZ" alt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1005</TotalTime>
  <Words>522</Words>
  <Application>Microsoft Office PowerPoint</Application>
  <PresentationFormat>Předvádění na obrazovce (4:3)</PresentationFormat>
  <Paragraphs>144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Lubomir Hrstka</dc:creator>
  <cp:lastModifiedBy>Karel Filas, Ing.</cp:lastModifiedBy>
  <cp:revision>108</cp:revision>
  <cp:lastPrinted>2014-02-26T08:02:19Z</cp:lastPrinted>
  <dcterms:created xsi:type="dcterms:W3CDTF">2007-02-24T11:24:02Z</dcterms:created>
  <dcterms:modified xsi:type="dcterms:W3CDTF">2014-03-28T21:41:41Z</dcterms:modified>
</cp:coreProperties>
</file>