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4"/>
  </p:notesMasterIdLst>
  <p:sldIdLst>
    <p:sldId id="256" r:id="rId3"/>
    <p:sldId id="342" r:id="rId4"/>
    <p:sldId id="346" r:id="rId5"/>
    <p:sldId id="345" r:id="rId6"/>
    <p:sldId id="343" r:id="rId7"/>
    <p:sldId id="344" r:id="rId8"/>
    <p:sldId id="349" r:id="rId9"/>
    <p:sldId id="350" r:id="rId10"/>
    <p:sldId id="348" r:id="rId11"/>
    <p:sldId id="271" r:id="rId12"/>
    <p:sldId id="270" r:id="rId13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39" autoAdjust="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1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2.jpe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5" Type="http://schemas.openxmlformats.org/officeDocument/2006/relationships/hyperlink" Target="http://www.troma.cz/detailaktualita.aspx?IDAktualita=80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468148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Kluzná ložiska - druhy, postup při montáži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Pouzdro, výstelka, nalisování, vodící kroužek, narážecí trn, souosost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VY_32_INOVACE_22_444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Kluzná ložiska – montáž </a:t>
            </a:r>
            <a:r>
              <a:rPr lang="cs-CZ" altLang="cs-CZ" sz="2400" b="1" dirty="0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umožní přesné uložení hřídelů   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přívod maziva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          - tlumí rázy a vibrace                                               - možnost zadření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" name="Veselý obličej 1"/>
          <p:cNvSpPr/>
          <p:nvPr/>
        </p:nvSpPr>
        <p:spPr bwMode="auto">
          <a:xfrm>
            <a:off x="507366" y="1052736"/>
            <a:ext cx="914400" cy="914400"/>
          </a:xfrm>
          <a:prstGeom prst="smileyFac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3" name="Veselý obličej 2"/>
          <p:cNvSpPr/>
          <p:nvPr/>
        </p:nvSpPr>
        <p:spPr bwMode="auto">
          <a:xfrm>
            <a:off x="4233664" y="1052736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1" y="3276478"/>
            <a:ext cx="5194920" cy="2168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47" y="3895603"/>
            <a:ext cx="3024187" cy="201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72377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Základní druhy ložisek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3200" b="1" dirty="0" smtClean="0">
                <a:solidFill>
                  <a:schemeClr val="tx1"/>
                </a:solidFill>
                <a:latin typeface="Calibri" pitchFamily="34" charset="0"/>
              </a:rPr>
              <a:t>R</a:t>
            </a:r>
            <a:r>
              <a:rPr lang="cs-CZ" altLang="cs-CZ" sz="28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28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		 a - válcový                                                                                                                    	 		 b – kuželový                                                                                                                  		         c - prstencový                                                                                                   			 d – kulový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3200" b="1" dirty="0" smtClean="0">
                <a:solidFill>
                  <a:schemeClr val="tx1"/>
                </a:solidFill>
                <a:latin typeface="Calibri" pitchFamily="34" charset="0"/>
              </a:rPr>
              <a:t>A          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a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válcový                                                                                                   	                b – prstencový                                                                                                 	                c – kulově                                                                                                     		              zaoblený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 descr="C:\Users\Milan\Documents\Bluetooth\Inbox\IMAG038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22022"/>
            <a:ext cx="5338936" cy="3967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 bwMode="auto">
          <a:xfrm>
            <a:off x="870674" y="1622022"/>
            <a:ext cx="906400" cy="360040"/>
          </a:xfrm>
          <a:prstGeom prst="righ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3" name="Šipka doprava 2"/>
          <p:cNvSpPr/>
          <p:nvPr/>
        </p:nvSpPr>
        <p:spPr bwMode="auto">
          <a:xfrm>
            <a:off x="870674" y="3762748"/>
            <a:ext cx="863310" cy="386332"/>
          </a:xfrm>
          <a:prstGeom prst="righ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33820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Montáž nedělených ložisek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pouzdro               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pouzdro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s výstelkou                    těleso ložiska – litina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ouzdro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 vystaveno největšímu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opotřebení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vyměnit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 descr="C:\Users\Milan\Documents\Bluetooth\Inbox\IMAG038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64" y="1340768"/>
            <a:ext cx="792087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se zářezem 2"/>
          <p:cNvSpPr/>
          <p:nvPr/>
        </p:nvSpPr>
        <p:spPr bwMode="auto">
          <a:xfrm>
            <a:off x="5364088" y="4770860"/>
            <a:ext cx="1368151" cy="484632"/>
          </a:xfrm>
          <a:prstGeom prst="notchedRightArrow">
            <a:avLst/>
          </a:prstGeom>
          <a:solidFill>
            <a:srgbClr val="FFC000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672600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Postup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očistit plochy, srazit hrany, nanést tenkou vrstvu plastického maziva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ouzdro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(podchlazené)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nalisovat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do                                                                        ložiskového tělesa (studené, ohřáté)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vodící kroužek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malý přesah                                                                                         		                tlusté stěny pouzdra                                                                                </a:t>
            </a:r>
            <a:r>
              <a:rPr lang="cs-CZ" altLang="cs-CZ" sz="2800" b="1" dirty="0" smtClean="0">
                <a:solidFill>
                  <a:srgbClr val="FF0000"/>
                </a:solidFill>
                <a:latin typeface="Calibri" pitchFamily="34" charset="0"/>
              </a:rPr>
              <a:t>!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zmenšení vnitřního průměru                                                                                                     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1 – podložka                                                                                                                      2 – pouzdro                                                                                                                         3 – vodící kroužek – zabrání zešikmení                                                                                                             4 – těleso ložiska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3" name="Picture 3" descr="C:\Users\Milan\Documents\Bluetooth\Inbox\IMAG039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42859"/>
            <a:ext cx="3238695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ů 1"/>
          <p:cNvSpPr/>
          <p:nvPr/>
        </p:nvSpPr>
        <p:spPr bwMode="auto">
          <a:xfrm>
            <a:off x="5883362" y="2852936"/>
            <a:ext cx="293514" cy="978408"/>
          </a:xfrm>
          <a:prstGeom prst="down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004760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6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vodící trn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větší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přesahy 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800" b="1" dirty="0" smtClean="0">
                <a:solidFill>
                  <a:srgbClr val="FF0000"/>
                </a:solidFill>
                <a:latin typeface="Calibri" pitchFamily="34" charset="0"/>
              </a:rPr>
              <a:t>!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jediný průměr pouzdra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krátké pouzdro 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šroubový přípravek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do skříňových těles                                                                                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0" name="Picture 2" descr="C:\Users\Milan\Documents\Bluetooth\Inbox\IMAG039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820" y="1268760"/>
            <a:ext cx="3018853" cy="2796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ů 1"/>
          <p:cNvSpPr/>
          <p:nvPr/>
        </p:nvSpPr>
        <p:spPr bwMode="auto">
          <a:xfrm>
            <a:off x="5786632" y="1052736"/>
            <a:ext cx="310555" cy="978408"/>
          </a:xfrm>
          <a:prstGeom prst="down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pic>
        <p:nvPicPr>
          <p:cNvPr id="7171" name="Picture 3" descr="C:\Users\Milan\Documents\Bluetooth\Inbox\IMAG039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66970"/>
            <a:ext cx="4683268" cy="328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1605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d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utý vodící trn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tenkostěnná pouzdra, přesné ustavení, dobré vedení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7" name="Picture 3" descr="C:\Users\Milan\Documents\Bluetooth\Inbox\IMAG039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70250"/>
            <a:ext cx="5688632" cy="397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 bwMode="auto">
          <a:xfrm>
            <a:off x="3854886" y="3279604"/>
            <a:ext cx="978408" cy="356263"/>
          </a:xfrm>
          <a:prstGeom prst="righ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617688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zabezpečit proti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pootočení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šroub v přírubě                       stavěcí šroub                          kuželový kolík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vystružit přesný rozměr díry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38" y="1628800"/>
            <a:ext cx="7851775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48235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ontrola souososti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4" name="Picture 2" descr="C:\Users\Milan\Documents\Bluetooth\Inbox\IMAG039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7344816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70512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druhy kluzných ložisek znáte.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Z jakých částí se skládá kluzné ložisko.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postup při montáži nedělených ložisek.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nářadí se používá k lisování pouzdra.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 lze kontrolovat souosost ložiskových děr.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FIALOVÁ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Dana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;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GRADEK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Vladislav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 Zámečnické práce a údržba.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Praha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PARTA, 2007, ISBN 978-80- 7320-105-0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googel.cz [online]. [cit. 28.3.2013].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dirty="0">
                <a:solidFill>
                  <a:srgbClr val="00CC00"/>
                </a:solidFill>
                <a:latin typeface="Calibri"/>
                <a:sym typeface="Wingdings" pitchFamily="2" charset="2"/>
                <a:hlinkClick r:id="rId5"/>
              </a:rPr>
              <a:t>http://www.troma.cz/detailaktualita.aspx?IDAktualita=80</a:t>
            </a:r>
            <a:endParaRPr lang="cs-CZ" dirty="0">
              <a:solidFill>
                <a:srgbClr val="00CC00"/>
              </a:solidFill>
              <a:latin typeface="Calibri"/>
              <a:sym typeface="Wingdings" pitchFamily="2" charset="2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38085</TotalTime>
  <Words>391</Words>
  <Application>Microsoft Office PowerPoint</Application>
  <PresentationFormat>Předvádění na obrazovce (4:3)</PresentationFormat>
  <Paragraphs>134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208</cp:revision>
  <cp:lastPrinted>1601-01-01T00:00:00Z</cp:lastPrinted>
  <dcterms:created xsi:type="dcterms:W3CDTF">1601-01-01T00:00:00Z</dcterms:created>
  <dcterms:modified xsi:type="dcterms:W3CDTF">2014-03-28T21:57:15Z</dcterms:modified>
</cp:coreProperties>
</file>