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77" r:id="rId3"/>
    <p:sldId id="267" r:id="rId4"/>
    <p:sldId id="273" r:id="rId5"/>
    <p:sldId id="274" r:id="rId6"/>
    <p:sldId id="275" r:id="rId7"/>
    <p:sldId id="276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2" autoAdjust="0"/>
    <p:restoredTop sz="94660"/>
  </p:normalViewPr>
  <p:slideViewPr>
    <p:cSldViewPr>
      <p:cViewPr>
        <p:scale>
          <a:sx n="60" d="100"/>
          <a:sy n="60" d="100"/>
        </p:scale>
        <p:origin x="-816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8B8D69-BEBF-4981-A8A4-DF4B4333F1ED}" type="datetimeFigureOut">
              <a:rPr lang="cs-CZ" smtClean="0"/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DDADC-A094-474F-A11C-C6BF594C2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711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DDADC-A094-474F-A11C-C6BF594C20A0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DDADC-A094-474F-A11C-C6BF594C20A0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DDADC-A094-474F-A11C-C6BF594C20A0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DDADC-A094-474F-A11C-C6BF594C20A0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DDADC-A094-474F-A11C-C6BF594C20A0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DDADC-A094-474F-A11C-C6BF594C20A0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DDADC-A094-474F-A11C-C6BF594C20A0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DDADC-A094-474F-A11C-C6BF594C20A0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Urgence - osnova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23. </a:t>
            </a:r>
            <a:r>
              <a:rPr lang="cs-CZ" smtClean="0"/>
              <a:t>11.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17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URGENCE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784976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porušení kupní 	smlouvy, 			urgence, kupující, prodávající.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osnovu urgence. 			Materiál je připraven formou prezentace – 				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3598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URGENCE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URGENCE</a:t>
            </a:r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937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URGENCE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68952" cy="489654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Prodávající </a:t>
            </a:r>
            <a:r>
              <a:rPr lang="cs-CZ" sz="2400" b="1" dirty="0">
                <a:solidFill>
                  <a:srgbClr val="FFC000"/>
                </a:solidFill>
              </a:rPr>
              <a:t>je povinen </a:t>
            </a:r>
            <a:r>
              <a:rPr lang="cs-CZ" sz="2400" dirty="0"/>
              <a:t>dodat kupujícímu zboží v termínu 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dohodnutém v kupní smlouvě a předat mu doklady, které se 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k této dodávce vztahují (dodací list, nákladní list, přepravní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list apod.)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Pokud tuto povinnost nesplní, má kupující právo zboží nebo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chybějící doklady urgovat.</a:t>
            </a:r>
          </a:p>
          <a:p>
            <a:pPr>
              <a:buFont typeface="Wingdings" pitchFamily="2" charset="2"/>
              <a:buNone/>
            </a:pPr>
            <a:r>
              <a:rPr lang="cs-CZ" sz="3200" b="1" dirty="0">
                <a:solidFill>
                  <a:srgbClr val="FF0000"/>
                </a:solidFill>
              </a:rPr>
              <a:t>Jak?:</a:t>
            </a:r>
          </a:p>
          <a:p>
            <a:r>
              <a:rPr lang="cs-CZ" sz="2400" dirty="0" smtClean="0">
                <a:solidFill>
                  <a:schemeClr val="hlink"/>
                </a:solidFill>
              </a:rPr>
              <a:t>  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Nejprve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telefonicky</a:t>
            </a:r>
            <a:r>
              <a:rPr lang="cs-CZ" sz="2400" dirty="0">
                <a:solidFill>
                  <a:schemeClr val="hlink"/>
                </a:solidFill>
              </a:rPr>
              <a:t> </a:t>
            </a:r>
            <a:r>
              <a:rPr lang="cs-CZ" sz="2400" dirty="0"/>
              <a:t>= pobídka</a:t>
            </a:r>
          </a:p>
          <a:p>
            <a:r>
              <a:rPr lang="cs-CZ" sz="2400" dirty="0" smtClean="0">
                <a:solidFill>
                  <a:schemeClr val="hlink"/>
                </a:solidFill>
              </a:rPr>
              <a:t>  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Urgence písemná</a:t>
            </a: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5031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URGENCE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68952" cy="4896544"/>
          </a:xfrm>
        </p:spPr>
        <p:txBody>
          <a:bodyPr>
            <a:normAutofit/>
          </a:bodyPr>
          <a:lstStyle/>
          <a:p>
            <a:pPr marL="609600" indent="-609600"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OSNOVA</a:t>
            </a:r>
            <a:endParaRPr lang="cs-CZ" sz="3200" b="1" dirty="0">
              <a:solidFill>
                <a:srgbClr val="FFC000"/>
              </a:solidFill>
            </a:endParaRPr>
          </a:p>
          <a:p>
            <a:pPr marL="609600" indent="-609600">
              <a:buClr>
                <a:srgbClr val="C00000"/>
              </a:buClr>
            </a:pPr>
            <a:r>
              <a:rPr lang="cs-CZ" sz="2400" dirty="0"/>
              <a:t>číslo a datum potvrzené kupní smlouvy (objednávky</a:t>
            </a:r>
            <a:r>
              <a:rPr lang="cs-CZ" sz="2400" dirty="0" smtClean="0"/>
              <a:t>)</a:t>
            </a:r>
            <a:endParaRPr lang="cs-CZ" sz="2400" dirty="0"/>
          </a:p>
          <a:p>
            <a:pPr marL="609600" indent="-609600">
              <a:buClr>
                <a:srgbClr val="C00000"/>
              </a:buClr>
            </a:pPr>
            <a:r>
              <a:rPr lang="cs-CZ" sz="2400" dirty="0"/>
              <a:t>problémy, které nedodáním zboží </a:t>
            </a:r>
            <a:r>
              <a:rPr lang="cs-CZ" sz="2400" dirty="0" smtClean="0"/>
              <a:t>vznikly</a:t>
            </a:r>
            <a:endParaRPr lang="cs-CZ" sz="2400" dirty="0"/>
          </a:p>
          <a:p>
            <a:pPr marL="609600" indent="-609600">
              <a:buClr>
                <a:srgbClr val="C00000"/>
              </a:buClr>
            </a:pPr>
            <a:r>
              <a:rPr lang="cs-CZ" sz="2400" dirty="0"/>
              <a:t>nový termín </a:t>
            </a:r>
            <a:r>
              <a:rPr lang="cs-CZ" sz="2400" dirty="0" smtClean="0"/>
              <a:t>plnění </a:t>
            </a:r>
            <a:endParaRPr lang="cs-CZ" sz="2400" dirty="0"/>
          </a:p>
          <a:p>
            <a:pPr marL="609600" indent="-609600">
              <a:buClr>
                <a:srgbClr val="C00000"/>
              </a:buClr>
            </a:pPr>
            <a:r>
              <a:rPr lang="cs-CZ" sz="2400" dirty="0"/>
              <a:t>upozornění na sankce (smluvní pokutu z prodlení s dodávkou, odstoupení od kupní smlouvy, pokud byla porušena podstatným způsobem</a:t>
            </a:r>
            <a:r>
              <a:rPr lang="cs-CZ" sz="2400" dirty="0" smtClean="0"/>
              <a:t>)</a:t>
            </a:r>
            <a:endParaRPr lang="cs-CZ" sz="2400" dirty="0"/>
          </a:p>
          <a:p>
            <a:pPr marL="609600" indent="-609600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400" dirty="0">
                <a:solidFill>
                  <a:srgbClr val="FF0000"/>
                </a:solidFill>
              </a:rPr>
              <a:t>POZOR:</a:t>
            </a:r>
          </a:p>
          <a:p>
            <a:pPr marL="609600" indent="-609600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400" dirty="0"/>
              <a:t>Úvod a závěr = </a:t>
            </a:r>
            <a:r>
              <a:rPr lang="cs-CZ" sz="2400" dirty="0">
                <a:solidFill>
                  <a:srgbClr val="FF0000"/>
                </a:solidFill>
              </a:rPr>
              <a:t>zdvořilostní </a:t>
            </a:r>
            <a:r>
              <a:rPr lang="cs-CZ" sz="2400" dirty="0" smtClean="0">
                <a:solidFill>
                  <a:srgbClr val="FF0000"/>
                </a:solidFill>
              </a:rPr>
              <a:t>fráze</a:t>
            </a:r>
            <a:endParaRPr lang="cs-CZ" sz="2400" dirty="0">
              <a:solidFill>
                <a:srgbClr val="FF0000"/>
              </a:solidFill>
            </a:endParaRPr>
          </a:p>
          <a:p>
            <a:pPr marL="609600" indent="-609600">
              <a:buClr>
                <a:schemeClr val="hlink"/>
              </a:buClr>
              <a:buSzPct val="80000"/>
              <a:buFont typeface="Wingdings" pitchFamily="2" charset="2"/>
              <a:buNone/>
            </a:pPr>
            <a:r>
              <a:rPr lang="cs-CZ" sz="2400" dirty="0"/>
              <a:t>Posílat </a:t>
            </a:r>
            <a:r>
              <a:rPr lang="cs-CZ" sz="2400"/>
              <a:t>vždy </a:t>
            </a:r>
            <a:r>
              <a:rPr lang="cs-CZ" sz="2400" smtClean="0">
                <a:solidFill>
                  <a:srgbClr val="FF0000"/>
                </a:solidFill>
              </a:rPr>
              <a:t>doporučeně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17032"/>
            <a:ext cx="2155922" cy="219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39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URGENCE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68952" cy="48965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2400" b="1" dirty="0">
                <a:solidFill>
                  <a:srgbClr val="FFC000"/>
                </a:solidFill>
              </a:rPr>
              <a:t>Na písemnou urgenci by měl prodávající neprodleně </a:t>
            </a:r>
            <a:r>
              <a:rPr lang="cs-CZ" sz="2400" b="1" dirty="0" smtClean="0">
                <a:solidFill>
                  <a:srgbClr val="FFC000"/>
                </a:solidFill>
              </a:rPr>
              <a:t>reagovat =</a:t>
            </a:r>
            <a:r>
              <a:rPr lang="cs-CZ" sz="2400" dirty="0" smtClean="0">
                <a:solidFill>
                  <a:schemeClr val="hlink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doporučeným dopisem</a:t>
            </a:r>
            <a:r>
              <a:rPr lang="cs-CZ" sz="2400" dirty="0"/>
              <a:t>, ve kterém je nutné uvést</a:t>
            </a:r>
            <a:r>
              <a:rPr lang="cs-CZ" sz="2400" dirty="0" smtClean="0"/>
              <a:t>:</a:t>
            </a:r>
          </a:p>
          <a:p>
            <a:pPr>
              <a:buFont typeface="Wingdings" pitchFamily="2" charset="2"/>
              <a:buNone/>
            </a:pP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omluvu </a:t>
            </a:r>
            <a:r>
              <a:rPr lang="cs-CZ" sz="2400" dirty="0"/>
              <a:t>za </a:t>
            </a:r>
            <a:r>
              <a:rPr lang="cs-CZ" sz="2400" dirty="0" smtClean="0"/>
              <a:t>prodlení</a:t>
            </a: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číslo </a:t>
            </a:r>
            <a:r>
              <a:rPr lang="cs-CZ" sz="2400" dirty="0"/>
              <a:t>kupní smlouvy týkající se urgované </a:t>
            </a:r>
            <a:r>
              <a:rPr lang="cs-CZ" sz="2400" dirty="0" smtClean="0"/>
              <a:t>dodávky</a:t>
            </a:r>
          </a:p>
          <a:p>
            <a:pPr>
              <a:buClr>
                <a:srgbClr val="C00000"/>
              </a:buClr>
            </a:pPr>
            <a:r>
              <a:rPr lang="cs-CZ" sz="2400" dirty="0"/>
              <a:t> </a:t>
            </a:r>
            <a:r>
              <a:rPr lang="cs-CZ" sz="2400" dirty="0" smtClean="0"/>
              <a:t> případně </a:t>
            </a:r>
            <a:r>
              <a:rPr lang="cs-CZ" sz="2400" dirty="0"/>
              <a:t>číslo odvolávky a přepravní </a:t>
            </a:r>
            <a:r>
              <a:rPr lang="cs-CZ" sz="2400" dirty="0" smtClean="0"/>
              <a:t>dispozice</a:t>
            </a: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důvod prodlení</a:t>
            </a: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stanovisko </a:t>
            </a:r>
            <a:r>
              <a:rPr lang="cs-CZ" sz="2400" dirty="0"/>
              <a:t>k nově stanovenému termínu </a:t>
            </a:r>
            <a:r>
              <a:rPr lang="cs-CZ" sz="2400" dirty="0" smtClean="0"/>
              <a:t>dodání</a:t>
            </a:r>
            <a:endParaRPr lang="cs-CZ" sz="2400" dirty="0"/>
          </a:p>
          <a:p>
            <a:pPr>
              <a:buClr>
                <a:srgbClr val="C00000"/>
              </a:buClr>
            </a:pPr>
            <a:r>
              <a:rPr lang="cs-CZ" sz="2400" dirty="0" smtClean="0"/>
              <a:t>  ujištění </a:t>
            </a:r>
            <a:r>
              <a:rPr lang="cs-CZ" sz="2400" dirty="0"/>
              <a:t>o přesném plnění dalších </a:t>
            </a:r>
            <a:r>
              <a:rPr lang="cs-CZ" sz="2400" dirty="0" smtClean="0"/>
              <a:t>dodávek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4TN3ZWE5\MC90043381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9715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8063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URGENCE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68952" cy="48965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endParaRPr lang="cs-CZ" sz="2400" dirty="0" smtClean="0"/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K</a:t>
            </a: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>
                <a:solidFill>
                  <a:srgbClr val="FFC000"/>
                </a:solidFill>
              </a:rPr>
              <a:t>prodlení při plnění kupní smlouvy </a:t>
            </a:r>
            <a:r>
              <a:rPr lang="cs-CZ" sz="2400" dirty="0"/>
              <a:t>však může dojít i </a:t>
            </a:r>
            <a:r>
              <a:rPr lang="cs-CZ" sz="2400" dirty="0">
                <a:solidFill>
                  <a:srgbClr val="FFC000"/>
                </a:solidFill>
              </a:rPr>
              <a:t>ze</a:t>
            </a:r>
          </a:p>
          <a:p>
            <a:pPr>
              <a:buFont typeface="Wingdings" pitchFamily="2" charset="2"/>
              <a:buNone/>
            </a:pPr>
            <a:r>
              <a:rPr lang="cs-CZ" sz="2400" dirty="0">
                <a:solidFill>
                  <a:srgbClr val="FFC000"/>
                </a:solidFill>
              </a:rPr>
              <a:t>stran kupujícího</a:t>
            </a:r>
            <a:r>
              <a:rPr lang="cs-CZ" sz="2400" dirty="0"/>
              <a:t>, a to tehdy, neodešle-li ve stanoveném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termínu odvolávku a přepravní dispozici, kterou má 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zpřesnit dílčí dodávky = prodávající pak nemůže v</a:t>
            </a:r>
          </a:p>
          <a:p>
            <a:pPr>
              <a:buFont typeface="Wingdings" pitchFamily="2" charset="2"/>
              <a:buNone/>
            </a:pPr>
            <a:r>
              <a:rPr lang="cs-CZ" sz="2400" dirty="0"/>
              <a:t>dohodnutém termínu expedovat dodávku, </a:t>
            </a:r>
            <a:endParaRPr lang="cs-CZ" sz="2400" dirty="0" smtClean="0"/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a </a:t>
            </a:r>
            <a:r>
              <a:rPr lang="cs-CZ" sz="2400" dirty="0"/>
              <a:t>proto </a:t>
            </a:r>
            <a:r>
              <a:rPr lang="cs-CZ" sz="2400" dirty="0" smtClean="0"/>
              <a:t>zasílá kupujícímu urgenci </a:t>
            </a:r>
          </a:p>
          <a:p>
            <a:pPr>
              <a:buFont typeface="Wingdings" pitchFamily="2" charset="2"/>
              <a:buNone/>
            </a:pPr>
            <a:r>
              <a:rPr lang="cs-CZ" sz="2400" dirty="0" smtClean="0"/>
              <a:t>(</a:t>
            </a:r>
            <a:r>
              <a:rPr lang="cs-CZ" sz="2400" dirty="0"/>
              <a:t>první opět může být telefonická).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4TN3ZWE5\MC90043381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946" y="371703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094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332656"/>
            <a:ext cx="8136904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dirty="0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665</TotalTime>
  <Words>533</Words>
  <Application>Microsoft Office PowerPoint</Application>
  <PresentationFormat>Předvádění na obrazovce (4:3)</PresentationFormat>
  <Paragraphs>83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průvodní list</vt:lpstr>
      <vt:lpstr>URGENCE - OSNOVA</vt:lpstr>
      <vt:lpstr>URGENCE - OSNOVA</vt:lpstr>
      <vt:lpstr>URGENCE - OSNOVA</vt:lpstr>
      <vt:lpstr>URGENCE - OSNOVA</vt:lpstr>
      <vt:lpstr>URGENCE - OSNOVA</vt:lpstr>
      <vt:lpstr>URGENCE - OSNOVA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66</cp:revision>
  <dcterms:created xsi:type="dcterms:W3CDTF">2012-08-06T07:07:34Z</dcterms:created>
  <dcterms:modified xsi:type="dcterms:W3CDTF">2014-04-04T16:15:06Z</dcterms:modified>
</cp:coreProperties>
</file>