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9"/>
  </p:notesMasterIdLst>
  <p:sldIdLst>
    <p:sldId id="268" r:id="rId2"/>
    <p:sldId id="269" r:id="rId3"/>
    <p:sldId id="270" r:id="rId4"/>
    <p:sldId id="262" r:id="rId5"/>
    <p:sldId id="267" r:id="rId6"/>
    <p:sldId id="263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766" autoAdjust="0"/>
    <p:restoredTop sz="94660"/>
  </p:normalViewPr>
  <p:slideViewPr>
    <p:cSldViewPr>
      <p:cViewPr>
        <p:scale>
          <a:sx n="90" d="100"/>
          <a:sy n="90" d="100"/>
        </p:scale>
        <p:origin x="-1254" y="-30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1A5247D-B8DF-434F-969C-B75D5946D006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BE71D2-8301-4135-B45E-7B0E10702DD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E71D2-8301-4135-B45E-7B0E10702DD5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E71D2-8301-4135-B45E-7B0E10702DD5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E71D2-8301-4135-B45E-7B0E10702DD5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E71D2-8301-4135-B45E-7B0E10702DD5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E71D2-8301-4135-B45E-7B0E10702DD5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E71D2-8301-4135-B45E-7B0E10702DD5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2BE71D2-8301-4135-B45E-7B0E10702DD5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CF3DB723-BB38-4D9D-9EB2-803592565F9B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BBB0D61F-16F9-46A2-971C-3E43EB3BA765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mailto:florana@praha9.cz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../p&#345;&#237;klady%20OBK/Procvi&#269;ov&#225;n&#237;%20urgence%20&#269;.%201.rtf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3.wmf"/><Relationship Id="rId5" Type="http://schemas.openxmlformats.org/officeDocument/2006/relationships/image" Target="../media/image1.jpeg"/><Relationship Id="rId4" Type="http://schemas.openxmlformats.org/officeDocument/2006/relationships/hyperlink" Target="../p&#345;&#237;klady%20OBK/Procvi&#269;ov&#225;n&#237;%20urgence%20&#269;.%202.rtf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2348880"/>
            <a:ext cx="8568952" cy="4509120"/>
          </a:xfrm>
        </p:spPr>
        <p:txBody>
          <a:bodyPr>
            <a:normAutofit/>
          </a:bodyPr>
          <a:lstStyle/>
          <a:p>
            <a:r>
              <a:rPr lang="cs-CZ" b="1" dirty="0" smtClean="0"/>
              <a:t>Šablona: </a:t>
            </a:r>
            <a:r>
              <a:rPr lang="cs-CZ" dirty="0" smtClean="0"/>
              <a:t>III/2 Inovace a zkvalitnění výuky prostřednictvím ICT</a:t>
            </a:r>
          </a:p>
          <a:p>
            <a:r>
              <a:rPr lang="cs-CZ" b="1" dirty="0" smtClean="0"/>
              <a:t>Vzdělávací materiál: </a:t>
            </a:r>
            <a:r>
              <a:rPr lang="cs-CZ" dirty="0" smtClean="0"/>
              <a:t>Prezentace – zápis pro žáky</a:t>
            </a:r>
          </a:p>
          <a:p>
            <a:r>
              <a:rPr lang="cs-CZ" b="1" dirty="0" smtClean="0"/>
              <a:t>Určen pro: </a:t>
            </a:r>
            <a:r>
              <a:rPr lang="cs-CZ" dirty="0" smtClean="0"/>
              <a:t>2. ročník oboru Ekonomika a podnikání</a:t>
            </a:r>
          </a:p>
          <a:p>
            <a:r>
              <a:rPr lang="cs-CZ" b="1" dirty="0" smtClean="0"/>
              <a:t>Vzdělávací oblast: </a:t>
            </a:r>
            <a:r>
              <a:rPr lang="cs-CZ" dirty="0" smtClean="0"/>
              <a:t>Obchodní korespondence – Obchodní 				        písemnosti při porušení kupní smlouvy</a:t>
            </a:r>
          </a:p>
          <a:p>
            <a:r>
              <a:rPr lang="cs-CZ" b="1" dirty="0" smtClean="0"/>
              <a:t>Název učebního materiálu: </a:t>
            </a:r>
            <a:r>
              <a:rPr lang="cs-CZ" dirty="0" smtClean="0"/>
              <a:t>Urgence - příklady – ZŽ</a:t>
            </a:r>
          </a:p>
          <a:p>
            <a:endParaRPr lang="cs-CZ" dirty="0" smtClean="0"/>
          </a:p>
          <a:p>
            <a:pPr algn="r"/>
            <a:r>
              <a:rPr lang="cs-CZ" b="1" dirty="0" smtClean="0"/>
              <a:t>Jméno autora: </a:t>
            </a:r>
            <a:r>
              <a:rPr lang="cs-CZ" dirty="0" smtClean="0"/>
              <a:t>Ing. Šárka </a:t>
            </a:r>
            <a:r>
              <a:rPr lang="cs-CZ" dirty="0" err="1" smtClean="0"/>
              <a:t>Schuplerová</a:t>
            </a:r>
            <a:endParaRPr lang="cs-CZ" dirty="0" smtClean="0"/>
          </a:p>
          <a:p>
            <a:pPr algn="r"/>
            <a:r>
              <a:rPr lang="cs-CZ" b="1" smtClean="0"/>
              <a:t>Datum </a:t>
            </a:r>
            <a:r>
              <a:rPr lang="cs-CZ" b="1" smtClean="0"/>
              <a:t>vytvoření: </a:t>
            </a:r>
            <a:r>
              <a:rPr lang="cs-CZ" dirty="0" smtClean="0"/>
              <a:t>2</a:t>
            </a:r>
            <a:r>
              <a:rPr lang="cs-CZ" dirty="0" smtClean="0"/>
              <a:t>3</a:t>
            </a:r>
            <a:r>
              <a:rPr lang="cs-CZ" dirty="0" smtClean="0"/>
              <a:t>. </a:t>
            </a:r>
            <a:r>
              <a:rPr lang="cs-CZ" dirty="0" smtClean="0"/>
              <a:t>11. </a:t>
            </a:r>
            <a:r>
              <a:rPr lang="cs-CZ" dirty="0" smtClean="0"/>
              <a:t>2012</a:t>
            </a:r>
          </a:p>
          <a:p>
            <a:pPr algn="r"/>
            <a:r>
              <a:rPr lang="cs-CZ" b="1" dirty="0" err="1" smtClean="0"/>
              <a:t>Reg.č</a:t>
            </a:r>
            <a:r>
              <a:rPr lang="cs-CZ" b="1" dirty="0" smtClean="0"/>
              <a:t>. projektu: CZ.1.07/1.5.00/34.0627</a:t>
            </a:r>
          </a:p>
          <a:p>
            <a:endParaRPr lang="cs-CZ" b="1" dirty="0" smtClean="0"/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980729"/>
            <a:ext cx="8424935" cy="1440160"/>
          </a:xfrm>
        </p:spPr>
        <p:txBody>
          <a:bodyPr/>
          <a:lstStyle/>
          <a:p>
            <a:pPr marL="182880" indent="0" algn="ctr">
              <a:buNone/>
            </a:pPr>
            <a:r>
              <a:rPr lang="cs-CZ" cap="all" dirty="0" smtClean="0"/>
              <a:t>průvodní list</a:t>
            </a:r>
            <a:endParaRPr lang="cs-CZ" sz="3200" cap="all" dirty="0"/>
          </a:p>
        </p:txBody>
      </p:sp>
      <p:pic>
        <p:nvPicPr>
          <p:cNvPr id="5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128889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7387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URGENCE - PŘÍKLADY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179512" y="980728"/>
            <a:ext cx="8568952" cy="4824536"/>
          </a:xfrm>
        </p:spPr>
        <p:txBody>
          <a:bodyPr>
            <a:normAutofit lnSpcReduction="10000"/>
          </a:bodyPr>
          <a:lstStyle/>
          <a:p>
            <a:pPr marL="45720" indent="0">
              <a:buNone/>
            </a:pPr>
            <a:r>
              <a:rPr lang="cs-CZ" b="1" dirty="0" smtClean="0"/>
              <a:t>Klíčová slova:	</a:t>
            </a:r>
            <a:r>
              <a:rPr lang="cs-CZ" dirty="0" smtClean="0"/>
              <a:t>Druhy písemností při porušení kupní 					smlouvy, urgence, kupující, prodávající, 				obměny stylizace urgence, příklady zadání 				písemnosti při porušení kupní smlouvy – 				urgence.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Anotace: 		</a:t>
            </a:r>
            <a:r>
              <a:rPr lang="cs-CZ" dirty="0" smtClean="0"/>
              <a:t>Vzdělávací materiál obsahuje základní 				pojmy urgence. Materiál je připraven 				formou prezentace – zápis do sešitu.</a:t>
            </a:r>
          </a:p>
          <a:p>
            <a:pPr marL="45720" indent="0">
              <a:buNone/>
            </a:pPr>
            <a:endParaRPr lang="cs-CZ" dirty="0" smtClean="0"/>
          </a:p>
          <a:p>
            <a:pPr marL="45720" indent="0">
              <a:buNone/>
            </a:pPr>
            <a:r>
              <a:rPr lang="cs-CZ" b="1" dirty="0" smtClean="0"/>
              <a:t>Metodické pokyny: 	</a:t>
            </a:r>
            <a:r>
              <a:rPr lang="cs-CZ" dirty="0" smtClean="0"/>
              <a:t>Snímky prezentace najíždějí po kliknutí 		        		myši a žáci si přes projekci provedou 	              		        	zápis do sešitu.</a:t>
            </a:r>
            <a:endParaRPr lang="cs-CZ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016169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86409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URGENCE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971600" y="908720"/>
            <a:ext cx="7488832" cy="4896544"/>
          </a:xfrm>
        </p:spPr>
        <p:txBody>
          <a:bodyPr>
            <a:normAutofit/>
          </a:bodyPr>
          <a:lstStyle/>
          <a:p>
            <a:pPr marL="45720" indent="0">
              <a:lnSpc>
                <a:spcPct val="80000"/>
              </a:lnSpc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Wingdings" pitchFamily="2" charset="2"/>
              <a:buNone/>
            </a:pPr>
            <a:r>
              <a:rPr lang="cs-CZ" sz="4000" b="1" dirty="0" smtClean="0">
                <a:solidFill>
                  <a:srgbClr val="FFC000"/>
                </a:solidFill>
              </a:rPr>
              <a:t>Patří sem:</a:t>
            </a:r>
          </a:p>
          <a:p>
            <a:endParaRPr lang="cs-CZ" sz="2400" dirty="0" smtClean="0"/>
          </a:p>
          <a:p>
            <a:r>
              <a:rPr lang="cs-CZ" sz="2400" b="1" dirty="0" smtClean="0">
                <a:solidFill>
                  <a:srgbClr val="FF0000"/>
                </a:solidFill>
              </a:rPr>
              <a:t>   URGENCE</a:t>
            </a:r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dirty="0" smtClean="0"/>
              <a:t>   REKLAMACE</a:t>
            </a:r>
            <a:endParaRPr lang="cs-CZ" sz="2400" dirty="0"/>
          </a:p>
          <a:p>
            <a:r>
              <a:rPr lang="cs-CZ" sz="2400" dirty="0" smtClean="0"/>
              <a:t>   UPOMÍNKY</a:t>
            </a:r>
            <a:endParaRPr lang="cs-CZ" sz="2400" dirty="0"/>
          </a:p>
          <a:p>
            <a:pPr lvl="1"/>
            <a:r>
              <a:rPr lang="cs-CZ" sz="2400" dirty="0" smtClean="0"/>
              <a:t>    První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Druhá </a:t>
            </a:r>
            <a:r>
              <a:rPr lang="cs-CZ" sz="2400" dirty="0"/>
              <a:t>upomínka</a:t>
            </a:r>
          </a:p>
          <a:p>
            <a:pPr lvl="1"/>
            <a:r>
              <a:rPr lang="cs-CZ" sz="2400" dirty="0" smtClean="0"/>
              <a:t>    Pokus </a:t>
            </a:r>
            <a:r>
              <a:rPr lang="cs-CZ" sz="2400" dirty="0"/>
              <a:t>o </a:t>
            </a:r>
            <a:r>
              <a:rPr lang="cs-CZ" sz="2400" dirty="0" smtClean="0"/>
              <a:t>smír	</a:t>
            </a:r>
            <a:endParaRPr lang="cs-CZ" sz="2400" dirty="0"/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Picture 5" descr="C:\Users\sarka.schuplerova\AppData\Local\Microsoft\Windows\Temporary Internet Files\Content.IE5\MVKSZD5S\MC900433821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2924944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538569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4" presetID="4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05264"/>
            <a:ext cx="8424936" cy="1052736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URGENCE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263240"/>
          </a:xfrm>
        </p:spPr>
        <p:txBody>
          <a:bodyPr>
            <a:normAutofit lnSpcReduction="10000"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 na normalizovaný předtisk.</a:t>
            </a:r>
          </a:p>
          <a:p>
            <a:pPr marL="45720" indent="0" algn="ctr">
              <a:buNone/>
            </a:pPr>
            <a:endParaRPr lang="cs-CZ" sz="2000" dirty="0" smtClean="0">
              <a:solidFill>
                <a:srgbClr val="FFC000"/>
              </a:solidFill>
            </a:endParaRPr>
          </a:p>
          <a:p>
            <a:pPr marL="502920" indent="-457200">
              <a:buFont typeface="+mj-lt"/>
              <a:buAutoNum type="arabicPeriod"/>
            </a:pPr>
            <a:r>
              <a:rPr lang="cs-CZ" dirty="0"/>
              <a:t>Svým jménem provozujete živnost (tel. a fax: 519417119). Před 25 dny jste zaslal/a společnosti s ručením omezeným INOX (</a:t>
            </a:r>
            <a:r>
              <a:rPr lang="cs-CZ" dirty="0" err="1"/>
              <a:t>Sovadinova</a:t>
            </a:r>
            <a:r>
              <a:rPr lang="cs-CZ" dirty="0"/>
              <a:t> 12, 690 02 Břeclav) objednávku č. 249/2012 na ponorné čerpadlo TPK 7800 a kalové čerpadlo HWW. Vaše objednávka byla dodavatelem potvrzena před 20 dny dopisem zn. 872/2012, který vyřizovala Karla Plačková. Dodávka se měla uskutečnit do 10 dnů, do dnešního dne však realizována nebyla. Ztrácíte značnou část tržeb a některé zákazníky, kteří přecházejí ke konkurenci. Žádáte o urychlené vyřízení objednávky, jinak ji zrušíte. Dopis zn. 266/2012 podepíšete osobně.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809239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589240"/>
            <a:ext cx="8424936" cy="1268760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URGENCE - PŘÍKLADY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496944" cy="5263240"/>
          </a:xfrm>
        </p:spPr>
        <p:txBody>
          <a:bodyPr>
            <a:normAutofit/>
          </a:bodyPr>
          <a:lstStyle/>
          <a:p>
            <a:pPr marL="4572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Vypracujte danou písemnost na normalizovaný předtisk.</a:t>
            </a:r>
          </a:p>
          <a:p>
            <a:pPr marL="45720" indent="0" algn="ctr">
              <a:buNone/>
            </a:pPr>
            <a:endParaRPr lang="cs-CZ" sz="2000" dirty="0" smtClean="0">
              <a:solidFill>
                <a:srgbClr val="FFC000"/>
              </a:solidFill>
            </a:endParaRPr>
          </a:p>
          <a:p>
            <a:pPr marL="502920" indent="-457200">
              <a:buFont typeface="+mj-lt"/>
              <a:buAutoNum type="arabicPeriod" startAt="2"/>
            </a:pPr>
            <a:r>
              <a:rPr lang="cs-CZ" dirty="0"/>
              <a:t>Akciová společnost </a:t>
            </a:r>
            <a:r>
              <a:rPr lang="cs-CZ" dirty="0" err="1"/>
              <a:t>Florana</a:t>
            </a:r>
            <a:r>
              <a:rPr lang="cs-CZ" dirty="0"/>
              <a:t> (tel.: 266258369, fax: 266258367, e-mail: </a:t>
            </a:r>
            <a:r>
              <a:rPr lang="cs-CZ" u="sng" dirty="0">
                <a:hlinkClick r:id="rId3"/>
              </a:rPr>
              <a:t>florana@praha9.cz</a:t>
            </a:r>
            <a:r>
              <a:rPr lang="cs-CZ" dirty="0"/>
              <a:t>) urguje zaslání nabídky na kapalná hnojiva </a:t>
            </a:r>
            <a:r>
              <a:rPr lang="cs-CZ" dirty="0" err="1"/>
              <a:t>Blumendünger</a:t>
            </a:r>
            <a:r>
              <a:rPr lang="cs-CZ" dirty="0"/>
              <a:t>, o kterou požádala společnost s ručením omezeným Vaše zahrada (Kytínská 35, 102 00 Praha 102), s níž měla vždy dobré obchodní vztahy. Poptávka zn. 456/2012 byla odeslána dne D – 12. Společnost </a:t>
            </a:r>
            <a:r>
              <a:rPr lang="cs-CZ" dirty="0" err="1"/>
              <a:t>Florana</a:t>
            </a:r>
            <a:r>
              <a:rPr lang="cs-CZ" dirty="0"/>
              <a:t> žádá o urychlenou nabídku. Zásoba hnojiv vystačí jen na pár dnů. Dopis bude odeslán dnešního dne pod zn. 588/2012. Podepíše jej Olga </a:t>
            </a:r>
            <a:r>
              <a:rPr lang="cs-CZ" dirty="0" err="1"/>
              <a:t>Jirotková</a:t>
            </a:r>
            <a:r>
              <a:rPr lang="cs-CZ" dirty="0"/>
              <a:t>, vedoucí oddělení nákupu.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2322266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>
          <a:xfrm>
            <a:off x="877887" y="1628800"/>
            <a:ext cx="3694114" cy="28803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3200" b="1" dirty="0" smtClean="0">
                <a:solidFill>
                  <a:srgbClr val="FFC000"/>
                </a:solidFill>
              </a:rPr>
              <a:t>Vypracování:</a:t>
            </a:r>
          </a:p>
          <a:p>
            <a:pPr marL="0" indent="0">
              <a:buNone/>
            </a:pPr>
            <a:endParaRPr lang="cs-CZ" sz="2200" dirty="0" smtClean="0">
              <a:solidFill>
                <a:srgbClr val="FFC000"/>
              </a:solidFill>
            </a:endParaRPr>
          </a:p>
          <a:p>
            <a:r>
              <a:rPr lang="cs-CZ" sz="2200" dirty="0" smtClean="0"/>
              <a:t> zadání č. 1 -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3" action="ppaction://hlinkfile"/>
              </a:rPr>
              <a:t>obr. 1</a:t>
            </a:r>
            <a:endParaRPr lang="cs-CZ" sz="2200" dirty="0" smtClean="0">
              <a:solidFill>
                <a:schemeClr val="accent3">
                  <a:lumMod val="50000"/>
                </a:schemeClr>
              </a:solidFill>
            </a:endParaRPr>
          </a:p>
          <a:p>
            <a:endParaRPr lang="cs-CZ" sz="2200" dirty="0" smtClean="0"/>
          </a:p>
          <a:p>
            <a:r>
              <a:rPr lang="cs-CZ" sz="2200" dirty="0" smtClean="0"/>
              <a:t> zadání č. 2 - </a:t>
            </a:r>
            <a:r>
              <a:rPr lang="cs-CZ" sz="2200" dirty="0" smtClean="0">
                <a:solidFill>
                  <a:schemeClr val="accent3">
                    <a:lumMod val="50000"/>
                  </a:schemeClr>
                </a:solidFill>
                <a:hlinkClick r:id="rId4" action="ppaction://hlinkfile"/>
              </a:rPr>
              <a:t>obr. 2</a:t>
            </a:r>
            <a:endParaRPr lang="cs-CZ" sz="2200" dirty="0">
              <a:solidFill>
                <a:schemeClr val="accent3">
                  <a:lumMod val="50000"/>
                </a:schemeClr>
              </a:solidFill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27268" y="5085184"/>
            <a:ext cx="7805172" cy="1296143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/>
              <a:t>URGENCE - PŘÍKLADY</a:t>
            </a:r>
          </a:p>
        </p:txBody>
      </p:sp>
      <p:pic>
        <p:nvPicPr>
          <p:cNvPr id="7" name="Obrázek 3" descr="Logo EU penize.JPG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" name="Picture 2" descr="C:\Users\sarka.schuplerova\AppData\Local\Microsoft\Windows\Temporary Internet Files\Content.IE5\MVKSZD5S\MC900424466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0152" y="2895377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503975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5877272"/>
            <a:ext cx="8424936" cy="980728"/>
          </a:xfrm>
        </p:spPr>
        <p:txBody>
          <a:bodyPr/>
          <a:lstStyle/>
          <a:p>
            <a:pPr marL="0" indent="0" algn="ctr">
              <a:buNone/>
            </a:pPr>
            <a:r>
              <a:rPr lang="cs-CZ" sz="4000" dirty="0" smtClean="0"/>
              <a:t>POUŽITÉ  ZDROJE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>
          <a:xfrm>
            <a:off x="467544" y="974072"/>
            <a:ext cx="8136904" cy="5191232"/>
          </a:xfrm>
        </p:spPr>
        <p:txBody>
          <a:bodyPr>
            <a:normAutofit fontScale="85000" lnSpcReduction="20000"/>
          </a:bodyPr>
          <a:lstStyle/>
          <a:p>
            <a:r>
              <a:rPr lang="cs-CZ" dirty="0" smtClean="0"/>
              <a:t>Fleischmannová, E., Jonáš, I., Kuldová, O.: Písemná a elektronická  komunikace pro střední školy a veřejnost 2. Praha: Fortuna, 2005. 151 s. ISBN 80-7168-924-6</a:t>
            </a:r>
          </a:p>
          <a:p>
            <a:r>
              <a:rPr lang="cs-CZ" dirty="0" smtClean="0"/>
              <a:t>Fleischmannová, E., Kuldová, O., Šedý, R.: Obchodní korespondence pro střední školy. Praha: Fortuna, 2000. 119 s. ISBN 80-7168-718-9</a:t>
            </a:r>
          </a:p>
          <a:p>
            <a:r>
              <a:rPr lang="cs-CZ" dirty="0" smtClean="0"/>
              <a:t>Kuldová, O., Fleischmannová, E.: Metodická příručka k technice administrativy a obchodní korespondenci. Praha: Fortuna, 1998. 112 s. ISBN 80-7168-574-7</a:t>
            </a:r>
          </a:p>
          <a:p>
            <a:r>
              <a:rPr lang="cs-CZ" dirty="0" smtClean="0"/>
              <a:t>Slavíčková, M., Valešová, I.: Obchodní dopisy nejen u státní zkoušky. Praha, NÚOV – STÚ 2008. 26 s. + CD ROM</a:t>
            </a:r>
          </a:p>
          <a:p>
            <a:r>
              <a:rPr lang="cs-CZ" dirty="0" smtClean="0"/>
              <a:t>Štiková, S.: Obchodní korespondence I. a II., Plzeň 2001</a:t>
            </a:r>
          </a:p>
          <a:p>
            <a:r>
              <a:rPr lang="cs-CZ" dirty="0" smtClean="0"/>
              <a:t>Kolektiv autorů. Výklad k ČSN 01 6910. Praha, NÚOV – STÚ 2008 na CD ROM.</a:t>
            </a:r>
          </a:p>
          <a:p>
            <a:r>
              <a:rPr lang="cs-CZ" dirty="0" smtClean="0"/>
              <a:t>Kolektiv autorů. Pojmy z oblasti PEK. Praha, NÚOV – STÚ 2008 na CD ROM.</a:t>
            </a:r>
          </a:p>
          <a:p>
            <a:r>
              <a:rPr lang="cs-CZ" dirty="0" err="1" smtClean="0"/>
              <a:t>Gafronová</a:t>
            </a:r>
            <a:r>
              <a:rPr lang="cs-CZ" dirty="0" smtClean="0"/>
              <a:t>, J., Bečka J.V.: Stylizace obchodních dopisů, SPN, 1993. ISBN 80-04-26379-8</a:t>
            </a:r>
          </a:p>
          <a:p>
            <a:r>
              <a:rPr lang="cs-CZ" dirty="0" smtClean="0"/>
              <a:t>Rozhledy - časopis pro písemnou a elektronickou komunikaci</a:t>
            </a:r>
          </a:p>
        </p:txBody>
      </p:sp>
      <p:pic>
        <p:nvPicPr>
          <p:cNvPr id="6" name="Obrázek 3" descr="Logo EU penize.JPG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513" y="0"/>
            <a:ext cx="4932362" cy="844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1334538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540</TotalTime>
  <Words>358</Words>
  <Application>Microsoft Office PowerPoint</Application>
  <PresentationFormat>Předvádění na obrazovce (4:3)</PresentationFormat>
  <Paragraphs>57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Aerodynamika</vt:lpstr>
      <vt:lpstr>průvodní list</vt:lpstr>
      <vt:lpstr>URGENCE - PŘÍKLADY</vt:lpstr>
      <vt:lpstr>URGENCE - PŘÍKLADY</vt:lpstr>
      <vt:lpstr>URGENCE - PŘÍKLADY</vt:lpstr>
      <vt:lpstr>URGENCE - PŘÍKLADY</vt:lpstr>
      <vt:lpstr>URGENCE - PŘÍKLADY</vt:lpstr>
      <vt:lpstr>POUŽITÉ 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Šárka Schuplerová</dc:creator>
  <cp:lastModifiedBy>stepan.bartos</cp:lastModifiedBy>
  <cp:revision>53</cp:revision>
  <dcterms:created xsi:type="dcterms:W3CDTF">2012-08-06T07:07:34Z</dcterms:created>
  <dcterms:modified xsi:type="dcterms:W3CDTF">2013-06-19T10:04:30Z</dcterms:modified>
</cp:coreProperties>
</file>