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18"/>
  </p:notesMasterIdLst>
  <p:sldIdLst>
    <p:sldId id="271" r:id="rId2"/>
    <p:sldId id="272" r:id="rId3"/>
    <p:sldId id="256" r:id="rId4"/>
    <p:sldId id="257" r:id="rId5"/>
    <p:sldId id="258" r:id="rId6"/>
    <p:sldId id="259" r:id="rId7"/>
    <p:sldId id="264" r:id="rId8"/>
    <p:sldId id="262" r:id="rId9"/>
    <p:sldId id="267" r:id="rId10"/>
    <p:sldId id="275" r:id="rId11"/>
    <p:sldId id="265" r:id="rId12"/>
    <p:sldId id="276" r:id="rId13"/>
    <p:sldId id="266" r:id="rId14"/>
    <p:sldId id="274" r:id="rId15"/>
    <p:sldId id="268" r:id="rId16"/>
    <p:sldId id="273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979352-81A6-4C47-AFE0-EDF98C3EA79D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8625D1-E782-47AA-AD98-D7F023D30E6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625D1-E782-47AA-AD98-D7F023D30E6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461A8F7-648C-4447-841B-934D1A41B576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10A44B-4D52-42F4-A7D6-42368D6CC47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461A8F7-648C-4447-841B-934D1A41B576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10A44B-4D52-42F4-A7D6-42368D6CC4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461A8F7-648C-4447-841B-934D1A41B576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10A44B-4D52-42F4-A7D6-42368D6CC47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461A8F7-648C-4447-841B-934D1A41B576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10A44B-4D52-42F4-A7D6-42368D6CC4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461A8F7-648C-4447-841B-934D1A41B576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10A44B-4D52-42F4-A7D6-42368D6CC47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461A8F7-648C-4447-841B-934D1A41B576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10A44B-4D52-42F4-A7D6-42368D6CC4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461A8F7-648C-4447-841B-934D1A41B576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10A44B-4D52-42F4-A7D6-42368D6CC4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461A8F7-648C-4447-841B-934D1A41B576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10A44B-4D52-42F4-A7D6-42368D6CC4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1461A8F7-648C-4447-841B-934D1A41B576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EB10A44B-4D52-42F4-A7D6-42368D6CC4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461A8F7-648C-4447-841B-934D1A41B576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10A44B-4D52-42F4-A7D6-42368D6CC4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461A8F7-648C-4447-841B-934D1A41B576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10A44B-4D52-42F4-A7D6-42368D6CC4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461A8F7-648C-4447-841B-934D1A41B576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EB10A44B-4D52-42F4-A7D6-42368D6CC47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79"/>
          <p:cNvSpPr>
            <a:spLocks noChangeArrowheads="1"/>
          </p:cNvSpPr>
          <p:nvPr/>
        </p:nvSpPr>
        <p:spPr bwMode="auto">
          <a:xfrm>
            <a:off x="1557338" y="-501650"/>
            <a:ext cx="43084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10243" name="obrázek 2" descr="mszes_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8038" y="2205038"/>
            <a:ext cx="447675" cy="43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4927" name="Group 351"/>
          <p:cNvGraphicFramePr>
            <a:graphicFrameLocks noGrp="1"/>
          </p:cNvGraphicFramePr>
          <p:nvPr/>
        </p:nvGraphicFramePr>
        <p:xfrm>
          <a:off x="1428728" y="1357298"/>
          <a:ext cx="6429419" cy="4531843"/>
        </p:xfrm>
        <a:graphic>
          <a:graphicData uri="http://schemas.openxmlformats.org/drawingml/2006/table">
            <a:tbl>
              <a:tblPr/>
              <a:tblGrid>
                <a:gridCol w="1857388"/>
                <a:gridCol w="4572031"/>
              </a:tblGrid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CZ.1.07/1.5.00/34.0565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</a:tr>
              <a:tr h="4810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materiálu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VY_ 32_INOVACE_166_PŘEDLOŽKY SE 3. A  4. PÁDEM , POPIS MÍSTA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</a:tr>
              <a:tr h="5444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školy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      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Masarykova střední  škola zemědělská a Vyšší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     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odborná škola, Opava, příspěvková organizace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</a:tr>
              <a:tr h="32025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Jana Hlistová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</a:tr>
              <a:tr h="5444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Průřezové téma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Gramatika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Člověk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 demokratické společnosti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Informační a komunikační technologie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</a:tr>
              <a:tr h="32025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Tematický celek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Německý jazyk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</a:tr>
              <a:tr h="32025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2.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</a:tr>
              <a:tr h="32025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tvorby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19.10. 2013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</a:tr>
              <a:tr h="38331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a místo ověření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22. 10. 2013 – německý jazyk  2. 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</a:tr>
              <a:tr h="76860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Druh učebního materiálu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Prezentace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Pracovní list - cvičení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Učebnice – cvičení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82" name="Picture 42" descr="OPVK_hor_zakladni_logolink_RGB_c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42852"/>
            <a:ext cx="6453211" cy="12398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957" name="Group 93"/>
          <p:cNvGraphicFramePr>
            <a:graphicFrameLocks noGrp="1"/>
          </p:cNvGraphicFramePr>
          <p:nvPr/>
        </p:nvGraphicFramePr>
        <p:xfrm>
          <a:off x="1522413" y="1652588"/>
          <a:ext cx="6264298" cy="3779520"/>
        </p:xfrm>
        <a:graphic>
          <a:graphicData uri="http://schemas.openxmlformats.org/drawingml/2006/table">
            <a:tbl>
              <a:tblPr/>
              <a:tblGrid>
                <a:gridCol w="1788169"/>
                <a:gridCol w="4476129"/>
              </a:tblGrid>
              <a:tr h="141922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Anotace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Výklad je prezentován jednoduše, přehledně, připomíná již známou gramatiku (skloňování členů), v pracovní části DUM doplňuje  názorná cvičení v učebnici.. (určení členů daných substantiv, překlad předložkových spojení a vět.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Inovativní je spojení výpočetní techniky s učebnicí a slovem učitele. Zároveň  mají žáci prostor na procvičení gramatického jevu dle  své úrovně.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Předložky se 3. a 4. pádem, skloňování členu určitého a neurčitého, rod podstatných jmen, příslovce místa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</a:tr>
              <a:tr h="11541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Metodický pokyn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Určeno k výkladu  a práci v hodině i  k samostudiu. V pracovní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části DUM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využívá učebnici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Schritte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international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2 a doplňuje ji.dalšími cvičeními.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Cvičení lze využít dle úrovně skupiny různě: překlad ústní nebo písemný, v hodině nebo doma, pokročilejší žáci vytváří věty. Lze pracovat jak v plénu, tak ve skupinách.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</a:tr>
              <a:tr h="303213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Pokud není uvedeno jinak, použitý materiál je z vlastních zdrojů autora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1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Předložky se 3. a 4. pádem </a:t>
            </a:r>
            <a:br>
              <a:rPr lang="cs-CZ" dirty="0" smtClean="0"/>
            </a:br>
            <a:r>
              <a:rPr lang="cs-CZ" dirty="0" smtClean="0"/>
              <a:t>Popis místa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Prezentace, cvičení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/>
          <a:lstStyle/>
          <a:p>
            <a:pPr>
              <a:buNone/>
            </a:pPr>
            <a:r>
              <a:rPr lang="cs-CZ" dirty="0" err="1">
                <a:solidFill>
                  <a:srgbClr val="FFFF00"/>
                </a:solidFill>
              </a:rPr>
              <a:t>a</a:t>
            </a:r>
            <a:r>
              <a:rPr lang="cs-CZ" dirty="0" err="1" smtClean="0">
                <a:solidFill>
                  <a:srgbClr val="FFFF00"/>
                </a:solidFill>
              </a:rPr>
              <a:t>uf</a:t>
            </a:r>
            <a:r>
              <a:rPr lang="cs-CZ" dirty="0" smtClean="0"/>
              <a:t>		na (vodorovné ploše)	</a:t>
            </a:r>
          </a:p>
          <a:p>
            <a:pPr>
              <a:buNone/>
            </a:pPr>
            <a:r>
              <a:rPr lang="cs-CZ" dirty="0" err="1" smtClean="0">
                <a:solidFill>
                  <a:srgbClr val="FFFF00"/>
                </a:solidFill>
              </a:rPr>
              <a:t>an</a:t>
            </a:r>
            <a:r>
              <a:rPr lang="cs-CZ" dirty="0" smtClean="0"/>
              <a:t>		na (svislé ploše), u, k</a:t>
            </a: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i</a:t>
            </a:r>
            <a:r>
              <a:rPr lang="cs-CZ" dirty="0" smtClean="0">
                <a:solidFill>
                  <a:srgbClr val="FFFF00"/>
                </a:solidFill>
              </a:rPr>
              <a:t>n</a:t>
            </a:r>
            <a:r>
              <a:rPr lang="cs-CZ" dirty="0" smtClean="0"/>
              <a:t>			v, do</a:t>
            </a: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v</a:t>
            </a:r>
            <a:r>
              <a:rPr lang="cs-CZ" dirty="0" smtClean="0">
                <a:solidFill>
                  <a:srgbClr val="FFFF00"/>
                </a:solidFill>
              </a:rPr>
              <a:t>or</a:t>
            </a:r>
            <a:r>
              <a:rPr lang="cs-CZ" dirty="0" smtClean="0"/>
              <a:t>		před</a:t>
            </a:r>
          </a:p>
          <a:p>
            <a:pPr>
              <a:buNone/>
            </a:pPr>
            <a:r>
              <a:rPr lang="cs-CZ" dirty="0" err="1">
                <a:solidFill>
                  <a:srgbClr val="FFFF00"/>
                </a:solidFill>
              </a:rPr>
              <a:t>h</a:t>
            </a:r>
            <a:r>
              <a:rPr lang="cs-CZ" dirty="0" err="1" smtClean="0">
                <a:solidFill>
                  <a:srgbClr val="FFFF00"/>
                </a:solidFill>
              </a:rPr>
              <a:t>inter</a:t>
            </a:r>
            <a:r>
              <a:rPr lang="cs-CZ" dirty="0" smtClean="0"/>
              <a:t>	za (místně)</a:t>
            </a:r>
          </a:p>
          <a:p>
            <a:pPr>
              <a:buNone/>
            </a:pPr>
            <a:r>
              <a:rPr lang="cs-CZ" dirty="0" err="1">
                <a:solidFill>
                  <a:srgbClr val="FFFF00"/>
                </a:solidFill>
              </a:rPr>
              <a:t>ü</a:t>
            </a:r>
            <a:r>
              <a:rPr lang="cs-CZ" dirty="0" err="1" smtClean="0">
                <a:solidFill>
                  <a:srgbClr val="FFFF00"/>
                </a:solidFill>
              </a:rPr>
              <a:t>ber</a:t>
            </a:r>
            <a:r>
              <a:rPr lang="cs-CZ" dirty="0" smtClean="0">
                <a:solidFill>
                  <a:srgbClr val="FFFF00"/>
                </a:solidFill>
              </a:rPr>
              <a:t>	</a:t>
            </a:r>
            <a:r>
              <a:rPr lang="cs-CZ" dirty="0" smtClean="0"/>
              <a:t>	nad, přes</a:t>
            </a:r>
          </a:p>
          <a:p>
            <a:pPr>
              <a:buNone/>
            </a:pPr>
            <a:r>
              <a:rPr lang="cs-CZ" dirty="0" err="1" smtClean="0">
                <a:solidFill>
                  <a:srgbClr val="FFFF00"/>
                </a:solidFill>
              </a:rPr>
              <a:t>unter</a:t>
            </a:r>
            <a:r>
              <a:rPr lang="cs-CZ" dirty="0" smtClean="0"/>
              <a:t>	pod, mezi (více než dvěma)</a:t>
            </a:r>
          </a:p>
          <a:p>
            <a:pPr>
              <a:buNone/>
            </a:pPr>
            <a:r>
              <a:rPr lang="cs-CZ" dirty="0" err="1">
                <a:solidFill>
                  <a:srgbClr val="FFFF00"/>
                </a:solidFill>
              </a:rPr>
              <a:t>n</a:t>
            </a:r>
            <a:r>
              <a:rPr lang="cs-CZ" dirty="0" err="1" smtClean="0">
                <a:solidFill>
                  <a:srgbClr val="FFFF00"/>
                </a:solidFill>
              </a:rPr>
              <a:t>eben</a:t>
            </a:r>
            <a:r>
              <a:rPr lang="cs-CZ" dirty="0" smtClean="0"/>
              <a:t>	vedle	</a:t>
            </a:r>
          </a:p>
          <a:p>
            <a:pPr>
              <a:buNone/>
            </a:pPr>
            <a:r>
              <a:rPr lang="cs-CZ" dirty="0" err="1">
                <a:solidFill>
                  <a:srgbClr val="FFFF00"/>
                </a:solidFill>
              </a:rPr>
              <a:t>z</a:t>
            </a:r>
            <a:r>
              <a:rPr lang="cs-CZ" dirty="0" err="1" smtClean="0">
                <a:solidFill>
                  <a:srgbClr val="FFFF00"/>
                </a:solidFill>
              </a:rPr>
              <a:t>wischen</a:t>
            </a:r>
            <a:r>
              <a:rPr lang="cs-CZ" dirty="0" smtClean="0"/>
              <a:t>	mezi (dvěma)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8358246" cy="1069298"/>
          </a:xfrm>
        </p:spPr>
        <p:txBody>
          <a:bodyPr>
            <a:normAutofit/>
          </a:bodyPr>
          <a:lstStyle/>
          <a:p>
            <a:r>
              <a:rPr lang="cs-CZ" sz="4000" dirty="0" smtClean="0">
                <a:latin typeface="Corbel" pitchFamily="34" charset="0"/>
              </a:rPr>
              <a:t>Tyto </a:t>
            </a:r>
            <a:r>
              <a:rPr lang="cs-CZ" sz="4000" dirty="0" smtClean="0">
                <a:latin typeface="+mn-lt"/>
              </a:rPr>
              <a:t>předložky</a:t>
            </a:r>
            <a:r>
              <a:rPr lang="cs-CZ" sz="4000" dirty="0" smtClean="0">
                <a:latin typeface="Corbel" pitchFamily="34" charset="0"/>
              </a:rPr>
              <a:t> se pojí se 3. i se 4. </a:t>
            </a:r>
            <a:r>
              <a:rPr lang="cs-CZ" sz="3600" dirty="0" smtClean="0">
                <a:latin typeface="Corbel" pitchFamily="34" charset="0"/>
              </a:rPr>
              <a:t>pádem</a:t>
            </a:r>
            <a:endParaRPr lang="cs-CZ" sz="3600" dirty="0">
              <a:latin typeface="Corbe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00174"/>
            <a:ext cx="837247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Rozlišujeme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u="sng" dirty="0" smtClean="0">
                <a:solidFill>
                  <a:srgbClr val="FFFF00"/>
                </a:solidFill>
              </a:rPr>
              <a:t>Při otázce</a:t>
            </a:r>
            <a:r>
              <a:rPr lang="cs-CZ" dirty="0" smtClean="0">
                <a:solidFill>
                  <a:srgbClr val="FFFF00"/>
                </a:solidFill>
              </a:rPr>
              <a:t> na polohu místa </a:t>
            </a:r>
            <a:r>
              <a:rPr lang="cs-CZ" b="1" dirty="0" smtClean="0">
                <a:solidFill>
                  <a:srgbClr val="FFFF00"/>
                </a:solidFill>
              </a:rPr>
              <a:t>= </a:t>
            </a:r>
            <a:r>
              <a:rPr lang="cs-CZ" b="1" u="sng" dirty="0" err="1" smtClean="0">
                <a:solidFill>
                  <a:srgbClr val="FFFF00"/>
                </a:solidFill>
              </a:rPr>
              <a:t>wo</a:t>
            </a:r>
            <a:r>
              <a:rPr lang="cs-CZ" b="1" u="sng" dirty="0" smtClean="0">
                <a:solidFill>
                  <a:srgbClr val="FFFF00"/>
                </a:solidFill>
              </a:rPr>
              <a:t>?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smtClean="0"/>
              <a:t>(kde?) → </a:t>
            </a:r>
            <a:r>
              <a:rPr lang="cs-CZ" b="1" dirty="0" smtClean="0">
                <a:solidFill>
                  <a:srgbClr val="FFFF00"/>
                </a:solidFill>
              </a:rPr>
              <a:t>3. pád</a:t>
            </a:r>
          </a:p>
          <a:p>
            <a:pPr>
              <a:buNone/>
            </a:pPr>
            <a:r>
              <a:rPr lang="cs-CZ" sz="2800" i="1" dirty="0" smtClean="0"/>
              <a:t>Hans </a:t>
            </a:r>
            <a:r>
              <a:rPr lang="cs-CZ" sz="2800" i="1" dirty="0" err="1" smtClean="0"/>
              <a:t>ist</a:t>
            </a:r>
            <a:r>
              <a:rPr lang="cs-CZ" sz="2800" i="1" dirty="0" smtClean="0"/>
              <a:t> in </a:t>
            </a:r>
            <a:r>
              <a:rPr lang="cs-CZ" sz="2800" b="1" i="1" dirty="0" smtClean="0"/>
              <a:t>der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Schule</a:t>
            </a:r>
            <a:r>
              <a:rPr lang="cs-CZ" sz="2800" i="1" dirty="0" smtClean="0"/>
              <a:t>. → </a:t>
            </a:r>
            <a:r>
              <a:rPr lang="cs-CZ" sz="2800" dirty="0" err="1" smtClean="0"/>
              <a:t>Wo</a:t>
            </a:r>
            <a:r>
              <a:rPr lang="cs-CZ" sz="2800" dirty="0" smtClean="0"/>
              <a:t> </a:t>
            </a:r>
            <a:r>
              <a:rPr lang="cs-CZ" sz="2800" dirty="0" err="1" smtClean="0"/>
              <a:t>ist</a:t>
            </a:r>
            <a:r>
              <a:rPr lang="cs-CZ" sz="2800" dirty="0" smtClean="0"/>
              <a:t> Hans?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u="sng" dirty="0" smtClean="0">
                <a:solidFill>
                  <a:srgbClr val="FFFF00"/>
                </a:solidFill>
              </a:rPr>
              <a:t>Při otázce</a:t>
            </a:r>
            <a:r>
              <a:rPr lang="cs-CZ" dirty="0" smtClean="0">
                <a:solidFill>
                  <a:srgbClr val="FFFF00"/>
                </a:solidFill>
              </a:rPr>
              <a:t> na směr = </a:t>
            </a:r>
            <a:r>
              <a:rPr lang="cs-CZ" b="1" u="sng" dirty="0" err="1" smtClean="0">
                <a:solidFill>
                  <a:srgbClr val="FFFF00"/>
                </a:solidFill>
              </a:rPr>
              <a:t>wohin</a:t>
            </a:r>
            <a:r>
              <a:rPr lang="cs-CZ" b="1" u="sng" dirty="0" smtClean="0">
                <a:solidFill>
                  <a:srgbClr val="FFFF00"/>
                </a:solidFill>
              </a:rPr>
              <a:t>?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smtClean="0"/>
              <a:t>(kam?) → </a:t>
            </a:r>
            <a:r>
              <a:rPr lang="cs-CZ" b="1" dirty="0" smtClean="0">
                <a:solidFill>
                  <a:srgbClr val="FFFF00"/>
                </a:solidFill>
              </a:rPr>
              <a:t>4. pád</a:t>
            </a:r>
          </a:p>
          <a:p>
            <a:pPr>
              <a:buNone/>
            </a:pPr>
            <a:r>
              <a:rPr lang="cs-CZ" sz="2800" i="1" dirty="0" smtClean="0"/>
              <a:t>Peter </a:t>
            </a:r>
            <a:r>
              <a:rPr lang="cs-CZ" sz="2800" i="1" dirty="0" err="1" smtClean="0"/>
              <a:t>geht</a:t>
            </a:r>
            <a:r>
              <a:rPr lang="cs-CZ" sz="2800" i="1" dirty="0" smtClean="0"/>
              <a:t> in </a:t>
            </a:r>
            <a:r>
              <a:rPr lang="cs-CZ" sz="2800" b="1" i="1" dirty="0" err="1" smtClean="0"/>
              <a:t>die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Schule</a:t>
            </a:r>
            <a:r>
              <a:rPr lang="cs-CZ" sz="2800" dirty="0" smtClean="0"/>
              <a:t>. → </a:t>
            </a:r>
            <a:r>
              <a:rPr lang="cs-CZ" sz="2800" dirty="0" err="1" smtClean="0"/>
              <a:t>Wohin</a:t>
            </a:r>
            <a:r>
              <a:rPr lang="cs-CZ" sz="2800" dirty="0" smtClean="0"/>
              <a:t> </a:t>
            </a:r>
            <a:r>
              <a:rPr lang="cs-CZ" sz="2800" dirty="0" err="1" smtClean="0"/>
              <a:t>geht</a:t>
            </a:r>
            <a:r>
              <a:rPr lang="cs-CZ" sz="2800" dirty="0" smtClean="0"/>
              <a:t> Peter?</a:t>
            </a:r>
            <a:endParaRPr lang="cs-CZ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500042"/>
            <a:ext cx="7772400" cy="91440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+mn-lt"/>
              </a:rPr>
              <a:t>Skloňování</a:t>
            </a:r>
            <a:r>
              <a:rPr lang="cs-CZ" sz="3600" dirty="0" smtClean="0">
                <a:latin typeface="+mn-lt"/>
              </a:rPr>
              <a:t> členu </a:t>
            </a:r>
            <a:r>
              <a:rPr lang="cs-CZ" sz="3600" dirty="0" smtClean="0"/>
              <a:t>určitého</a:t>
            </a:r>
            <a:r>
              <a:rPr lang="cs-CZ" sz="3600" dirty="0" smtClean="0">
                <a:latin typeface="+mn-lt"/>
              </a:rPr>
              <a:t> a neurčitého</a:t>
            </a:r>
            <a:endParaRPr lang="cs-CZ" sz="3600" dirty="0">
              <a:latin typeface="+mn-lt"/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914400" y="1784350"/>
          <a:ext cx="7772400" cy="19002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480"/>
                <a:gridCol w="1554480"/>
                <a:gridCol w="1554480"/>
                <a:gridCol w="1554480"/>
                <a:gridCol w="1554480"/>
              </a:tblGrid>
              <a:tr h="633413">
                <a:tc>
                  <a:txBody>
                    <a:bodyPr/>
                    <a:lstStyle/>
                    <a:p>
                      <a:r>
                        <a:rPr lang="cs-CZ" sz="2800" b="0" dirty="0" smtClean="0"/>
                        <a:t>1.</a:t>
                      </a:r>
                      <a:r>
                        <a:rPr lang="cs-CZ" sz="2800" b="0" baseline="0" dirty="0" smtClean="0"/>
                        <a:t> pád</a:t>
                      </a:r>
                      <a:endParaRPr lang="cs-CZ" sz="2800" b="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b="0" dirty="0" smtClean="0"/>
                        <a:t>der</a:t>
                      </a:r>
                      <a:endParaRPr lang="cs-CZ" sz="2800" b="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b="0" dirty="0" err="1" smtClean="0"/>
                        <a:t>die</a:t>
                      </a:r>
                      <a:endParaRPr lang="cs-CZ" sz="2800" b="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b="0" dirty="0" err="1" smtClean="0"/>
                        <a:t>das</a:t>
                      </a:r>
                      <a:endParaRPr lang="cs-CZ" sz="2800" b="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b="0" dirty="0" err="1" smtClean="0"/>
                        <a:t>die</a:t>
                      </a:r>
                      <a:endParaRPr lang="cs-CZ" sz="2800" b="0" dirty="0"/>
                    </a:p>
                  </a:txBody>
                  <a:tcPr marL="86360" marR="86360"/>
                </a:tc>
              </a:tr>
              <a:tr h="63341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3. pád</a:t>
                      </a:r>
                      <a:endParaRPr lang="cs-CZ" sz="28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dem</a:t>
                      </a:r>
                      <a:endParaRPr lang="cs-CZ" sz="28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der</a:t>
                      </a:r>
                      <a:endParaRPr lang="cs-CZ" sz="28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dem</a:t>
                      </a:r>
                      <a:endParaRPr lang="cs-CZ" sz="28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den + -n</a:t>
                      </a:r>
                      <a:endParaRPr lang="cs-CZ" sz="2800" dirty="0"/>
                    </a:p>
                  </a:txBody>
                  <a:tcPr marL="86360" marR="86360"/>
                </a:tc>
              </a:tr>
              <a:tr h="63341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4. pád</a:t>
                      </a:r>
                      <a:endParaRPr lang="cs-CZ" sz="28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den</a:t>
                      </a:r>
                      <a:endParaRPr lang="cs-CZ" sz="28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die</a:t>
                      </a:r>
                      <a:endParaRPr lang="cs-CZ" sz="28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das</a:t>
                      </a:r>
                      <a:endParaRPr lang="cs-CZ" sz="28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die</a:t>
                      </a:r>
                      <a:endParaRPr lang="cs-CZ" sz="2800" dirty="0"/>
                    </a:p>
                  </a:txBody>
                  <a:tcPr marL="86360" marR="86360"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928662" y="3929066"/>
          <a:ext cx="7786740" cy="20002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7348"/>
                <a:gridCol w="1557348"/>
                <a:gridCol w="1557348"/>
                <a:gridCol w="1557348"/>
                <a:gridCol w="1557348"/>
              </a:tblGrid>
              <a:tr h="666755">
                <a:tc>
                  <a:txBody>
                    <a:bodyPr/>
                    <a:lstStyle/>
                    <a:p>
                      <a:r>
                        <a:rPr lang="cs-CZ" sz="2800" b="0" dirty="0" smtClean="0"/>
                        <a:t>1. pád</a:t>
                      </a:r>
                      <a:endParaRPr lang="cs-CZ" sz="2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dirty="0" err="1" smtClean="0"/>
                        <a:t>ein</a:t>
                      </a:r>
                      <a:endParaRPr lang="cs-CZ" sz="2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dirty="0" err="1" smtClean="0"/>
                        <a:t>eine</a:t>
                      </a:r>
                      <a:endParaRPr lang="cs-CZ" sz="2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dirty="0" err="1" smtClean="0"/>
                        <a:t>ein</a:t>
                      </a:r>
                      <a:endParaRPr lang="cs-CZ" sz="2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dirty="0" smtClean="0"/>
                        <a:t>o</a:t>
                      </a:r>
                      <a:endParaRPr lang="cs-CZ" sz="2800" b="0" dirty="0"/>
                    </a:p>
                  </a:txBody>
                  <a:tcPr/>
                </a:tc>
              </a:tr>
              <a:tr h="66675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3. pád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einem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einer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einem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o</a:t>
                      </a:r>
                      <a:endParaRPr lang="cs-CZ" sz="2800" dirty="0"/>
                    </a:p>
                  </a:txBody>
                  <a:tcPr/>
                </a:tc>
              </a:tr>
              <a:tr h="66675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4. pád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einen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eine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ein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o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eaLnBrk="1" hangingPunct="1"/>
            <a:r>
              <a:rPr lang="cs-CZ" sz="3600" dirty="0" smtClean="0"/>
              <a:t>             Rozlišuj</a:t>
            </a:r>
            <a:r>
              <a:rPr lang="cs-CZ" dirty="0" smtClean="0"/>
              <a:t>:</a:t>
            </a:r>
          </a:p>
        </p:txBody>
      </p:sp>
      <p:sp>
        <p:nvSpPr>
          <p:cNvPr id="6147" name="Text Box 7"/>
          <p:cNvSpPr txBox="1">
            <a:spLocks noChangeArrowheads="1"/>
          </p:cNvSpPr>
          <p:nvPr/>
        </p:nvSpPr>
        <p:spPr bwMode="auto">
          <a:xfrm>
            <a:off x="755650" y="3068638"/>
            <a:ext cx="6477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dirty="0">
                <a:latin typeface="Calibri" pitchFamily="34" charset="0"/>
              </a:rPr>
              <a:t>na  </a:t>
            </a:r>
            <a:r>
              <a:rPr lang="cs-CZ" dirty="0">
                <a:latin typeface="Calibri" pitchFamily="34" charset="0"/>
              </a:rPr>
              <a:t>                </a:t>
            </a:r>
          </a:p>
        </p:txBody>
      </p:sp>
      <p:sp>
        <p:nvSpPr>
          <p:cNvPr id="6148" name="Text Box 8"/>
          <p:cNvSpPr txBox="1">
            <a:spLocks noChangeArrowheads="1"/>
          </p:cNvSpPr>
          <p:nvPr/>
        </p:nvSpPr>
        <p:spPr bwMode="auto">
          <a:xfrm>
            <a:off x="2357422" y="1928802"/>
            <a:ext cx="5976937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dirty="0">
                <a:latin typeface="Comic Sans MS" pitchFamily="66" charset="0"/>
              </a:rPr>
              <a:t>AN</a:t>
            </a:r>
            <a:r>
              <a:rPr lang="cs-CZ" dirty="0">
                <a:latin typeface="Comic Sans MS" pitchFamily="66" charset="0"/>
              </a:rPr>
              <a:t> </a:t>
            </a:r>
            <a:r>
              <a:rPr lang="cs-CZ" dirty="0" smtClean="0">
                <a:latin typeface="Comic Sans MS" pitchFamily="66" charset="0"/>
              </a:rPr>
              <a:t> – </a:t>
            </a:r>
            <a:r>
              <a:rPr lang="cs-CZ" sz="2400" b="1" dirty="0">
                <a:latin typeface="+mj-lt"/>
              </a:rPr>
              <a:t>pro svislé plochy</a:t>
            </a:r>
          </a:p>
          <a:p>
            <a:pPr>
              <a:spcBef>
                <a:spcPct val="50000"/>
              </a:spcBef>
            </a:pPr>
            <a:r>
              <a:rPr lang="cs-CZ" dirty="0">
                <a:latin typeface="Comic Sans MS" pitchFamily="66" charset="0"/>
              </a:rPr>
              <a:t>          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sz="2400" i="1" dirty="0" err="1" smtClean="0">
                <a:latin typeface="Calibri" pitchFamily="34" charset="0"/>
              </a:rPr>
              <a:t>Das</a:t>
            </a:r>
            <a:r>
              <a:rPr lang="cs-CZ" sz="2400" i="1" dirty="0" smtClean="0">
                <a:latin typeface="Calibri" pitchFamily="34" charset="0"/>
              </a:rPr>
              <a:t> </a:t>
            </a:r>
            <a:r>
              <a:rPr lang="cs-CZ" sz="2400" i="1" dirty="0" err="1" smtClean="0">
                <a:latin typeface="Calibri" pitchFamily="34" charset="0"/>
              </a:rPr>
              <a:t>Bild</a:t>
            </a:r>
            <a:r>
              <a:rPr lang="cs-CZ" sz="2400" i="1" dirty="0" smtClean="0">
                <a:latin typeface="Calibri" pitchFamily="34" charset="0"/>
              </a:rPr>
              <a:t> </a:t>
            </a:r>
            <a:r>
              <a:rPr lang="cs-CZ" sz="2400" i="1" dirty="0" err="1" smtClean="0">
                <a:latin typeface="Calibri" pitchFamily="34" charset="0"/>
              </a:rPr>
              <a:t>ist</a:t>
            </a:r>
            <a:r>
              <a:rPr lang="cs-CZ" sz="2400" i="1" dirty="0" smtClean="0">
                <a:latin typeface="Calibri" pitchFamily="34" charset="0"/>
              </a:rPr>
              <a:t> </a:t>
            </a:r>
            <a:r>
              <a:rPr lang="cs-CZ" sz="2400" i="1" dirty="0" err="1" smtClean="0">
                <a:latin typeface="Calibri" pitchFamily="34" charset="0"/>
              </a:rPr>
              <a:t>an</a:t>
            </a:r>
            <a:r>
              <a:rPr lang="cs-CZ" sz="2400" i="1" dirty="0" smtClean="0">
                <a:latin typeface="Calibri" pitchFamily="34" charset="0"/>
              </a:rPr>
              <a:t> der </a:t>
            </a:r>
            <a:r>
              <a:rPr lang="cs-CZ" sz="2400" i="1" dirty="0" err="1" smtClean="0">
                <a:latin typeface="Calibri" pitchFamily="34" charset="0"/>
              </a:rPr>
              <a:t>Wand</a:t>
            </a:r>
            <a:r>
              <a:rPr lang="cs-CZ" sz="2400" i="1" dirty="0" smtClean="0">
                <a:latin typeface="Calibri" pitchFamily="34" charset="0"/>
              </a:rPr>
              <a:t>.</a:t>
            </a:r>
            <a:endParaRPr lang="cs-CZ" sz="2400" dirty="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cs-CZ" dirty="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cs-CZ" dirty="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cs-CZ" dirty="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cs-CZ" dirty="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r>
              <a:rPr lang="cs-CZ" sz="2400" dirty="0">
                <a:latin typeface="Comic Sans MS" pitchFamily="66" charset="0"/>
              </a:rPr>
              <a:t>AUF</a:t>
            </a:r>
            <a:r>
              <a:rPr lang="cs-CZ" dirty="0">
                <a:latin typeface="Comic Sans MS" pitchFamily="66" charset="0"/>
              </a:rPr>
              <a:t> – </a:t>
            </a:r>
            <a:r>
              <a:rPr lang="cs-CZ" sz="2400" b="1" dirty="0">
                <a:latin typeface="+mj-lt"/>
              </a:rPr>
              <a:t>pro vodorovné plochy</a:t>
            </a:r>
          </a:p>
          <a:p>
            <a:pPr>
              <a:spcBef>
                <a:spcPct val="50000"/>
              </a:spcBef>
            </a:pPr>
            <a:r>
              <a:rPr lang="cs-CZ" dirty="0">
                <a:latin typeface="Comic Sans MS" pitchFamily="66" charset="0"/>
              </a:rPr>
              <a:t>             </a:t>
            </a:r>
            <a:r>
              <a:rPr lang="cs-CZ" sz="2400" i="1" dirty="0" err="1" smtClean="0">
                <a:latin typeface="Calibri" pitchFamily="34" charset="0"/>
              </a:rPr>
              <a:t>Das</a:t>
            </a:r>
            <a:r>
              <a:rPr lang="cs-CZ" sz="2400" i="1" dirty="0" smtClean="0">
                <a:latin typeface="Calibri" pitchFamily="34" charset="0"/>
              </a:rPr>
              <a:t> </a:t>
            </a:r>
            <a:r>
              <a:rPr lang="cs-CZ" sz="2400" i="1" dirty="0" err="1">
                <a:latin typeface="Calibri" pitchFamily="34" charset="0"/>
              </a:rPr>
              <a:t>Buch</a:t>
            </a:r>
            <a:r>
              <a:rPr lang="cs-CZ" sz="2400" i="1" dirty="0">
                <a:latin typeface="Calibri" pitchFamily="34" charset="0"/>
              </a:rPr>
              <a:t> </a:t>
            </a:r>
            <a:r>
              <a:rPr lang="cs-CZ" sz="2400" i="1" dirty="0" err="1">
                <a:latin typeface="Calibri" pitchFamily="34" charset="0"/>
              </a:rPr>
              <a:t>ist</a:t>
            </a:r>
            <a:r>
              <a:rPr lang="cs-CZ" sz="2400" i="1" dirty="0">
                <a:latin typeface="Calibri" pitchFamily="34" charset="0"/>
              </a:rPr>
              <a:t> </a:t>
            </a:r>
            <a:r>
              <a:rPr lang="cs-CZ" sz="2400" i="1" dirty="0" err="1">
                <a:latin typeface="Calibri" pitchFamily="34" charset="0"/>
              </a:rPr>
              <a:t>auf</a:t>
            </a:r>
            <a:r>
              <a:rPr lang="cs-CZ" sz="2400" i="1" dirty="0">
                <a:latin typeface="Calibri" pitchFamily="34" charset="0"/>
              </a:rPr>
              <a:t> </a:t>
            </a:r>
            <a:r>
              <a:rPr lang="cs-CZ" sz="2400" i="1" dirty="0" err="1">
                <a:latin typeface="Calibri" pitchFamily="34" charset="0"/>
              </a:rPr>
              <a:t>dem</a:t>
            </a:r>
            <a:r>
              <a:rPr lang="cs-CZ" sz="2400" i="1" dirty="0">
                <a:latin typeface="Calibri" pitchFamily="34" charset="0"/>
              </a:rPr>
              <a:t> </a:t>
            </a:r>
            <a:r>
              <a:rPr lang="cs-CZ" sz="2400" i="1" dirty="0" err="1">
                <a:latin typeface="Calibri" pitchFamily="34" charset="0"/>
              </a:rPr>
              <a:t>Tisch</a:t>
            </a:r>
            <a:r>
              <a:rPr lang="cs-CZ" sz="2000" i="1" dirty="0">
                <a:latin typeface="Calibri" pitchFamily="34" charset="0"/>
              </a:rPr>
              <a:t>.</a:t>
            </a:r>
          </a:p>
        </p:txBody>
      </p:sp>
      <p:sp>
        <p:nvSpPr>
          <p:cNvPr id="6149" name="AutoShape 9"/>
          <p:cNvSpPr>
            <a:spLocks noChangeArrowheads="1"/>
          </p:cNvSpPr>
          <p:nvPr/>
        </p:nvSpPr>
        <p:spPr bwMode="auto">
          <a:xfrm>
            <a:off x="6588125" y="1844675"/>
            <a:ext cx="504825" cy="936625"/>
          </a:xfrm>
          <a:prstGeom prst="upDownArrow">
            <a:avLst>
              <a:gd name="adj1" fmla="val 50000"/>
              <a:gd name="adj2" fmla="val 37107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6150" name="AutoShape 10"/>
          <p:cNvSpPr>
            <a:spLocks noChangeArrowheads="1"/>
          </p:cNvSpPr>
          <p:nvPr/>
        </p:nvSpPr>
        <p:spPr bwMode="auto">
          <a:xfrm>
            <a:off x="6732588" y="4581525"/>
            <a:ext cx="1295400" cy="576263"/>
          </a:xfrm>
          <a:prstGeom prst="leftRightArrow">
            <a:avLst>
              <a:gd name="adj1" fmla="val 50000"/>
              <a:gd name="adj2" fmla="val 44959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6151" name="Line 11"/>
          <p:cNvSpPr>
            <a:spLocks noChangeShapeType="1"/>
          </p:cNvSpPr>
          <p:nvPr/>
        </p:nvSpPr>
        <p:spPr bwMode="auto">
          <a:xfrm flipV="1">
            <a:off x="1547813" y="2349500"/>
            <a:ext cx="647700" cy="7191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6152" name="Line 12"/>
          <p:cNvSpPr>
            <a:spLocks noChangeShapeType="1"/>
          </p:cNvSpPr>
          <p:nvPr/>
        </p:nvSpPr>
        <p:spPr bwMode="auto">
          <a:xfrm>
            <a:off x="1547813" y="3573463"/>
            <a:ext cx="647700" cy="935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cxnSp>
        <p:nvCxnSpPr>
          <p:cNvPr id="10" name="Přímá spojovací šipka 9"/>
          <p:cNvCxnSpPr/>
          <p:nvPr/>
        </p:nvCxnSpPr>
        <p:spPr>
          <a:xfrm>
            <a:off x="10287040" y="928670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ravá složená závorka 10"/>
          <p:cNvSpPr/>
          <p:nvPr/>
        </p:nvSpPr>
        <p:spPr>
          <a:xfrm>
            <a:off x="6786578" y="0"/>
            <a:ext cx="71438" cy="4571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Cvičení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     </a:t>
            </a:r>
            <a:r>
              <a:rPr lang="cs-CZ" sz="2800" dirty="0" err="1" smtClean="0"/>
              <a:t>Schritte</a:t>
            </a:r>
            <a:r>
              <a:rPr lang="cs-CZ" sz="2800" dirty="0" smtClean="0"/>
              <a:t> 2, 11. lekce, - str. 41, </a:t>
            </a:r>
            <a:r>
              <a:rPr lang="cs-CZ" sz="2800" dirty="0" err="1" smtClean="0"/>
              <a:t>cv</a:t>
            </a:r>
            <a:r>
              <a:rPr lang="cs-CZ" sz="2800" dirty="0" smtClean="0"/>
              <a:t>. B2, B3</a:t>
            </a:r>
            <a:br>
              <a:rPr lang="cs-CZ" sz="2800" dirty="0" smtClean="0"/>
            </a:br>
            <a:r>
              <a:rPr lang="cs-CZ" sz="2800" dirty="0" smtClean="0"/>
              <a:t>			         -  str. 114 – 115, </a:t>
            </a:r>
            <a:r>
              <a:rPr lang="cs-CZ" sz="2800" dirty="0" err="1" smtClean="0"/>
              <a:t>cv</a:t>
            </a:r>
            <a:r>
              <a:rPr lang="cs-CZ" sz="2800" dirty="0" smtClean="0"/>
              <a:t>. 10 – 12, 15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v hotelu  –  in </a:t>
            </a:r>
            <a:r>
              <a:rPr lang="cs-CZ" sz="2800" dirty="0" err="1" smtClean="0"/>
              <a:t>dem</a:t>
            </a:r>
            <a:r>
              <a:rPr lang="cs-CZ" sz="2800" dirty="0" smtClean="0"/>
              <a:t> = </a:t>
            </a:r>
            <a:r>
              <a:rPr lang="cs-CZ" sz="2800" dirty="0" err="1" smtClean="0"/>
              <a:t>im</a:t>
            </a:r>
            <a:r>
              <a:rPr lang="cs-CZ" sz="2800" dirty="0" smtClean="0"/>
              <a:t> Hotel</a:t>
            </a:r>
            <a:br>
              <a:rPr lang="cs-CZ" sz="2800" dirty="0" smtClean="0"/>
            </a:br>
            <a:r>
              <a:rPr lang="cs-CZ" sz="2800" dirty="0" smtClean="0"/>
              <a:t>u stánku  –  </a:t>
            </a:r>
            <a:r>
              <a:rPr lang="cs-CZ" sz="2800" dirty="0" err="1" smtClean="0"/>
              <a:t>an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= </a:t>
            </a:r>
            <a:r>
              <a:rPr lang="cs-CZ" sz="2800" dirty="0" err="1" smtClean="0"/>
              <a:t>am</a:t>
            </a:r>
            <a:r>
              <a:rPr lang="cs-CZ" sz="2800" dirty="0" smtClean="0"/>
              <a:t> Kiosk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rod a význam </a:t>
            </a:r>
            <a:r>
              <a:rPr lang="cs-CZ" dirty="0" err="1" smtClean="0"/>
              <a:t>podst.jmen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643050"/>
            <a:ext cx="7772400" cy="471251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err="1" smtClean="0"/>
              <a:t>Apotheke</a:t>
            </a:r>
            <a:r>
              <a:rPr lang="cs-CZ" sz="2800" dirty="0" smtClean="0"/>
              <a:t>, Kino, Restaurant, </a:t>
            </a:r>
            <a:r>
              <a:rPr lang="cs-CZ" sz="2800" dirty="0" err="1" smtClean="0"/>
              <a:t>Bahnhof</a:t>
            </a:r>
            <a:r>
              <a:rPr lang="cs-CZ" sz="2800" dirty="0" smtClean="0"/>
              <a:t>, </a:t>
            </a:r>
            <a:r>
              <a:rPr lang="cs-CZ" sz="2800" dirty="0" err="1" smtClean="0"/>
              <a:t>Bäckerei</a:t>
            </a:r>
            <a:r>
              <a:rPr lang="cs-CZ" sz="2800" dirty="0" smtClean="0"/>
              <a:t>, </a:t>
            </a:r>
          </a:p>
          <a:p>
            <a:pPr>
              <a:buNone/>
            </a:pPr>
            <a:r>
              <a:rPr lang="cs-CZ" sz="2800" dirty="0" smtClean="0"/>
              <a:t>Post, </a:t>
            </a:r>
            <a:r>
              <a:rPr lang="cs-CZ" sz="2800" dirty="0" err="1" smtClean="0"/>
              <a:t>Supermarkt</a:t>
            </a:r>
            <a:r>
              <a:rPr lang="cs-CZ" sz="2800" dirty="0" smtClean="0"/>
              <a:t>, Hotel, </a:t>
            </a:r>
            <a:r>
              <a:rPr lang="cs-CZ" sz="2800" dirty="0" err="1" smtClean="0"/>
              <a:t>Polizei</a:t>
            </a:r>
            <a:r>
              <a:rPr lang="cs-CZ" sz="2800" dirty="0" smtClean="0"/>
              <a:t>, Café, </a:t>
            </a:r>
            <a:r>
              <a:rPr lang="cs-CZ" sz="2800" dirty="0" err="1" smtClean="0"/>
              <a:t>Schule</a:t>
            </a:r>
            <a:r>
              <a:rPr lang="cs-CZ" sz="2800" dirty="0" smtClean="0"/>
              <a:t>, </a:t>
            </a:r>
          </a:p>
          <a:p>
            <a:pPr>
              <a:buNone/>
            </a:pPr>
            <a:r>
              <a:rPr lang="cs-CZ" sz="2800" dirty="0" err="1" smtClean="0"/>
              <a:t>Parkplatz</a:t>
            </a:r>
            <a:r>
              <a:rPr lang="cs-CZ" sz="2800" dirty="0" smtClean="0"/>
              <a:t>, </a:t>
            </a:r>
            <a:r>
              <a:rPr lang="cs-CZ" sz="2800" dirty="0" err="1" smtClean="0"/>
              <a:t>Haltestelle</a:t>
            </a:r>
            <a:r>
              <a:rPr lang="cs-CZ" sz="2800" dirty="0" smtClean="0"/>
              <a:t>, </a:t>
            </a:r>
            <a:r>
              <a:rPr lang="cs-CZ" sz="2800" dirty="0" err="1" smtClean="0"/>
              <a:t>Krankenhaus</a:t>
            </a:r>
            <a:r>
              <a:rPr lang="cs-CZ" sz="2800" dirty="0" smtClean="0"/>
              <a:t>, </a:t>
            </a:r>
            <a:r>
              <a:rPr lang="cs-CZ" sz="2800" dirty="0" err="1" smtClean="0"/>
              <a:t>Flughafen</a:t>
            </a:r>
            <a:r>
              <a:rPr lang="cs-CZ" sz="2800" dirty="0" smtClean="0"/>
              <a:t>,</a:t>
            </a:r>
          </a:p>
          <a:p>
            <a:pPr>
              <a:buNone/>
            </a:pPr>
            <a:r>
              <a:rPr lang="cs-CZ" sz="2800" dirty="0" err="1" smtClean="0"/>
              <a:t>Buchhandlung</a:t>
            </a:r>
            <a:r>
              <a:rPr lang="cs-CZ" sz="2800" dirty="0" smtClean="0"/>
              <a:t>, Kiosk, Bank, </a:t>
            </a:r>
            <a:r>
              <a:rPr lang="cs-CZ" sz="2800" dirty="0" err="1" smtClean="0"/>
              <a:t>Ampel</a:t>
            </a:r>
            <a:r>
              <a:rPr lang="cs-CZ" sz="2800" dirty="0" smtClean="0"/>
              <a:t>, </a:t>
            </a:r>
            <a:r>
              <a:rPr lang="cs-CZ" sz="2800" dirty="0" err="1" smtClean="0"/>
              <a:t>Laden</a:t>
            </a:r>
            <a:r>
              <a:rPr lang="cs-CZ" sz="2800" dirty="0" smtClean="0"/>
              <a:t>, </a:t>
            </a:r>
          </a:p>
          <a:p>
            <a:pPr>
              <a:buNone/>
            </a:pPr>
            <a:r>
              <a:rPr lang="cs-CZ" sz="2800" dirty="0" err="1" smtClean="0"/>
              <a:t>Häuser</a:t>
            </a:r>
            <a:endParaRPr lang="cs-CZ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83560"/>
            <a:ext cx="8015318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Apotheke</a:t>
            </a:r>
            <a:r>
              <a:rPr lang="cs-CZ" sz="2800" dirty="0" smtClean="0"/>
              <a:t>, </a:t>
            </a:r>
            <a:r>
              <a:rPr lang="cs-CZ" sz="2800" dirty="0" err="1" smtClean="0"/>
              <a:t>das</a:t>
            </a:r>
            <a:r>
              <a:rPr lang="cs-CZ" sz="2800" dirty="0" smtClean="0"/>
              <a:t> Kino, </a:t>
            </a:r>
            <a:r>
              <a:rPr lang="cs-CZ" sz="2800" dirty="0" err="1" smtClean="0"/>
              <a:t>das</a:t>
            </a:r>
            <a:r>
              <a:rPr lang="cs-CZ" sz="2800" dirty="0" smtClean="0"/>
              <a:t> Restaurant,der </a:t>
            </a:r>
            <a:r>
              <a:rPr lang="cs-CZ" sz="2800" dirty="0" err="1" smtClean="0"/>
              <a:t>Bahnhof</a:t>
            </a:r>
            <a:r>
              <a:rPr lang="cs-CZ" sz="2800" dirty="0" smtClean="0"/>
              <a:t>,</a:t>
            </a:r>
          </a:p>
          <a:p>
            <a:pPr>
              <a:buNone/>
            </a:pP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Bäckerei</a:t>
            </a:r>
            <a:r>
              <a:rPr lang="cs-CZ" sz="2800" dirty="0" smtClean="0"/>
              <a:t>,  </a:t>
            </a:r>
            <a:r>
              <a:rPr lang="cs-CZ" sz="2800" dirty="0" err="1" smtClean="0"/>
              <a:t>die</a:t>
            </a:r>
            <a:r>
              <a:rPr lang="cs-CZ" sz="2800" dirty="0" smtClean="0"/>
              <a:t> Post, der </a:t>
            </a:r>
            <a:r>
              <a:rPr lang="cs-CZ" sz="2800" dirty="0" err="1" smtClean="0"/>
              <a:t>Supermarkt</a:t>
            </a:r>
            <a:r>
              <a:rPr lang="cs-CZ" sz="2800" dirty="0" smtClean="0"/>
              <a:t>, </a:t>
            </a:r>
            <a:r>
              <a:rPr lang="cs-CZ" sz="2800" dirty="0" err="1" smtClean="0"/>
              <a:t>das</a:t>
            </a:r>
            <a:r>
              <a:rPr lang="cs-CZ" sz="2800" dirty="0" smtClean="0"/>
              <a:t> Hotel, </a:t>
            </a:r>
          </a:p>
          <a:p>
            <a:pPr>
              <a:buNone/>
            </a:pP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Polizei</a:t>
            </a:r>
            <a:r>
              <a:rPr lang="cs-CZ" sz="2800" dirty="0" smtClean="0"/>
              <a:t>, </a:t>
            </a:r>
            <a:r>
              <a:rPr lang="cs-CZ" sz="2800" dirty="0" err="1" smtClean="0"/>
              <a:t>das</a:t>
            </a:r>
            <a:r>
              <a:rPr lang="cs-CZ" sz="2800" dirty="0" smtClean="0"/>
              <a:t> Café, 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Schule</a:t>
            </a:r>
            <a:r>
              <a:rPr lang="cs-CZ" sz="2800" dirty="0" smtClean="0"/>
              <a:t>, der </a:t>
            </a:r>
            <a:r>
              <a:rPr lang="cs-CZ" sz="2800" dirty="0" err="1" smtClean="0"/>
              <a:t>Parkplatz</a:t>
            </a:r>
            <a:r>
              <a:rPr lang="cs-CZ" sz="2800" dirty="0" smtClean="0"/>
              <a:t>, </a:t>
            </a:r>
          </a:p>
          <a:p>
            <a:pPr>
              <a:buNone/>
            </a:pP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Haltestelle</a:t>
            </a:r>
            <a:r>
              <a:rPr lang="cs-CZ" sz="2800" dirty="0" smtClean="0"/>
              <a:t>, </a:t>
            </a:r>
            <a:r>
              <a:rPr lang="cs-CZ" sz="2800" dirty="0" err="1" smtClean="0"/>
              <a:t>das</a:t>
            </a:r>
            <a:r>
              <a:rPr lang="cs-CZ" sz="2800" dirty="0" smtClean="0"/>
              <a:t> </a:t>
            </a:r>
            <a:r>
              <a:rPr lang="cs-CZ" sz="2800" dirty="0" err="1" smtClean="0"/>
              <a:t>Krankenhaus</a:t>
            </a:r>
            <a:r>
              <a:rPr lang="cs-CZ" sz="2800" dirty="0" smtClean="0"/>
              <a:t>, der </a:t>
            </a:r>
            <a:r>
              <a:rPr lang="cs-CZ" sz="2800" dirty="0" err="1" smtClean="0"/>
              <a:t>Flughafen</a:t>
            </a:r>
            <a:r>
              <a:rPr lang="cs-CZ" sz="2800" dirty="0" smtClean="0"/>
              <a:t>, </a:t>
            </a:r>
          </a:p>
          <a:p>
            <a:pPr>
              <a:buNone/>
            </a:pPr>
            <a:r>
              <a:rPr lang="cs-CZ" sz="2800" dirty="0" err="1" smtClean="0"/>
              <a:t>die</a:t>
            </a:r>
            <a:r>
              <a:rPr lang="cs-CZ" sz="2800" dirty="0" smtClean="0"/>
              <a:t>  </a:t>
            </a:r>
            <a:r>
              <a:rPr lang="cs-CZ" sz="2800" dirty="0" err="1" smtClean="0"/>
              <a:t>Buchhandlung</a:t>
            </a:r>
            <a:r>
              <a:rPr lang="cs-CZ" sz="2800" dirty="0" smtClean="0"/>
              <a:t>, der Kiosk, </a:t>
            </a:r>
            <a:r>
              <a:rPr lang="cs-CZ" sz="2800" dirty="0" err="1" smtClean="0"/>
              <a:t>die</a:t>
            </a:r>
            <a:r>
              <a:rPr lang="cs-CZ" sz="2800" dirty="0" smtClean="0"/>
              <a:t> Bank,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Ampel</a:t>
            </a:r>
            <a:r>
              <a:rPr lang="cs-CZ" sz="2800" dirty="0" smtClean="0"/>
              <a:t>,</a:t>
            </a:r>
          </a:p>
          <a:p>
            <a:pPr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Laden</a:t>
            </a:r>
            <a:r>
              <a:rPr lang="cs-CZ" sz="2800" dirty="0" smtClean="0"/>
              <a:t>,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Häuser</a:t>
            </a:r>
            <a:endParaRPr lang="cs-CZ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702358"/>
          </a:xfrm>
        </p:spPr>
        <p:txBody>
          <a:bodyPr/>
          <a:lstStyle/>
          <a:p>
            <a:r>
              <a:rPr lang="cs-CZ" dirty="0" smtClean="0"/>
              <a:t>Přelož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285860"/>
            <a:ext cx="7772400" cy="50697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v bance, v nemocnici, ve škole, v buse, ve vlaku</a:t>
            </a:r>
          </a:p>
          <a:p>
            <a:pPr>
              <a:buNone/>
            </a:pPr>
            <a:r>
              <a:rPr lang="cs-CZ" sz="2800" dirty="0" smtClean="0"/>
              <a:t>na parkovišti, na nádraží, na poště, na židli</a:t>
            </a:r>
          </a:p>
          <a:p>
            <a:pPr>
              <a:buNone/>
            </a:pPr>
            <a:r>
              <a:rPr lang="cs-CZ" sz="2800" dirty="0" smtClean="0"/>
              <a:t>na zastávce, u semaforu</a:t>
            </a:r>
          </a:p>
          <a:p>
            <a:pPr>
              <a:buNone/>
            </a:pPr>
            <a:r>
              <a:rPr lang="cs-CZ" sz="2800" dirty="0" smtClean="0"/>
              <a:t>před lékárnou, před nemocnicí, před restaurací</a:t>
            </a:r>
          </a:p>
          <a:p>
            <a:pPr>
              <a:buNone/>
            </a:pPr>
            <a:r>
              <a:rPr lang="cs-CZ" sz="2800" dirty="0" smtClean="0"/>
              <a:t>za hotelem, za školou, za kavárnou, za pekařstvím</a:t>
            </a:r>
          </a:p>
          <a:p>
            <a:pPr>
              <a:buNone/>
            </a:pPr>
            <a:r>
              <a:rPr lang="cs-CZ" sz="2800" dirty="0" smtClean="0"/>
              <a:t>nad městem, nad domem, nad lékárnou</a:t>
            </a:r>
          </a:p>
          <a:p>
            <a:pPr>
              <a:buNone/>
            </a:pPr>
            <a:r>
              <a:rPr lang="cs-CZ" sz="2800" dirty="0" smtClean="0"/>
              <a:t>pod domy, pod stolem, pod pohovkou</a:t>
            </a:r>
          </a:p>
          <a:p>
            <a:pPr>
              <a:buNone/>
            </a:pPr>
            <a:r>
              <a:rPr lang="cs-CZ" sz="2800" dirty="0" smtClean="0"/>
              <a:t>vedle lékárny, vedle kina, vedle obchodu</a:t>
            </a:r>
          </a:p>
          <a:p>
            <a:pPr>
              <a:buNone/>
            </a:pPr>
            <a:r>
              <a:rPr lang="cs-CZ" sz="2800" dirty="0" smtClean="0"/>
              <a:t>mezi poštou a hotelem, mezi policií a bankou</a:t>
            </a:r>
            <a:endParaRPr lang="cs-CZ" sz="2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214422"/>
            <a:ext cx="7943880" cy="514113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800" dirty="0" smtClean="0"/>
              <a:t>in der Bank, </a:t>
            </a:r>
            <a:r>
              <a:rPr lang="cs-CZ" sz="2800" dirty="0" err="1" smtClean="0"/>
              <a:t>im</a:t>
            </a:r>
            <a:r>
              <a:rPr lang="cs-CZ" sz="2800" dirty="0" smtClean="0"/>
              <a:t> </a:t>
            </a:r>
            <a:r>
              <a:rPr lang="cs-CZ" sz="2800" dirty="0" err="1" smtClean="0"/>
              <a:t>Krankenhaus</a:t>
            </a:r>
            <a:r>
              <a:rPr lang="cs-CZ" sz="2800" dirty="0" smtClean="0"/>
              <a:t>, in der </a:t>
            </a:r>
            <a:r>
              <a:rPr lang="cs-CZ" sz="2800" dirty="0" err="1" smtClean="0"/>
              <a:t>Schule</a:t>
            </a:r>
            <a:r>
              <a:rPr lang="cs-CZ" sz="2800" dirty="0" smtClean="0"/>
              <a:t>, </a:t>
            </a:r>
            <a:r>
              <a:rPr lang="cs-CZ" sz="2800" dirty="0" err="1" smtClean="0"/>
              <a:t>im</a:t>
            </a:r>
            <a:r>
              <a:rPr lang="cs-CZ" sz="2800" dirty="0" smtClean="0"/>
              <a:t> Bus,</a:t>
            </a:r>
          </a:p>
          <a:p>
            <a:pPr>
              <a:buNone/>
            </a:pPr>
            <a:r>
              <a:rPr lang="cs-CZ" sz="2800" dirty="0" err="1" smtClean="0"/>
              <a:t>im</a:t>
            </a:r>
            <a:r>
              <a:rPr lang="cs-CZ" sz="2800" dirty="0" smtClean="0"/>
              <a:t>  </a:t>
            </a:r>
            <a:r>
              <a:rPr lang="cs-CZ" sz="2800" dirty="0" err="1" smtClean="0"/>
              <a:t>Zug</a:t>
            </a:r>
            <a:r>
              <a:rPr lang="cs-CZ" sz="2800" dirty="0" smtClean="0"/>
              <a:t>, </a:t>
            </a:r>
            <a:r>
              <a:rPr lang="cs-CZ" sz="2800" dirty="0" err="1" smtClean="0"/>
              <a:t>auf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</a:t>
            </a:r>
            <a:r>
              <a:rPr lang="cs-CZ" sz="2800" dirty="0" err="1" smtClean="0"/>
              <a:t>Parkplatz</a:t>
            </a:r>
            <a:r>
              <a:rPr lang="cs-CZ" sz="2800" dirty="0" smtClean="0"/>
              <a:t>, </a:t>
            </a:r>
            <a:r>
              <a:rPr lang="cs-CZ" sz="2800" dirty="0" err="1" smtClean="0"/>
              <a:t>auf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</a:t>
            </a:r>
            <a:r>
              <a:rPr lang="cs-CZ" sz="2800" dirty="0" err="1" smtClean="0"/>
              <a:t>Bahnhof</a:t>
            </a:r>
            <a:r>
              <a:rPr lang="cs-CZ" sz="2800" dirty="0" smtClean="0"/>
              <a:t>, </a:t>
            </a:r>
            <a:r>
              <a:rPr lang="cs-CZ" sz="2800" dirty="0" err="1" smtClean="0"/>
              <a:t>auf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der Post, </a:t>
            </a:r>
            <a:r>
              <a:rPr lang="cs-CZ" sz="2800" dirty="0" err="1" smtClean="0"/>
              <a:t>auf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</a:t>
            </a:r>
            <a:r>
              <a:rPr lang="cs-CZ" sz="2800" dirty="0" err="1" smtClean="0"/>
              <a:t>Stuhl</a:t>
            </a:r>
            <a:r>
              <a:rPr lang="cs-CZ" sz="2800" dirty="0" smtClean="0"/>
              <a:t>, </a:t>
            </a:r>
            <a:r>
              <a:rPr lang="cs-CZ" sz="2800" dirty="0" err="1" smtClean="0"/>
              <a:t>an</a:t>
            </a:r>
            <a:r>
              <a:rPr lang="cs-CZ" sz="2800" dirty="0" smtClean="0"/>
              <a:t> der </a:t>
            </a:r>
            <a:r>
              <a:rPr lang="cs-CZ" sz="2800" dirty="0" err="1" smtClean="0"/>
              <a:t>Haltestelle</a:t>
            </a:r>
            <a:r>
              <a:rPr lang="cs-CZ" sz="2800" dirty="0" smtClean="0"/>
              <a:t>, </a:t>
            </a:r>
            <a:r>
              <a:rPr lang="cs-CZ" sz="2800" dirty="0" err="1" smtClean="0"/>
              <a:t>an</a:t>
            </a:r>
            <a:r>
              <a:rPr lang="cs-CZ" sz="2800" dirty="0" smtClean="0"/>
              <a:t> der</a:t>
            </a:r>
          </a:p>
          <a:p>
            <a:pPr>
              <a:buNone/>
            </a:pPr>
            <a:r>
              <a:rPr lang="cs-CZ" sz="2800" dirty="0" smtClean="0"/>
              <a:t> </a:t>
            </a:r>
            <a:r>
              <a:rPr lang="cs-CZ" sz="2800" dirty="0" err="1" smtClean="0"/>
              <a:t>Ampel</a:t>
            </a:r>
            <a:r>
              <a:rPr lang="cs-CZ" sz="2800" dirty="0" smtClean="0"/>
              <a:t>, vor der </a:t>
            </a:r>
            <a:r>
              <a:rPr lang="cs-CZ" sz="2800" dirty="0" err="1" smtClean="0"/>
              <a:t>Apotheke</a:t>
            </a:r>
            <a:r>
              <a:rPr lang="cs-CZ" sz="2800" dirty="0" smtClean="0"/>
              <a:t>, vor </a:t>
            </a:r>
            <a:r>
              <a:rPr lang="cs-CZ" sz="2800" dirty="0" err="1" smtClean="0"/>
              <a:t>dem</a:t>
            </a:r>
            <a:r>
              <a:rPr lang="cs-CZ" sz="2800" dirty="0" smtClean="0"/>
              <a:t> </a:t>
            </a:r>
            <a:r>
              <a:rPr lang="cs-CZ" sz="2800" dirty="0" err="1" smtClean="0"/>
              <a:t>Krankenhaus</a:t>
            </a:r>
            <a:r>
              <a:rPr lang="cs-CZ" sz="2800" dirty="0" smtClean="0"/>
              <a:t>, </a:t>
            </a:r>
          </a:p>
          <a:p>
            <a:pPr>
              <a:buNone/>
            </a:pPr>
            <a:r>
              <a:rPr lang="cs-CZ" sz="2800" dirty="0" smtClean="0"/>
              <a:t>vor </a:t>
            </a:r>
            <a:r>
              <a:rPr lang="cs-CZ" sz="2800" dirty="0" err="1" smtClean="0"/>
              <a:t>dem</a:t>
            </a:r>
            <a:r>
              <a:rPr lang="cs-CZ" sz="2800" dirty="0" smtClean="0"/>
              <a:t> Restaurant, </a:t>
            </a:r>
            <a:r>
              <a:rPr lang="cs-CZ" sz="2800" dirty="0" err="1" smtClean="0"/>
              <a:t>hinter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Hotel, </a:t>
            </a:r>
            <a:r>
              <a:rPr lang="cs-CZ" sz="2800" dirty="0" err="1" smtClean="0"/>
              <a:t>hinter</a:t>
            </a:r>
            <a:r>
              <a:rPr lang="cs-CZ" sz="2800" dirty="0" smtClean="0"/>
              <a:t> der </a:t>
            </a:r>
          </a:p>
          <a:p>
            <a:pPr>
              <a:buNone/>
            </a:pPr>
            <a:r>
              <a:rPr lang="cs-CZ" sz="2800" dirty="0" err="1" smtClean="0"/>
              <a:t>Schule</a:t>
            </a:r>
            <a:r>
              <a:rPr lang="cs-CZ" sz="2800" dirty="0" smtClean="0"/>
              <a:t>, </a:t>
            </a:r>
            <a:r>
              <a:rPr lang="cs-CZ" sz="2800" dirty="0" err="1" smtClean="0"/>
              <a:t>hinter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Café, </a:t>
            </a:r>
            <a:r>
              <a:rPr lang="cs-CZ" sz="2800" dirty="0" err="1" smtClean="0"/>
              <a:t>hinter</a:t>
            </a:r>
            <a:r>
              <a:rPr lang="cs-CZ" sz="2800" dirty="0" smtClean="0"/>
              <a:t> der </a:t>
            </a:r>
            <a:r>
              <a:rPr lang="cs-CZ" sz="2800" dirty="0" err="1" smtClean="0"/>
              <a:t>Bäckerei</a:t>
            </a:r>
            <a:r>
              <a:rPr lang="cs-CZ" sz="2800" dirty="0" smtClean="0"/>
              <a:t>, </a:t>
            </a:r>
            <a:r>
              <a:rPr lang="cs-CZ" sz="2800" dirty="0" err="1" smtClean="0"/>
              <a:t>über</a:t>
            </a:r>
            <a:r>
              <a:rPr lang="cs-CZ" sz="2800" dirty="0" smtClean="0"/>
              <a:t> </a:t>
            </a:r>
          </a:p>
          <a:p>
            <a:pPr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Stadt</a:t>
            </a:r>
            <a:r>
              <a:rPr lang="cs-CZ" sz="2800" dirty="0" smtClean="0"/>
              <a:t>, </a:t>
            </a:r>
            <a:r>
              <a:rPr lang="cs-CZ" sz="2800" dirty="0" err="1" smtClean="0"/>
              <a:t>über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</a:t>
            </a:r>
            <a:r>
              <a:rPr lang="cs-CZ" sz="2800" dirty="0" err="1" smtClean="0"/>
              <a:t>Haus</a:t>
            </a:r>
            <a:r>
              <a:rPr lang="cs-CZ" sz="2800" dirty="0" smtClean="0"/>
              <a:t>, </a:t>
            </a:r>
            <a:r>
              <a:rPr lang="cs-CZ" sz="2800" dirty="0" err="1" smtClean="0"/>
              <a:t>über</a:t>
            </a:r>
            <a:r>
              <a:rPr lang="cs-CZ" sz="2800" dirty="0" smtClean="0"/>
              <a:t> der </a:t>
            </a:r>
            <a:r>
              <a:rPr lang="cs-CZ" sz="2800" dirty="0" err="1" smtClean="0"/>
              <a:t>Apotheke</a:t>
            </a:r>
            <a:r>
              <a:rPr lang="cs-CZ" sz="2800" dirty="0" smtClean="0"/>
              <a:t>, </a:t>
            </a:r>
            <a:r>
              <a:rPr lang="cs-CZ" sz="2800" dirty="0" err="1" smtClean="0"/>
              <a:t>unter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den </a:t>
            </a:r>
            <a:r>
              <a:rPr lang="cs-CZ" sz="2800" dirty="0" err="1" smtClean="0"/>
              <a:t>Häusern</a:t>
            </a:r>
            <a:r>
              <a:rPr lang="cs-CZ" sz="2800" dirty="0" smtClean="0"/>
              <a:t>, </a:t>
            </a:r>
            <a:r>
              <a:rPr lang="cs-CZ" sz="2800" dirty="0" err="1" smtClean="0"/>
              <a:t>unter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</a:t>
            </a:r>
            <a:r>
              <a:rPr lang="cs-CZ" sz="2800" dirty="0" err="1" smtClean="0"/>
              <a:t>Tisch</a:t>
            </a:r>
            <a:r>
              <a:rPr lang="cs-CZ" sz="2800" dirty="0" smtClean="0"/>
              <a:t>, </a:t>
            </a:r>
            <a:r>
              <a:rPr lang="cs-CZ" sz="2800" dirty="0" err="1" smtClean="0"/>
              <a:t>unter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Sofa, </a:t>
            </a:r>
          </a:p>
          <a:p>
            <a:pPr>
              <a:buNone/>
            </a:pPr>
            <a:r>
              <a:rPr lang="cs-CZ" sz="2800" dirty="0" err="1" smtClean="0"/>
              <a:t>neben</a:t>
            </a:r>
            <a:r>
              <a:rPr lang="cs-CZ" sz="2800" dirty="0" smtClean="0"/>
              <a:t> der </a:t>
            </a:r>
            <a:r>
              <a:rPr lang="cs-CZ" sz="2800" dirty="0" err="1" smtClean="0"/>
              <a:t>Apotheke</a:t>
            </a:r>
            <a:r>
              <a:rPr lang="cs-CZ" sz="2800" dirty="0" smtClean="0"/>
              <a:t>, </a:t>
            </a:r>
            <a:r>
              <a:rPr lang="cs-CZ" sz="2800" dirty="0" err="1" smtClean="0"/>
              <a:t>neben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Kino, </a:t>
            </a:r>
            <a:r>
              <a:rPr lang="cs-CZ" sz="2800" dirty="0" err="1" smtClean="0"/>
              <a:t>neben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</a:t>
            </a:r>
          </a:p>
          <a:p>
            <a:pPr>
              <a:buNone/>
            </a:pPr>
            <a:r>
              <a:rPr lang="cs-CZ" sz="2800" dirty="0" err="1" smtClean="0"/>
              <a:t>Laden</a:t>
            </a:r>
            <a:r>
              <a:rPr lang="cs-CZ" sz="2800" dirty="0" smtClean="0"/>
              <a:t>, </a:t>
            </a:r>
            <a:r>
              <a:rPr lang="cs-CZ" sz="2800" dirty="0" err="1" smtClean="0"/>
              <a:t>zwischen</a:t>
            </a:r>
            <a:r>
              <a:rPr lang="cs-CZ" sz="2800" dirty="0" smtClean="0"/>
              <a:t> der Post </a:t>
            </a:r>
            <a:r>
              <a:rPr lang="cs-CZ" sz="2800" dirty="0" err="1" smtClean="0"/>
              <a:t>und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Hotel, </a:t>
            </a:r>
            <a:r>
              <a:rPr lang="cs-CZ" sz="2800" dirty="0" err="1" smtClean="0"/>
              <a:t>zwischen</a:t>
            </a:r>
            <a:r>
              <a:rPr lang="cs-CZ" sz="2800" dirty="0" smtClean="0"/>
              <a:t> </a:t>
            </a:r>
          </a:p>
          <a:p>
            <a:pPr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Polizei</a:t>
            </a:r>
            <a:r>
              <a:rPr lang="cs-CZ" sz="2800" dirty="0" smtClean="0"/>
              <a:t> </a:t>
            </a:r>
            <a:r>
              <a:rPr lang="cs-CZ" sz="2800" dirty="0" err="1" smtClean="0"/>
              <a:t>und</a:t>
            </a:r>
            <a:r>
              <a:rPr lang="cs-CZ" sz="2800" dirty="0" smtClean="0"/>
              <a:t>  der Bank</a:t>
            </a:r>
          </a:p>
          <a:p>
            <a:pPr>
              <a:buNone/>
            </a:pPr>
            <a:endParaRPr lang="cs-CZ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357298"/>
            <a:ext cx="7772400" cy="499826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Autobus stojí na zastávce před lékárnou.</a:t>
            </a:r>
          </a:p>
          <a:p>
            <a:pPr>
              <a:buNone/>
            </a:pPr>
            <a:r>
              <a:rPr lang="cs-CZ" sz="2800" dirty="0" smtClean="0"/>
              <a:t>Letadlo je nad nemocnicí.</a:t>
            </a:r>
          </a:p>
          <a:p>
            <a:pPr>
              <a:buNone/>
            </a:pPr>
            <a:r>
              <a:rPr lang="cs-CZ" sz="2800" dirty="0" smtClean="0"/>
              <a:t>Děti se učí ve škole.</a:t>
            </a:r>
          </a:p>
          <a:p>
            <a:pPr>
              <a:buNone/>
            </a:pPr>
            <a:r>
              <a:rPr lang="cs-CZ" sz="2800" dirty="0" smtClean="0"/>
              <a:t>Banka je mezi poštou a hotelem.</a:t>
            </a:r>
          </a:p>
          <a:p>
            <a:pPr>
              <a:buNone/>
            </a:pPr>
            <a:r>
              <a:rPr lang="cs-CZ" sz="2800" dirty="0" smtClean="0"/>
              <a:t>Auto stojí na parkovišti za restaurací.</a:t>
            </a:r>
          </a:p>
          <a:p>
            <a:pPr>
              <a:buNone/>
            </a:pPr>
            <a:r>
              <a:rPr lang="cs-CZ" sz="2800" dirty="0" smtClean="0"/>
              <a:t>Kniha leží v tašce u stolu.</a:t>
            </a:r>
          </a:p>
          <a:p>
            <a:pPr>
              <a:buNone/>
            </a:pPr>
            <a:r>
              <a:rPr lang="cs-CZ" sz="2800" dirty="0" smtClean="0"/>
              <a:t>Škola je za lékárnou vedle hotelu.</a:t>
            </a:r>
          </a:p>
          <a:p>
            <a:pPr>
              <a:buNone/>
            </a:pPr>
            <a:r>
              <a:rPr lang="cs-CZ" sz="2800" dirty="0" smtClean="0"/>
              <a:t>Pod restaurací jezdí metro.</a:t>
            </a:r>
            <a:endParaRPr lang="cs-CZ" sz="2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357298"/>
            <a:ext cx="7943880" cy="499826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Der Bus </a:t>
            </a:r>
            <a:r>
              <a:rPr lang="cs-CZ" sz="2800" dirty="0" err="1" smtClean="0"/>
              <a:t>steht</a:t>
            </a:r>
            <a:r>
              <a:rPr lang="cs-CZ" sz="2800" dirty="0" smtClean="0"/>
              <a:t> </a:t>
            </a:r>
            <a:r>
              <a:rPr lang="cs-CZ" sz="2800" dirty="0" err="1" smtClean="0"/>
              <a:t>an</a:t>
            </a:r>
            <a:r>
              <a:rPr lang="cs-CZ" sz="2800" dirty="0" smtClean="0"/>
              <a:t> der </a:t>
            </a:r>
            <a:r>
              <a:rPr lang="cs-CZ" sz="2800" dirty="0" err="1" smtClean="0"/>
              <a:t>Haltestelle</a:t>
            </a:r>
            <a:r>
              <a:rPr lang="cs-CZ" sz="2800" dirty="0" smtClean="0"/>
              <a:t> vor der </a:t>
            </a:r>
            <a:r>
              <a:rPr lang="cs-CZ" sz="2800" dirty="0" err="1" smtClean="0"/>
              <a:t>Apotheke</a:t>
            </a:r>
            <a:r>
              <a:rPr lang="cs-CZ" sz="2800" dirty="0" smtClean="0"/>
              <a:t>.</a:t>
            </a:r>
          </a:p>
          <a:p>
            <a:pPr>
              <a:buNone/>
            </a:pPr>
            <a:r>
              <a:rPr lang="cs-CZ" sz="2800" dirty="0" err="1" smtClean="0"/>
              <a:t>Das</a:t>
            </a:r>
            <a:r>
              <a:rPr lang="cs-CZ" sz="2800" dirty="0" smtClean="0"/>
              <a:t> </a:t>
            </a:r>
            <a:r>
              <a:rPr lang="cs-CZ" sz="2800" dirty="0" err="1" smtClean="0"/>
              <a:t>Flugzeug</a:t>
            </a:r>
            <a:r>
              <a:rPr lang="cs-CZ" sz="2800" dirty="0" smtClean="0"/>
              <a:t>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über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</a:t>
            </a:r>
            <a:r>
              <a:rPr lang="cs-CZ" sz="2800" dirty="0" err="1" smtClean="0"/>
              <a:t>Krankenhaus</a:t>
            </a:r>
            <a:r>
              <a:rPr lang="cs-CZ" sz="2800" dirty="0" smtClean="0"/>
              <a:t>.</a:t>
            </a:r>
          </a:p>
          <a:p>
            <a:pPr>
              <a:buNone/>
            </a:pPr>
            <a:r>
              <a:rPr lang="cs-CZ" sz="2800" dirty="0" smtClean="0"/>
              <a:t>Die </a:t>
            </a:r>
            <a:r>
              <a:rPr lang="cs-CZ" sz="2800" dirty="0" err="1" smtClean="0"/>
              <a:t>Kinder</a:t>
            </a:r>
            <a:r>
              <a:rPr lang="cs-CZ" sz="2800" dirty="0" smtClean="0"/>
              <a:t> </a:t>
            </a:r>
            <a:r>
              <a:rPr lang="cs-CZ" sz="2800" dirty="0" err="1" smtClean="0"/>
              <a:t>lernen</a:t>
            </a:r>
            <a:r>
              <a:rPr lang="cs-CZ" sz="2800" dirty="0" smtClean="0"/>
              <a:t> in der </a:t>
            </a:r>
            <a:r>
              <a:rPr lang="cs-CZ" sz="2800" dirty="0" err="1" smtClean="0"/>
              <a:t>Schule</a:t>
            </a:r>
            <a:r>
              <a:rPr lang="cs-CZ" sz="2800" dirty="0" smtClean="0"/>
              <a:t>.</a:t>
            </a:r>
          </a:p>
          <a:p>
            <a:pPr>
              <a:buNone/>
            </a:pPr>
            <a:r>
              <a:rPr lang="cs-CZ" sz="2800" dirty="0" smtClean="0"/>
              <a:t>Die Bank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zwischen</a:t>
            </a:r>
            <a:r>
              <a:rPr lang="cs-CZ" sz="2800" dirty="0" smtClean="0"/>
              <a:t> der Post </a:t>
            </a:r>
            <a:r>
              <a:rPr lang="cs-CZ" sz="2800" dirty="0" err="1" smtClean="0"/>
              <a:t>und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Hotel.</a:t>
            </a:r>
          </a:p>
          <a:p>
            <a:pPr>
              <a:buNone/>
            </a:pPr>
            <a:r>
              <a:rPr lang="cs-CZ" sz="2800" dirty="0" err="1" smtClean="0"/>
              <a:t>Das</a:t>
            </a:r>
            <a:r>
              <a:rPr lang="cs-CZ" sz="2800" dirty="0" smtClean="0"/>
              <a:t> Auto </a:t>
            </a:r>
            <a:r>
              <a:rPr lang="cs-CZ" sz="2800" dirty="0" err="1" smtClean="0"/>
              <a:t>steht</a:t>
            </a:r>
            <a:r>
              <a:rPr lang="cs-CZ" sz="2800" dirty="0" smtClean="0"/>
              <a:t> </a:t>
            </a:r>
            <a:r>
              <a:rPr lang="cs-CZ" sz="2800" dirty="0" err="1" smtClean="0"/>
              <a:t>auf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</a:t>
            </a:r>
            <a:r>
              <a:rPr lang="cs-CZ" sz="2800" dirty="0" err="1" smtClean="0"/>
              <a:t>Parkplatz</a:t>
            </a:r>
            <a:r>
              <a:rPr lang="cs-CZ" sz="2800" dirty="0" smtClean="0"/>
              <a:t> </a:t>
            </a:r>
            <a:r>
              <a:rPr lang="cs-CZ" sz="2800" dirty="0" err="1" smtClean="0"/>
              <a:t>hinter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</a:t>
            </a:r>
          </a:p>
          <a:p>
            <a:pPr>
              <a:buNone/>
            </a:pPr>
            <a:r>
              <a:rPr lang="cs-CZ" sz="2800" dirty="0" smtClean="0"/>
              <a:t>	Restaurant.</a:t>
            </a:r>
          </a:p>
          <a:p>
            <a:pPr>
              <a:buNone/>
            </a:pPr>
            <a:r>
              <a:rPr lang="cs-CZ" sz="2800" dirty="0" err="1" smtClean="0"/>
              <a:t>Das</a:t>
            </a:r>
            <a:r>
              <a:rPr lang="cs-CZ" sz="2800" dirty="0" smtClean="0"/>
              <a:t> </a:t>
            </a:r>
            <a:r>
              <a:rPr lang="cs-CZ" sz="2800" dirty="0" err="1" smtClean="0"/>
              <a:t>Buch</a:t>
            </a:r>
            <a:r>
              <a:rPr lang="cs-CZ" sz="2800" dirty="0" smtClean="0"/>
              <a:t> </a:t>
            </a:r>
            <a:r>
              <a:rPr lang="cs-CZ" sz="2800" dirty="0" err="1" smtClean="0"/>
              <a:t>liegt</a:t>
            </a:r>
            <a:r>
              <a:rPr lang="cs-CZ" sz="2800" dirty="0" smtClean="0"/>
              <a:t> in der </a:t>
            </a:r>
            <a:r>
              <a:rPr lang="cs-CZ" sz="2800" dirty="0" err="1" smtClean="0"/>
              <a:t>Tasche</a:t>
            </a:r>
            <a:r>
              <a:rPr lang="cs-CZ" sz="2800" dirty="0" smtClean="0"/>
              <a:t> </a:t>
            </a:r>
            <a:r>
              <a:rPr lang="cs-CZ" sz="2800" dirty="0" err="1" smtClean="0"/>
              <a:t>am</a:t>
            </a:r>
            <a:r>
              <a:rPr lang="cs-CZ" sz="2800" dirty="0" smtClean="0"/>
              <a:t> </a:t>
            </a:r>
            <a:r>
              <a:rPr lang="cs-CZ" sz="2800" dirty="0" err="1" smtClean="0"/>
              <a:t>Tisch</a:t>
            </a:r>
            <a:r>
              <a:rPr lang="cs-CZ" sz="2800" dirty="0" smtClean="0"/>
              <a:t>.</a:t>
            </a:r>
          </a:p>
          <a:p>
            <a:pPr>
              <a:buNone/>
            </a:pPr>
            <a:r>
              <a:rPr lang="cs-CZ" sz="2800" dirty="0" smtClean="0"/>
              <a:t>Die </a:t>
            </a:r>
            <a:r>
              <a:rPr lang="cs-CZ" sz="2800" dirty="0" err="1" smtClean="0"/>
              <a:t>Schule</a:t>
            </a:r>
            <a:r>
              <a:rPr lang="cs-CZ" sz="2800" dirty="0" smtClean="0"/>
              <a:t>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hinter</a:t>
            </a:r>
            <a:r>
              <a:rPr lang="cs-CZ" sz="2800" dirty="0" smtClean="0"/>
              <a:t> der </a:t>
            </a:r>
            <a:r>
              <a:rPr lang="cs-CZ" sz="2800" dirty="0" err="1" smtClean="0"/>
              <a:t>Apotheke</a:t>
            </a:r>
            <a:r>
              <a:rPr lang="cs-CZ" sz="2800" dirty="0" smtClean="0"/>
              <a:t> </a:t>
            </a:r>
            <a:r>
              <a:rPr lang="cs-CZ" sz="2800" dirty="0" err="1" smtClean="0"/>
              <a:t>neben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Hotel.</a:t>
            </a:r>
          </a:p>
          <a:p>
            <a:pPr>
              <a:buNone/>
            </a:pPr>
            <a:r>
              <a:rPr lang="cs-CZ" sz="2800" dirty="0" err="1" smtClean="0"/>
              <a:t>Unter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Restaurant </a:t>
            </a:r>
            <a:r>
              <a:rPr lang="cs-CZ" sz="2800" dirty="0" err="1" smtClean="0"/>
              <a:t>fährt</a:t>
            </a:r>
            <a:r>
              <a:rPr lang="cs-CZ" sz="2800" dirty="0" smtClean="0"/>
              <a:t> </a:t>
            </a:r>
            <a:r>
              <a:rPr lang="cs-CZ" sz="2800" dirty="0" err="1" smtClean="0"/>
              <a:t>die</a:t>
            </a:r>
            <a:r>
              <a:rPr lang="cs-CZ" sz="2800" dirty="0" smtClean="0"/>
              <a:t> U-</a:t>
            </a:r>
            <a:r>
              <a:rPr lang="cs-CZ" sz="2800" dirty="0" err="1" smtClean="0"/>
              <a:t>Bahn</a:t>
            </a:r>
            <a:r>
              <a:rPr lang="cs-CZ" sz="2800" dirty="0" smtClean="0"/>
              <a:t>.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630920"/>
          </a:xfrm>
        </p:spPr>
        <p:txBody>
          <a:bodyPr/>
          <a:lstStyle/>
          <a:p>
            <a:r>
              <a:rPr lang="cs-CZ" sz="3300" dirty="0" smtClean="0"/>
              <a:t>Rozlišuj </a:t>
            </a:r>
            <a:r>
              <a:rPr lang="cs-CZ" sz="3300" dirty="0" smtClean="0">
                <a:solidFill>
                  <a:srgbClr val="FFFF00"/>
                </a:solidFill>
              </a:rPr>
              <a:t>předložky</a:t>
            </a:r>
            <a:r>
              <a:rPr lang="cs-CZ" sz="3300" dirty="0" smtClean="0"/>
              <a:t> a </a:t>
            </a:r>
            <a:r>
              <a:rPr lang="cs-CZ" sz="3300" dirty="0" smtClean="0">
                <a:solidFill>
                  <a:schemeClr val="tx2">
                    <a:lumMod val="75000"/>
                  </a:schemeClr>
                </a:solidFill>
              </a:rPr>
              <a:t>příslovce místa</a:t>
            </a:r>
            <a:endParaRPr lang="cs-CZ" sz="33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28596" y="1643051"/>
            <a:ext cx="4038600" cy="4572032"/>
          </a:xfrm>
        </p:spPr>
        <p:txBody>
          <a:bodyPr>
            <a:normAutofit fontScale="92500" lnSpcReduction="10000"/>
          </a:bodyPr>
          <a:lstStyle/>
          <a:p>
            <a:r>
              <a:rPr lang="cs-CZ" sz="2600" dirty="0" err="1" smtClean="0"/>
              <a:t>Das</a:t>
            </a:r>
            <a:r>
              <a:rPr lang="cs-CZ" sz="2600" dirty="0" smtClean="0"/>
              <a:t> Auto </a:t>
            </a:r>
            <a:r>
              <a:rPr lang="cs-CZ" sz="2600" dirty="0" err="1" smtClean="0"/>
              <a:t>steht</a:t>
            </a:r>
            <a:r>
              <a:rPr lang="cs-CZ" sz="2600" dirty="0" smtClean="0"/>
              <a:t> </a:t>
            </a:r>
            <a:r>
              <a:rPr lang="cs-CZ" sz="2600" dirty="0" err="1" smtClean="0">
                <a:solidFill>
                  <a:srgbClr val="FFFF00"/>
                </a:solidFill>
              </a:rPr>
              <a:t>hinter</a:t>
            </a:r>
            <a:r>
              <a:rPr lang="cs-CZ" sz="2600" dirty="0" smtClean="0"/>
              <a:t> </a:t>
            </a:r>
            <a:r>
              <a:rPr lang="cs-CZ" sz="2600" dirty="0" err="1" smtClean="0"/>
              <a:t>dem</a:t>
            </a:r>
            <a:r>
              <a:rPr lang="cs-CZ" sz="2600" dirty="0" smtClean="0"/>
              <a:t> </a:t>
            </a:r>
            <a:r>
              <a:rPr lang="cs-CZ" sz="2600" dirty="0" err="1" smtClean="0"/>
              <a:t>Haus</a:t>
            </a:r>
            <a:r>
              <a:rPr lang="cs-CZ" sz="2600" dirty="0" smtClean="0"/>
              <a:t>.</a:t>
            </a:r>
          </a:p>
          <a:p>
            <a:r>
              <a:rPr lang="cs-CZ" sz="2600" dirty="0" smtClean="0"/>
              <a:t>Auto stojí za domem.</a:t>
            </a:r>
          </a:p>
          <a:p>
            <a:r>
              <a:rPr lang="cs-CZ" sz="2600" dirty="0" smtClean="0"/>
              <a:t>Der </a:t>
            </a:r>
            <a:r>
              <a:rPr lang="cs-CZ" sz="2600" dirty="0" err="1" smtClean="0"/>
              <a:t>Hund</a:t>
            </a:r>
            <a:r>
              <a:rPr lang="cs-CZ" sz="2600" dirty="0" smtClean="0"/>
              <a:t> </a:t>
            </a:r>
            <a:r>
              <a:rPr lang="cs-CZ" sz="2600" dirty="0" err="1" smtClean="0"/>
              <a:t>liegt</a:t>
            </a:r>
            <a:r>
              <a:rPr lang="cs-CZ" sz="2600" dirty="0" smtClean="0"/>
              <a:t> </a:t>
            </a:r>
            <a:r>
              <a:rPr lang="cs-CZ" sz="2600" dirty="0" smtClean="0">
                <a:solidFill>
                  <a:srgbClr val="FFFF00"/>
                </a:solidFill>
              </a:rPr>
              <a:t>vor</a:t>
            </a:r>
            <a:r>
              <a:rPr lang="cs-CZ" sz="2600" dirty="0" smtClean="0"/>
              <a:t> der </a:t>
            </a:r>
            <a:r>
              <a:rPr lang="cs-CZ" sz="2600" dirty="0" err="1" smtClean="0"/>
              <a:t>Tür</a:t>
            </a:r>
            <a:r>
              <a:rPr lang="cs-CZ" sz="2600" dirty="0" smtClean="0"/>
              <a:t>.</a:t>
            </a:r>
          </a:p>
          <a:p>
            <a:r>
              <a:rPr lang="cs-CZ" dirty="0" smtClean="0"/>
              <a:t>Pes leží před dveřmi.</a:t>
            </a:r>
          </a:p>
          <a:p>
            <a:r>
              <a:rPr lang="cs-CZ" dirty="0" smtClean="0"/>
              <a:t>Die </a:t>
            </a:r>
            <a:r>
              <a:rPr lang="cs-CZ" dirty="0" err="1" smtClean="0"/>
              <a:t>Oma</a:t>
            </a:r>
            <a:r>
              <a:rPr lang="cs-CZ" dirty="0" smtClean="0"/>
              <a:t> </a:t>
            </a:r>
            <a:r>
              <a:rPr lang="cs-CZ" dirty="0" err="1" smtClean="0"/>
              <a:t>wohnt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FF00"/>
                </a:solidFill>
              </a:rPr>
              <a:t>unter</a:t>
            </a:r>
            <a:r>
              <a:rPr lang="cs-CZ" dirty="0" smtClean="0"/>
              <a:t> </a:t>
            </a:r>
            <a:r>
              <a:rPr lang="cs-CZ" dirty="0" err="1" smtClean="0"/>
              <a:t>uns</a:t>
            </a:r>
            <a:r>
              <a:rPr lang="cs-CZ" dirty="0" smtClean="0"/>
              <a:t>.</a:t>
            </a:r>
          </a:p>
          <a:p>
            <a:r>
              <a:rPr lang="cs-CZ" dirty="0" smtClean="0"/>
              <a:t>Babička bydlí pod námi.</a:t>
            </a:r>
          </a:p>
          <a:p>
            <a:r>
              <a:rPr lang="cs-CZ" dirty="0" smtClean="0"/>
              <a:t>Die </a:t>
            </a:r>
            <a:r>
              <a:rPr lang="cs-CZ" dirty="0" err="1" smtClean="0"/>
              <a:t>Lampe</a:t>
            </a:r>
            <a:r>
              <a:rPr lang="cs-CZ" dirty="0" smtClean="0"/>
              <a:t> </a:t>
            </a:r>
            <a:r>
              <a:rPr lang="cs-CZ" dirty="0" err="1" smtClean="0"/>
              <a:t>hängt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FF00"/>
                </a:solidFill>
              </a:rPr>
              <a:t>über</a:t>
            </a:r>
            <a:r>
              <a:rPr lang="cs-CZ" dirty="0" smtClean="0"/>
              <a:t> </a:t>
            </a:r>
            <a:r>
              <a:rPr lang="cs-CZ" dirty="0" err="1" smtClean="0"/>
              <a:t>dem</a:t>
            </a:r>
            <a:r>
              <a:rPr lang="cs-CZ" dirty="0" smtClean="0"/>
              <a:t> </a:t>
            </a:r>
            <a:r>
              <a:rPr lang="cs-CZ" dirty="0" err="1" smtClean="0"/>
              <a:t>Tisch</a:t>
            </a:r>
            <a:r>
              <a:rPr lang="cs-CZ" dirty="0" smtClean="0"/>
              <a:t>.</a:t>
            </a:r>
          </a:p>
          <a:p>
            <a:r>
              <a:rPr lang="cs-CZ" dirty="0" smtClean="0"/>
              <a:t>Lampa visí nad stolem.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3438" y="1643050"/>
            <a:ext cx="4038600" cy="4439101"/>
          </a:xfrm>
        </p:spPr>
        <p:txBody>
          <a:bodyPr>
            <a:normAutofit fontScale="92500" lnSpcReduction="10000"/>
          </a:bodyPr>
          <a:lstStyle/>
          <a:p>
            <a:r>
              <a:rPr lang="cs-CZ" sz="2600" dirty="0" err="1" smtClean="0"/>
              <a:t>Warum</a:t>
            </a:r>
            <a:r>
              <a:rPr lang="cs-CZ" sz="2600" dirty="0" smtClean="0"/>
              <a:t> </a:t>
            </a:r>
            <a:r>
              <a:rPr lang="cs-CZ" sz="2600" dirty="0" err="1" smtClean="0"/>
              <a:t>sitzt</a:t>
            </a:r>
            <a:r>
              <a:rPr lang="cs-CZ" sz="2600" dirty="0" smtClean="0"/>
              <a:t> </a:t>
            </a:r>
            <a:r>
              <a:rPr lang="cs-CZ" sz="2600" dirty="0" err="1" smtClean="0"/>
              <a:t>du</a:t>
            </a:r>
            <a:r>
              <a:rPr lang="cs-CZ" sz="2600" dirty="0" smtClean="0"/>
              <a:t> </a:t>
            </a:r>
            <a:r>
              <a:rPr lang="cs-CZ" sz="2600" dirty="0" err="1" smtClean="0">
                <a:solidFill>
                  <a:schemeClr val="tx2">
                    <a:lumMod val="75000"/>
                  </a:schemeClr>
                </a:solidFill>
              </a:rPr>
              <a:t>hinten</a:t>
            </a:r>
            <a:r>
              <a:rPr lang="cs-CZ" sz="2600" dirty="0" smtClean="0"/>
              <a:t>?</a:t>
            </a:r>
          </a:p>
          <a:p>
            <a:r>
              <a:rPr lang="cs-CZ" sz="2600" dirty="0" smtClean="0"/>
              <a:t>Proč sedíš  </a:t>
            </a:r>
            <a:r>
              <a:rPr lang="cs-CZ" sz="2600" u="sng" dirty="0" smtClean="0"/>
              <a:t>vzadu</a:t>
            </a:r>
            <a:r>
              <a:rPr lang="cs-CZ" sz="2600" dirty="0" smtClean="0"/>
              <a:t>?</a:t>
            </a:r>
          </a:p>
          <a:p>
            <a:endParaRPr lang="cs-CZ" sz="2600" dirty="0" smtClean="0"/>
          </a:p>
          <a:p>
            <a:r>
              <a:rPr lang="cs-CZ" sz="2600" dirty="0" smtClean="0"/>
              <a:t>Der </a:t>
            </a:r>
            <a:r>
              <a:rPr lang="cs-CZ" sz="2600" dirty="0" err="1" smtClean="0"/>
              <a:t>Hund</a:t>
            </a:r>
            <a:r>
              <a:rPr lang="cs-CZ" sz="2600" dirty="0" smtClean="0"/>
              <a:t> </a:t>
            </a:r>
            <a:r>
              <a:rPr lang="cs-CZ" sz="2600" dirty="0" err="1" smtClean="0"/>
              <a:t>liegt</a:t>
            </a:r>
            <a:r>
              <a:rPr lang="cs-CZ" sz="2600" dirty="0" smtClean="0"/>
              <a:t> </a:t>
            </a:r>
            <a:r>
              <a:rPr lang="cs-CZ" sz="2600" dirty="0" err="1" smtClean="0"/>
              <a:t>da</a:t>
            </a:r>
            <a:r>
              <a:rPr lang="cs-CZ" sz="2600" dirty="0" smtClean="0"/>
              <a:t> </a:t>
            </a:r>
            <a:r>
              <a:rPr lang="cs-CZ" sz="2600" dirty="0" err="1" smtClean="0">
                <a:solidFill>
                  <a:schemeClr val="tx2">
                    <a:lumMod val="75000"/>
                  </a:schemeClr>
                </a:solidFill>
              </a:rPr>
              <a:t>vorn</a:t>
            </a:r>
            <a:r>
              <a:rPr lang="cs-CZ" sz="2600" dirty="0" smtClean="0">
                <a:solidFill>
                  <a:schemeClr val="tx2">
                    <a:lumMod val="75000"/>
                  </a:schemeClr>
                </a:solidFill>
              </a:rPr>
              <a:t>(e)</a:t>
            </a:r>
            <a:r>
              <a:rPr lang="cs-CZ" sz="2600" dirty="0" smtClean="0"/>
              <a:t>.</a:t>
            </a:r>
          </a:p>
          <a:p>
            <a:r>
              <a:rPr lang="cs-CZ" sz="2600" dirty="0" smtClean="0"/>
              <a:t>Pes leží tady </a:t>
            </a:r>
            <a:r>
              <a:rPr lang="cs-CZ" sz="2600" u="sng" dirty="0" smtClean="0"/>
              <a:t>vepředu.</a:t>
            </a:r>
          </a:p>
          <a:p>
            <a:r>
              <a:rPr lang="cs-CZ" sz="2600" dirty="0" smtClean="0"/>
              <a:t>Die </a:t>
            </a:r>
            <a:r>
              <a:rPr lang="cs-CZ" sz="2600" dirty="0" err="1" smtClean="0"/>
              <a:t>Oma</a:t>
            </a:r>
            <a:r>
              <a:rPr lang="cs-CZ" sz="2600" dirty="0" smtClean="0"/>
              <a:t> </a:t>
            </a:r>
            <a:r>
              <a:rPr lang="cs-CZ" sz="2600" dirty="0" err="1" smtClean="0"/>
              <a:t>ist</a:t>
            </a:r>
            <a:r>
              <a:rPr lang="cs-CZ" sz="2600" dirty="0" smtClean="0"/>
              <a:t> </a:t>
            </a:r>
            <a:r>
              <a:rPr lang="cs-CZ" sz="2600" dirty="0" err="1" smtClean="0">
                <a:solidFill>
                  <a:schemeClr val="tx2">
                    <a:lumMod val="75000"/>
                  </a:schemeClr>
                </a:solidFill>
              </a:rPr>
              <a:t>unten</a:t>
            </a:r>
            <a:r>
              <a:rPr lang="cs-CZ" sz="2600" dirty="0" smtClean="0"/>
              <a:t>.</a:t>
            </a:r>
          </a:p>
          <a:p>
            <a:r>
              <a:rPr lang="cs-CZ" sz="2600" dirty="0" smtClean="0"/>
              <a:t>Babička je </a:t>
            </a:r>
            <a:r>
              <a:rPr lang="cs-CZ" sz="2600" u="sng" dirty="0" smtClean="0"/>
              <a:t>dole</a:t>
            </a:r>
            <a:r>
              <a:rPr lang="cs-CZ" sz="2600" dirty="0" smtClean="0"/>
              <a:t>.</a:t>
            </a:r>
          </a:p>
          <a:p>
            <a:pPr>
              <a:buNone/>
            </a:pPr>
            <a:endParaRPr lang="cs-CZ" sz="2600" dirty="0" smtClean="0"/>
          </a:p>
          <a:p>
            <a:r>
              <a:rPr lang="cs-CZ" sz="2600" dirty="0" err="1" smtClean="0"/>
              <a:t>Wir</a:t>
            </a:r>
            <a:r>
              <a:rPr lang="cs-CZ" sz="2600" dirty="0" smtClean="0"/>
              <a:t> </a:t>
            </a:r>
            <a:r>
              <a:rPr lang="cs-CZ" sz="2600" dirty="0" err="1" smtClean="0"/>
              <a:t>wohnen</a:t>
            </a:r>
            <a:r>
              <a:rPr lang="cs-CZ" sz="2600" dirty="0" smtClean="0"/>
              <a:t> </a:t>
            </a:r>
            <a:r>
              <a:rPr lang="cs-CZ" sz="2600" dirty="0" err="1" smtClean="0"/>
              <a:t>ganz</a:t>
            </a:r>
            <a:r>
              <a:rPr lang="cs-CZ" sz="2600" dirty="0" smtClean="0"/>
              <a:t> </a:t>
            </a:r>
            <a:r>
              <a:rPr lang="cs-CZ" sz="2600" dirty="0" err="1" smtClean="0">
                <a:solidFill>
                  <a:schemeClr val="tx2">
                    <a:lumMod val="75000"/>
                  </a:schemeClr>
                </a:solidFill>
              </a:rPr>
              <a:t>oben</a:t>
            </a:r>
            <a:r>
              <a:rPr lang="cs-CZ" sz="2600" dirty="0" smtClean="0"/>
              <a:t>.</a:t>
            </a:r>
          </a:p>
          <a:p>
            <a:r>
              <a:rPr lang="cs-CZ" sz="2600" dirty="0" smtClean="0"/>
              <a:t>Bydlíme úplně </a:t>
            </a:r>
            <a:r>
              <a:rPr lang="cs-CZ" sz="2600" u="sng" dirty="0" smtClean="0"/>
              <a:t>nahoře</a:t>
            </a:r>
            <a:r>
              <a:rPr lang="cs-CZ" sz="2600" dirty="0" smtClean="0"/>
              <a:t>.</a:t>
            </a:r>
            <a:endParaRPr lang="cs-CZ" sz="2600" dirty="0"/>
          </a:p>
        </p:txBody>
      </p:sp>
      <p:sp>
        <p:nvSpPr>
          <p:cNvPr id="9" name="Šipka dolů 8"/>
          <p:cNvSpPr/>
          <p:nvPr/>
        </p:nvSpPr>
        <p:spPr>
          <a:xfrm>
            <a:off x="6858016" y="1357298"/>
            <a:ext cx="45719" cy="457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Šipka dolů 9"/>
          <p:cNvSpPr/>
          <p:nvPr/>
        </p:nvSpPr>
        <p:spPr>
          <a:xfrm>
            <a:off x="6286512" y="1428736"/>
            <a:ext cx="45719" cy="457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Šipka dolů 10"/>
          <p:cNvSpPr/>
          <p:nvPr/>
        </p:nvSpPr>
        <p:spPr>
          <a:xfrm>
            <a:off x="6357950" y="1142984"/>
            <a:ext cx="45719" cy="457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Šipka dolů 11"/>
          <p:cNvSpPr/>
          <p:nvPr/>
        </p:nvSpPr>
        <p:spPr>
          <a:xfrm>
            <a:off x="2786050" y="1000108"/>
            <a:ext cx="484632" cy="42862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5" name="Šipka dolů 14"/>
          <p:cNvSpPr/>
          <p:nvPr/>
        </p:nvSpPr>
        <p:spPr>
          <a:xfrm>
            <a:off x="6072198" y="1000108"/>
            <a:ext cx="484632" cy="428628"/>
          </a:xfrm>
          <a:prstGeom prst="down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Použitá literatura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 err="1" smtClean="0"/>
              <a:t>Schritte</a:t>
            </a:r>
            <a:r>
              <a:rPr lang="cs-CZ" sz="2400" dirty="0" smtClean="0"/>
              <a:t> </a:t>
            </a:r>
            <a:r>
              <a:rPr lang="cs-CZ" sz="2400" dirty="0" err="1" smtClean="0"/>
              <a:t>international</a:t>
            </a:r>
            <a:r>
              <a:rPr lang="cs-CZ" sz="2400" dirty="0" smtClean="0"/>
              <a:t> 2.  </a:t>
            </a:r>
            <a:r>
              <a:rPr lang="cs-CZ" sz="2400" dirty="0" err="1" smtClean="0"/>
              <a:t>Ismaning</a:t>
            </a:r>
            <a:r>
              <a:rPr lang="cs-CZ" sz="2400" dirty="0" smtClean="0"/>
              <a:t>: </a:t>
            </a:r>
            <a:r>
              <a:rPr lang="cs-CZ" sz="2400" dirty="0" err="1" smtClean="0"/>
              <a:t>Hueber</a:t>
            </a:r>
            <a:r>
              <a:rPr lang="cs-CZ" sz="2400" dirty="0" smtClean="0"/>
              <a:t> </a:t>
            </a:r>
            <a:r>
              <a:rPr lang="cs-CZ" sz="2400" dirty="0" err="1" smtClean="0"/>
              <a:t>Verlag</a:t>
            </a:r>
            <a:r>
              <a:rPr lang="cs-CZ" sz="2400" dirty="0" smtClean="0"/>
              <a:t>, 2006. </a:t>
            </a:r>
          </a:p>
          <a:p>
            <a:pPr>
              <a:buNone/>
            </a:pPr>
            <a:r>
              <a:rPr lang="cs-CZ" sz="2400" smtClean="0"/>
              <a:t>				       </a:t>
            </a:r>
            <a:r>
              <a:rPr lang="cs-CZ" sz="2400" dirty="0" smtClean="0"/>
              <a:t>ISBN 978-3-19-001852-9.</a:t>
            </a:r>
            <a:endParaRPr lang="cs-CZ" sz="2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732</TotalTime>
  <Words>922</Words>
  <Application>Microsoft Office PowerPoint</Application>
  <PresentationFormat>Předvádění na obrazovce (4:3)</PresentationFormat>
  <Paragraphs>176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Metro</vt:lpstr>
      <vt:lpstr>Snímek 1</vt:lpstr>
      <vt:lpstr>Snímek 2</vt:lpstr>
      <vt:lpstr>Předložky se 3. a 4. pádem  Popis místa</vt:lpstr>
      <vt:lpstr>Snímek 4</vt:lpstr>
      <vt:lpstr>Tyto předložky se pojí se 3. i se 4. pádem</vt:lpstr>
      <vt:lpstr>Skloňování členu určitého a neurčitého</vt:lpstr>
      <vt:lpstr>             Rozlišuj:</vt:lpstr>
      <vt:lpstr>Cvičení</vt:lpstr>
      <vt:lpstr>Urči rod a význam podst.jmen</vt:lpstr>
      <vt:lpstr>Řešení</vt:lpstr>
      <vt:lpstr>Přelož</vt:lpstr>
      <vt:lpstr>Řešení</vt:lpstr>
      <vt:lpstr>Přelož</vt:lpstr>
      <vt:lpstr>Řešení</vt:lpstr>
      <vt:lpstr>Rozlišuj předložky a příslovce místa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Předložky se 3. a 4. pádem</dc:title>
  <dc:creator>HP</dc:creator>
  <cp:lastModifiedBy>Hlistova</cp:lastModifiedBy>
  <cp:revision>81</cp:revision>
  <dcterms:created xsi:type="dcterms:W3CDTF">2013-10-14T16:51:53Z</dcterms:created>
  <dcterms:modified xsi:type="dcterms:W3CDTF">2014-01-08T09:17:43Z</dcterms:modified>
</cp:coreProperties>
</file>