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72" r:id="rId2"/>
    <p:sldId id="273" r:id="rId3"/>
    <p:sldId id="256" r:id="rId4"/>
    <p:sldId id="257" r:id="rId5"/>
    <p:sldId id="258" r:id="rId6"/>
    <p:sldId id="259" r:id="rId7"/>
    <p:sldId id="260" r:id="rId8"/>
    <p:sldId id="261" r:id="rId9"/>
    <p:sldId id="270" r:id="rId10"/>
    <p:sldId id="262" r:id="rId11"/>
    <p:sldId id="263" r:id="rId12"/>
    <p:sldId id="264" r:id="rId13"/>
    <p:sldId id="265" r:id="rId14"/>
    <p:sldId id="268" r:id="rId15"/>
    <p:sldId id="266" r:id="rId16"/>
    <p:sldId id="267" r:id="rId17"/>
    <p:sldId id="271" r:id="rId18"/>
    <p:sldId id="269" r:id="rId19"/>
    <p:sldId id="275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52B99-4137-4FC1-B684-BBC619799B4F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398C3B-422F-40F2-984F-04F3DAACE4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398C3B-422F-40F2-984F-04F3DAACE4E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1D0ABA-1693-4FF9-B5FE-2029D91F5264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CACE3-0244-4D00-AF8D-9A146F1BE5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1D0ABA-1693-4FF9-B5FE-2029D91F5264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CACE3-0244-4D00-AF8D-9A146F1BE5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1D0ABA-1693-4FF9-B5FE-2029D91F5264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CACE3-0244-4D00-AF8D-9A146F1BE5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1D0ABA-1693-4FF9-B5FE-2029D91F5264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CACE3-0244-4D00-AF8D-9A146F1BE5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1D0ABA-1693-4FF9-B5FE-2029D91F5264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CACE3-0244-4D00-AF8D-9A146F1BE5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1D0ABA-1693-4FF9-B5FE-2029D91F5264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CACE3-0244-4D00-AF8D-9A146F1BE5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1D0ABA-1693-4FF9-B5FE-2029D91F5264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CACE3-0244-4D00-AF8D-9A146F1BE5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1D0ABA-1693-4FF9-B5FE-2029D91F5264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CACE3-0244-4D00-AF8D-9A146F1BE5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2F1D0ABA-1693-4FF9-B5FE-2029D91F5264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B2CCACE3-0244-4D00-AF8D-9A146F1BE5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1D0ABA-1693-4FF9-B5FE-2029D91F5264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CACE3-0244-4D00-AF8D-9A146F1BE5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1D0ABA-1693-4FF9-B5FE-2029D91F5264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2CCACE3-0244-4D00-AF8D-9A146F1BE5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F1D0ABA-1693-4FF9-B5FE-2029D91F5264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B2CCACE3-0244-4D00-AF8D-9A146F1BE5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79"/>
          <p:cNvSpPr>
            <a:spLocks noChangeArrowheads="1"/>
          </p:cNvSpPr>
          <p:nvPr/>
        </p:nvSpPr>
        <p:spPr bwMode="auto">
          <a:xfrm>
            <a:off x="1557338" y="-501650"/>
            <a:ext cx="4308475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0243" name="obrázek 2" descr="mszes_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2205038"/>
            <a:ext cx="447675" cy="43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4927" name="Group 351"/>
          <p:cNvGraphicFramePr>
            <a:graphicFrameLocks noGrp="1"/>
          </p:cNvGraphicFramePr>
          <p:nvPr/>
        </p:nvGraphicFramePr>
        <p:xfrm>
          <a:off x="1547813" y="1557338"/>
          <a:ext cx="6100762" cy="4328160"/>
        </p:xfrm>
        <a:graphic>
          <a:graphicData uri="http://schemas.openxmlformats.org/drawingml/2006/table">
            <a:tbl>
              <a:tblPr/>
              <a:tblGrid>
                <a:gridCol w="1741487"/>
                <a:gridCol w="4359275"/>
              </a:tblGrid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CZ.1.07/1.5.00/34.0565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materiálu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VY_32_INOVACE_167_ZVRATNÁ SLOVESA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školy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Masarykova střední  škola zemědělská a Vyšší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odborná škola, Opava, příspěvková organizace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Jana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Hlistová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Průřezové téma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Gramatika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Člověk v demokratické společnosti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Informační a komunikační technologie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Tematický celek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Německý jazyk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</a:tr>
              <a:tr h="2476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4.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tvorby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19. 10. 2013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a místo ověření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22. 10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+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4. 11. 2013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– německý jazyk  4. 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Druh učebního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Prezentace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Pracovní list  - cvičení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Učebnice - cvičení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82" name="Picture 42" descr="OPVK_hor_zakladni_logolink_RGB_c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260350"/>
            <a:ext cx="6191250" cy="12588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957" name="Group 93"/>
          <p:cNvGraphicFramePr>
            <a:graphicFrameLocks noGrp="1"/>
          </p:cNvGraphicFramePr>
          <p:nvPr/>
        </p:nvGraphicFramePr>
        <p:xfrm>
          <a:off x="1500166" y="500042"/>
          <a:ext cx="6407174" cy="5955586"/>
        </p:xfrm>
        <a:graphic>
          <a:graphicData uri="http://schemas.openxmlformats.org/drawingml/2006/table">
            <a:tbl>
              <a:tblPr/>
              <a:tblGrid>
                <a:gridCol w="1828954"/>
                <a:gridCol w="4578220"/>
              </a:tblGrid>
              <a:tr h="24701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Anotace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DUM je výkladem o časování zvratných sloves, postavení zájmena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sich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ve větě jednoduché a vedlejší, ukazuje rozdíly ve zvratnosti sloves mezi češtinou a němčinou.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 pracovní části žáci procvičují tvary zájmena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sich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, procvičují zvratná slovesa v komunikativních situacích -udílení rad při zdravotních problémech, zdravý životní styl. Cvičení vedou  žáky k aktivní práci,  je procvičován ústní projev v plénu nebo ve dvojicích  i písemný projev (gramatický překlad, téma „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Mein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Lebensstil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“)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Inovativní je spojení výpočetní techniky s učebnicí a slovem učitele, žáci mají více prostoru  pro svůj projev.    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</a:tr>
              <a:tr h="524907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Časování zvratných sloves, slovosled se zvratným slovesem, rozdíly ve zvratnosti  mezi češtinou a němčinou.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</a:tr>
              <a:tr h="2254012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Metodický pokyn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Určeno k výkladu a práci v hodině či spíše 2 hodinách i k samostudiu. V 1. hodině se žáci seznámí s teorií, lexikou, procvičují tvary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sich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a udílejí pomocí rozkazu rady při zdrav. problémech dle cvičení z učebnice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Schritte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international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 2.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 2. hodině udílejí rady pomocí způsobových sloves, podmínkových vět, mluví obecně o zdravém životním stylu.Podle úrovně žáci pracují v plénu nebo ve skupinách, nejlépe ve dvojicích. Výstupem je písemný a ústní projev o zdravém životním stylu, zároveň překlad vět s procvičenými slovesy.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Tento výukový materiál nebo jeho části lze využít i pro opakování.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</a:tr>
              <a:tr h="308769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Pokud není uvedeno jinak, použitý materiál je z vlastních zdrojů autora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alpha val="2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dirty="0" smtClean="0"/>
              <a:t>Zvratná slovesa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 dirty="0" smtClean="0"/>
              <a:t>Časování v </a:t>
            </a:r>
            <a:r>
              <a:rPr lang="cs-CZ" sz="2400" dirty="0" err="1" smtClean="0"/>
              <a:t>prézenci</a:t>
            </a:r>
            <a:r>
              <a:rPr lang="cs-CZ" sz="2400" dirty="0" smtClean="0"/>
              <a:t> a postavení zvratného </a:t>
            </a:r>
            <a:r>
              <a:rPr lang="cs-CZ" sz="2400" dirty="0" err="1" smtClean="0"/>
              <a:t>sic</a:t>
            </a:r>
            <a:r>
              <a:rPr lang="cs-CZ" dirty="0" err="1" smtClean="0"/>
              <a:t>h</a:t>
            </a:r>
            <a:r>
              <a:rPr lang="cs-CZ" sz="2400" dirty="0" smtClean="0"/>
              <a:t>,  cvičení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vypadají zvratná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err="1" smtClean="0"/>
              <a:t>sich</a:t>
            </a:r>
            <a:r>
              <a:rPr lang="cs-CZ" i="1" dirty="0" smtClean="0"/>
              <a:t> </a:t>
            </a:r>
            <a:r>
              <a:rPr lang="cs-CZ" i="1" dirty="0" err="1" smtClean="0"/>
              <a:t>bewegen</a:t>
            </a:r>
            <a:r>
              <a:rPr lang="cs-CZ" i="1" dirty="0" smtClean="0"/>
              <a:t>, </a:t>
            </a:r>
            <a:r>
              <a:rPr lang="cs-CZ" i="1" dirty="0" err="1" smtClean="0"/>
              <a:t>sich</a:t>
            </a:r>
            <a:r>
              <a:rPr lang="cs-CZ" i="1" dirty="0" smtClean="0"/>
              <a:t> </a:t>
            </a:r>
            <a:r>
              <a:rPr lang="cs-CZ" i="1" dirty="0" err="1" smtClean="0"/>
              <a:t>interessieren</a:t>
            </a:r>
            <a:r>
              <a:rPr lang="cs-CZ" i="1" dirty="0" smtClean="0"/>
              <a:t>, </a:t>
            </a:r>
            <a:r>
              <a:rPr lang="cs-CZ" i="1" dirty="0" err="1" smtClean="0"/>
              <a:t>sich</a:t>
            </a:r>
            <a:r>
              <a:rPr lang="cs-CZ" i="1" dirty="0" smtClean="0"/>
              <a:t> </a:t>
            </a:r>
            <a:r>
              <a:rPr lang="cs-CZ" i="1" dirty="0" err="1" smtClean="0"/>
              <a:t>ausruhen</a:t>
            </a:r>
            <a:endParaRPr lang="cs-CZ" i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90000"/>
                  </a:schemeClr>
                </a:solidFill>
              </a:rPr>
              <a:t> </a:t>
            </a:r>
            <a:r>
              <a:rPr lang="cs-CZ" sz="3400" dirty="0" smtClean="0">
                <a:solidFill>
                  <a:schemeClr val="tx2">
                    <a:lumMod val="90000"/>
                  </a:schemeClr>
                </a:solidFill>
              </a:rPr>
              <a:t>Pojí se se zvratným zájmenem </a:t>
            </a:r>
            <a:r>
              <a:rPr lang="cs-CZ" sz="3400" dirty="0" err="1" smtClean="0">
                <a:solidFill>
                  <a:schemeClr val="tx2">
                    <a:lumMod val="90000"/>
                  </a:schemeClr>
                </a:solidFill>
              </a:rPr>
              <a:t>sich</a:t>
            </a:r>
            <a:r>
              <a:rPr lang="cs-CZ" sz="3400" dirty="0" smtClean="0">
                <a:solidFill>
                  <a:schemeClr val="tx2">
                    <a:lumMod val="90000"/>
                  </a:schemeClr>
                </a:solidFill>
              </a:rPr>
              <a:t> = se, si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Zvratné zájmeno se při časování na rozdíl od </a:t>
            </a:r>
          </a:p>
          <a:p>
            <a:pPr>
              <a:buNone/>
            </a:pPr>
            <a:r>
              <a:rPr lang="cs-CZ" dirty="0" smtClean="0"/>
              <a:t>češtiny mění.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285728"/>
            <a:ext cx="7772400" cy="914400"/>
          </a:xfrm>
        </p:spPr>
        <p:txBody>
          <a:bodyPr/>
          <a:lstStyle/>
          <a:p>
            <a:r>
              <a:rPr lang="cs-CZ" dirty="0" smtClean="0"/>
              <a:t>Časování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285860"/>
            <a:ext cx="7772400" cy="50697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err="1" smtClean="0">
                <a:solidFill>
                  <a:srgbClr val="FFC000"/>
                </a:solidFill>
              </a:rPr>
              <a:t>sich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/>
              <a:t>freuen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= těšit se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freue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mich</a:t>
            </a:r>
            <a:r>
              <a:rPr lang="cs-CZ" dirty="0" smtClean="0"/>
              <a:t>		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freuen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uns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freust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dich</a:t>
            </a:r>
            <a:r>
              <a:rPr lang="cs-CZ" dirty="0" smtClean="0"/>
              <a:t>		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freut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euch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freut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sich</a:t>
            </a:r>
            <a:r>
              <a:rPr lang="cs-CZ" dirty="0" smtClean="0"/>
              <a:t>			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freuen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sich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dirty="0" smtClean="0"/>
              <a:t>těš se! – </a:t>
            </a:r>
            <a:r>
              <a:rPr lang="cs-CZ" dirty="0" err="1" smtClean="0"/>
              <a:t>freu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dich</a:t>
            </a:r>
            <a:r>
              <a:rPr lang="cs-CZ" dirty="0" smtClean="0"/>
              <a:t>!</a:t>
            </a:r>
          </a:p>
          <a:p>
            <a:pPr>
              <a:buNone/>
            </a:pPr>
            <a:r>
              <a:rPr lang="cs-CZ" dirty="0" smtClean="0"/>
              <a:t>těšte se! – </a:t>
            </a:r>
            <a:r>
              <a:rPr lang="cs-CZ" dirty="0" err="1" smtClean="0"/>
              <a:t>freut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euch</a:t>
            </a:r>
            <a:r>
              <a:rPr lang="cs-CZ" dirty="0" smtClean="0"/>
              <a:t>! / </a:t>
            </a:r>
            <a:r>
              <a:rPr lang="cs-CZ" dirty="0" err="1" smtClean="0"/>
              <a:t>freuen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sich</a:t>
            </a:r>
            <a:r>
              <a:rPr lang="cs-CZ" dirty="0" smtClean="0"/>
              <a:t>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→ tvar </a:t>
            </a:r>
            <a:r>
              <a:rPr lang="cs-CZ" sz="28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sich</a:t>
            </a: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 je v infinitivu a ve 3. osobách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→ v 1. a 2 osobách - tvar osob.  zájmena ve 4. p,           </a:t>
            </a:r>
            <a:b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</a:b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 méně ve 3. pádě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→ zájmeno stojí za slovesem</a:t>
            </a:r>
            <a:endParaRPr lang="cs-CZ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785794"/>
            <a:ext cx="7772400" cy="542928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200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konzentrieren</a:t>
            </a:r>
            <a:r>
              <a:rPr lang="cs-CZ" sz="3200" dirty="0" smtClean="0"/>
              <a:t> – soustředit se</a:t>
            </a:r>
          </a:p>
          <a:p>
            <a:pPr>
              <a:buNone/>
            </a:pPr>
            <a:r>
              <a:rPr lang="cs-CZ" sz="3200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fühlen</a:t>
            </a:r>
            <a:r>
              <a:rPr lang="cs-CZ" sz="3200" dirty="0" smtClean="0"/>
              <a:t> – cítit se</a:t>
            </a:r>
          </a:p>
          <a:p>
            <a:pPr>
              <a:buNone/>
            </a:pPr>
            <a:r>
              <a:rPr lang="cs-CZ" sz="3200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bewegen</a:t>
            </a:r>
            <a:r>
              <a:rPr lang="cs-CZ" sz="3200" dirty="0" smtClean="0"/>
              <a:t> – hýbat se</a:t>
            </a:r>
          </a:p>
          <a:p>
            <a:pPr>
              <a:buNone/>
            </a:pPr>
            <a:r>
              <a:rPr lang="cs-CZ" sz="3200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ausruhen</a:t>
            </a:r>
            <a:r>
              <a:rPr lang="cs-CZ" sz="3200" dirty="0" smtClean="0"/>
              <a:t> – odpočinout si</a:t>
            </a:r>
          </a:p>
          <a:p>
            <a:pPr>
              <a:buNone/>
            </a:pPr>
            <a:r>
              <a:rPr lang="cs-CZ" sz="3200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ernähren</a:t>
            </a:r>
            <a:r>
              <a:rPr lang="cs-CZ" sz="3200" dirty="0" smtClean="0"/>
              <a:t> – stravovat se</a:t>
            </a:r>
          </a:p>
          <a:p>
            <a:pPr>
              <a:buNone/>
            </a:pPr>
            <a:r>
              <a:rPr lang="cs-CZ" sz="3200" dirty="0" err="1" smtClean="0"/>
              <a:t>sich</a:t>
            </a:r>
            <a:r>
              <a:rPr lang="cs-CZ" sz="3200" dirty="0" smtClean="0"/>
              <a:t>  </a:t>
            </a:r>
            <a:r>
              <a:rPr lang="cs-CZ" sz="3200" dirty="0" err="1" smtClean="0"/>
              <a:t>ärgern</a:t>
            </a:r>
            <a:r>
              <a:rPr lang="cs-CZ" sz="3200" dirty="0" smtClean="0"/>
              <a:t> – zlobit se</a:t>
            </a:r>
          </a:p>
          <a:p>
            <a:pPr>
              <a:buNone/>
            </a:pPr>
            <a:r>
              <a:rPr lang="cs-CZ" sz="3200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duschen</a:t>
            </a:r>
            <a:r>
              <a:rPr lang="cs-CZ" sz="3200" dirty="0" smtClean="0"/>
              <a:t> – sprchovat se</a:t>
            </a:r>
          </a:p>
          <a:p>
            <a:pPr>
              <a:buNone/>
            </a:pPr>
            <a:r>
              <a:rPr lang="cs-CZ" sz="3200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anziehen</a:t>
            </a:r>
            <a:r>
              <a:rPr lang="cs-CZ" sz="3200" dirty="0" smtClean="0"/>
              <a:t> – oblékat se</a:t>
            </a:r>
          </a:p>
          <a:p>
            <a:pPr>
              <a:buNone/>
            </a:pPr>
            <a:r>
              <a:rPr lang="cs-CZ" sz="3200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legen</a:t>
            </a:r>
            <a:r>
              <a:rPr lang="cs-CZ" sz="3200" dirty="0" smtClean="0"/>
              <a:t> – lehnout si</a:t>
            </a:r>
          </a:p>
          <a:p>
            <a:pPr>
              <a:buNone/>
            </a:pPr>
            <a:r>
              <a:rPr lang="cs-CZ" sz="3200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waschen</a:t>
            </a:r>
            <a:r>
              <a:rPr lang="cs-CZ" sz="3200" dirty="0" smtClean="0"/>
              <a:t> – mýt se</a:t>
            </a:r>
          </a:p>
          <a:p>
            <a:pPr>
              <a:buNone/>
            </a:pPr>
            <a:r>
              <a:rPr lang="cs-CZ" sz="3200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interessieren</a:t>
            </a:r>
            <a:r>
              <a:rPr lang="cs-CZ" sz="3200" dirty="0" smtClean="0"/>
              <a:t> – zajímat se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Slovesa vyskytující se jen ve zvratné formě</a:t>
            </a:r>
            <a:br>
              <a:rPr lang="cs-CZ" dirty="0" smtClean="0"/>
            </a:b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beeilen</a:t>
            </a:r>
            <a:r>
              <a:rPr lang="cs-CZ" dirty="0" smtClean="0"/>
              <a:t>,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kümmern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beeile</a:t>
            </a:r>
            <a:r>
              <a:rPr lang="cs-CZ" i="1" dirty="0" smtClean="0"/>
              <a:t> </a:t>
            </a:r>
            <a:r>
              <a:rPr lang="cs-CZ" i="1" dirty="0" err="1" smtClean="0"/>
              <a:t>mich</a:t>
            </a:r>
            <a:r>
              <a:rPr lang="cs-CZ" i="1" dirty="0" smtClean="0"/>
              <a:t>. </a:t>
            </a:r>
          </a:p>
          <a:p>
            <a:pPr>
              <a:buFont typeface="Wingdings" pitchFamily="2" charset="2"/>
              <a:buChar char="Ø"/>
            </a:pPr>
            <a:endParaRPr lang="cs-CZ" i="1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Slovesa vyskytující se ve zvratné i nezvratné formě</a:t>
            </a:r>
            <a:br>
              <a:rPr lang="cs-CZ" dirty="0" smtClean="0"/>
            </a:br>
            <a:r>
              <a:rPr lang="cs-CZ" i="1" dirty="0" err="1" smtClean="0"/>
              <a:t>Sie</a:t>
            </a:r>
            <a:r>
              <a:rPr lang="cs-CZ" i="1" dirty="0" smtClean="0"/>
              <a:t> </a:t>
            </a:r>
            <a:r>
              <a:rPr lang="cs-CZ" i="1" dirty="0" err="1" smtClean="0"/>
              <a:t>wäscht</a:t>
            </a:r>
            <a:r>
              <a:rPr lang="cs-CZ" i="1" dirty="0" smtClean="0"/>
              <a:t> </a:t>
            </a:r>
            <a:r>
              <a:rPr lang="cs-CZ" i="1" dirty="0" err="1" smtClean="0"/>
              <a:t>das</a:t>
            </a:r>
            <a:r>
              <a:rPr lang="cs-CZ" i="1" dirty="0" smtClean="0"/>
              <a:t> Baby.      X	</a:t>
            </a:r>
            <a:r>
              <a:rPr lang="cs-CZ" i="1" dirty="0" err="1" smtClean="0"/>
              <a:t>Sie</a:t>
            </a:r>
            <a:r>
              <a:rPr lang="cs-CZ" i="1" dirty="0" smtClean="0"/>
              <a:t> </a:t>
            </a:r>
            <a:r>
              <a:rPr lang="cs-CZ" i="1" dirty="0" err="1" smtClean="0"/>
              <a:t>wäscht</a:t>
            </a:r>
            <a:r>
              <a:rPr lang="cs-CZ" i="1" dirty="0" smtClean="0"/>
              <a:t> </a:t>
            </a:r>
            <a:r>
              <a:rPr lang="cs-CZ" i="1" dirty="0" err="1" smtClean="0"/>
              <a:t>sich</a:t>
            </a:r>
            <a:r>
              <a:rPr lang="cs-CZ" i="1" dirty="0" smtClean="0"/>
              <a:t>.</a:t>
            </a:r>
            <a:br>
              <a:rPr lang="cs-CZ" i="1" dirty="0" smtClean="0"/>
            </a:b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ziehe</a:t>
            </a:r>
            <a:r>
              <a:rPr lang="cs-CZ" i="1" dirty="0" smtClean="0"/>
              <a:t> </a:t>
            </a:r>
            <a:r>
              <a:rPr lang="cs-CZ" i="1" dirty="0" err="1" smtClean="0"/>
              <a:t>die</a:t>
            </a:r>
            <a:r>
              <a:rPr lang="cs-CZ" i="1" dirty="0" smtClean="0"/>
              <a:t> </a:t>
            </a:r>
            <a:r>
              <a:rPr lang="cs-CZ" i="1" dirty="0" err="1" smtClean="0"/>
              <a:t>Kinder</a:t>
            </a:r>
            <a:r>
              <a:rPr lang="cs-CZ" i="1" dirty="0" smtClean="0"/>
              <a:t> </a:t>
            </a:r>
            <a:r>
              <a:rPr lang="cs-CZ" i="1" dirty="0" err="1" smtClean="0"/>
              <a:t>an</a:t>
            </a:r>
            <a:r>
              <a:rPr lang="cs-CZ" i="1" dirty="0" smtClean="0"/>
              <a:t>.   X	 </a:t>
            </a: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ziehe</a:t>
            </a:r>
            <a:r>
              <a:rPr lang="cs-CZ" i="1" dirty="0" smtClean="0"/>
              <a:t> </a:t>
            </a:r>
            <a:r>
              <a:rPr lang="cs-CZ" i="1" dirty="0" err="1" smtClean="0"/>
              <a:t>mich</a:t>
            </a:r>
            <a:r>
              <a:rPr lang="cs-CZ" i="1" dirty="0" smtClean="0"/>
              <a:t> </a:t>
            </a:r>
            <a:r>
              <a:rPr lang="cs-CZ" i="1" dirty="0" err="1" smtClean="0"/>
              <a:t>an</a:t>
            </a:r>
            <a:r>
              <a:rPr lang="cs-CZ" i="1" dirty="0" smtClean="0"/>
              <a:t>.</a:t>
            </a:r>
            <a:br>
              <a:rPr lang="cs-CZ" i="1" dirty="0" smtClean="0"/>
            </a:br>
            <a:r>
              <a:rPr lang="cs-CZ" i="1" dirty="0" err="1" smtClean="0"/>
              <a:t>Er</a:t>
            </a:r>
            <a:r>
              <a:rPr lang="cs-CZ" i="1" dirty="0" smtClean="0"/>
              <a:t> </a:t>
            </a:r>
            <a:r>
              <a:rPr lang="cs-CZ" i="1" dirty="0" err="1" smtClean="0"/>
              <a:t>ärgert</a:t>
            </a:r>
            <a:r>
              <a:rPr lang="cs-CZ" i="1" dirty="0" smtClean="0"/>
              <a:t> </a:t>
            </a:r>
            <a:r>
              <a:rPr lang="cs-CZ" i="1" dirty="0" err="1" smtClean="0"/>
              <a:t>seine</a:t>
            </a:r>
            <a:r>
              <a:rPr lang="cs-CZ" i="1" dirty="0" smtClean="0"/>
              <a:t> </a:t>
            </a:r>
            <a:r>
              <a:rPr lang="cs-CZ" i="1" dirty="0" err="1" smtClean="0"/>
              <a:t>Mutter</a:t>
            </a:r>
            <a:r>
              <a:rPr lang="cs-CZ" i="1" dirty="0" smtClean="0"/>
              <a:t>.    X	</a:t>
            </a:r>
            <a:r>
              <a:rPr lang="cs-CZ" i="1" dirty="0" err="1" smtClean="0"/>
              <a:t>Er</a:t>
            </a:r>
            <a:r>
              <a:rPr lang="cs-CZ" i="1" dirty="0" smtClean="0"/>
              <a:t> </a:t>
            </a:r>
            <a:r>
              <a:rPr lang="cs-CZ" i="1" dirty="0" err="1" smtClean="0"/>
              <a:t>ärgert</a:t>
            </a:r>
            <a:r>
              <a:rPr lang="cs-CZ" i="1" dirty="0" smtClean="0"/>
              <a:t> </a:t>
            </a:r>
            <a:r>
              <a:rPr lang="cs-CZ" i="1" dirty="0" err="1" smtClean="0"/>
              <a:t>sich</a:t>
            </a:r>
            <a:r>
              <a:rPr lang="cs-CZ" i="1" dirty="0" smtClean="0"/>
              <a:t>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428604"/>
            <a:ext cx="7772400" cy="1128714"/>
          </a:xfrm>
        </p:spPr>
        <p:txBody>
          <a:bodyPr/>
          <a:lstStyle/>
          <a:p>
            <a:r>
              <a:rPr lang="cs-CZ" sz="3400" dirty="0" smtClean="0"/>
              <a:t>Některá slovesa mohou mít </a:t>
            </a:r>
            <a:r>
              <a:rPr lang="cs-CZ" sz="3400" dirty="0" err="1" smtClean="0"/>
              <a:t>sich</a:t>
            </a:r>
            <a:r>
              <a:rPr lang="cs-CZ" sz="3400" dirty="0" smtClean="0"/>
              <a:t> </a:t>
            </a:r>
            <a:br>
              <a:rPr lang="cs-CZ" sz="3400" dirty="0" smtClean="0"/>
            </a:br>
            <a:r>
              <a:rPr lang="cs-CZ" sz="3400" dirty="0" smtClean="0"/>
              <a:t>v obou pádech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waschen</a:t>
            </a:r>
            <a:r>
              <a:rPr lang="cs-CZ" dirty="0" smtClean="0"/>
              <a:t>,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vorbereiten</a:t>
            </a:r>
            <a:r>
              <a:rPr lang="cs-CZ" dirty="0" smtClean="0"/>
              <a:t>,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vorstellen</a:t>
            </a:r>
            <a:r>
              <a:rPr lang="cs-CZ" dirty="0" smtClean="0"/>
              <a:t>,..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wasche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FFC000"/>
                </a:solidFill>
              </a:rPr>
              <a:t>mich</a:t>
            </a:r>
            <a:r>
              <a:rPr lang="cs-CZ" i="1" dirty="0" smtClean="0"/>
              <a:t> </a:t>
            </a:r>
            <a:r>
              <a:rPr lang="cs-CZ" i="1" dirty="0" err="1" smtClean="0"/>
              <a:t>morgens</a:t>
            </a:r>
            <a:r>
              <a:rPr lang="cs-CZ" i="1" dirty="0" smtClean="0"/>
              <a:t> </a:t>
            </a:r>
            <a:r>
              <a:rPr lang="cs-CZ" i="1" dirty="0" err="1" smtClean="0"/>
              <a:t>und</a:t>
            </a:r>
            <a:r>
              <a:rPr lang="cs-CZ" i="1" dirty="0" smtClean="0"/>
              <a:t> </a:t>
            </a:r>
            <a:r>
              <a:rPr lang="cs-CZ" i="1" dirty="0" err="1" smtClean="0"/>
              <a:t>abends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wasche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FFC000"/>
                </a:solidFill>
              </a:rPr>
              <a:t>mir</a:t>
            </a:r>
            <a:r>
              <a:rPr lang="cs-CZ" i="1" dirty="0" smtClean="0">
                <a:solidFill>
                  <a:srgbClr val="FFC000"/>
                </a:solidFill>
              </a:rPr>
              <a:t> </a:t>
            </a:r>
            <a:r>
              <a:rPr lang="cs-CZ" i="1" dirty="0" err="1" smtClean="0">
                <a:solidFill>
                  <a:schemeClr val="tx2">
                    <a:lumMod val="90000"/>
                  </a:schemeClr>
                </a:solidFill>
              </a:rPr>
              <a:t>die</a:t>
            </a:r>
            <a:r>
              <a:rPr lang="cs-CZ" i="1" dirty="0" smtClean="0">
                <a:solidFill>
                  <a:schemeClr val="tx2">
                    <a:lumMod val="90000"/>
                  </a:schemeClr>
                </a:solidFill>
              </a:rPr>
              <a:t> </a:t>
            </a:r>
            <a:r>
              <a:rPr lang="cs-CZ" i="1" dirty="0" err="1" smtClean="0">
                <a:solidFill>
                  <a:schemeClr val="tx2">
                    <a:lumMod val="90000"/>
                  </a:schemeClr>
                </a:solidFill>
              </a:rPr>
              <a:t>Hände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err="1" smtClean="0"/>
              <a:t>Bereitest</a:t>
            </a:r>
            <a:r>
              <a:rPr lang="cs-CZ" i="1" dirty="0" smtClean="0"/>
              <a:t> </a:t>
            </a:r>
            <a:r>
              <a:rPr lang="cs-CZ" i="1" dirty="0" err="1" smtClean="0"/>
              <a:t>du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FFC000"/>
                </a:solidFill>
              </a:rPr>
              <a:t>dich</a:t>
            </a:r>
            <a:r>
              <a:rPr lang="cs-CZ" i="1" dirty="0" smtClean="0"/>
              <a:t> </a:t>
            </a:r>
            <a:r>
              <a:rPr lang="cs-CZ" i="1" dirty="0" err="1" smtClean="0"/>
              <a:t>für</a:t>
            </a:r>
            <a:r>
              <a:rPr lang="cs-CZ" i="1" dirty="0" smtClean="0"/>
              <a:t> </a:t>
            </a:r>
            <a:r>
              <a:rPr lang="cs-CZ" i="1" dirty="0" err="1" smtClean="0"/>
              <a:t>das</a:t>
            </a:r>
            <a:r>
              <a:rPr lang="cs-CZ" i="1" dirty="0" smtClean="0"/>
              <a:t> </a:t>
            </a:r>
            <a:r>
              <a:rPr lang="cs-CZ" i="1" dirty="0" err="1" smtClean="0"/>
              <a:t>Abitur</a:t>
            </a:r>
            <a:r>
              <a:rPr lang="cs-CZ" i="1" dirty="0" smtClean="0"/>
              <a:t> vor?</a:t>
            </a:r>
          </a:p>
          <a:p>
            <a:pPr>
              <a:buNone/>
            </a:pPr>
            <a:r>
              <a:rPr lang="cs-CZ" i="1" dirty="0" err="1" smtClean="0"/>
              <a:t>Du</a:t>
            </a:r>
            <a:r>
              <a:rPr lang="cs-CZ" i="1" dirty="0" smtClean="0"/>
              <a:t> </a:t>
            </a:r>
            <a:r>
              <a:rPr lang="cs-CZ" i="1" dirty="0" err="1" smtClean="0"/>
              <a:t>bereitest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FFC000"/>
                </a:solidFill>
              </a:rPr>
              <a:t>dir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chemeClr val="tx2">
                    <a:lumMod val="90000"/>
                  </a:schemeClr>
                </a:solidFill>
              </a:rPr>
              <a:t>etwas</a:t>
            </a:r>
            <a:r>
              <a:rPr lang="cs-CZ" i="1" dirty="0" smtClean="0">
                <a:solidFill>
                  <a:schemeClr val="tx2">
                    <a:lumMod val="90000"/>
                  </a:schemeClr>
                </a:solidFill>
              </a:rPr>
              <a:t> </a:t>
            </a:r>
            <a:r>
              <a:rPr lang="cs-CZ" i="1" dirty="0" err="1" smtClean="0"/>
              <a:t>zum</a:t>
            </a:r>
            <a:r>
              <a:rPr lang="cs-CZ" i="1" dirty="0" smtClean="0"/>
              <a:t> Essen vor.</a:t>
            </a:r>
            <a:endParaRPr lang="cs-CZ" dirty="0" smtClean="0"/>
          </a:p>
          <a:p>
            <a:pPr>
              <a:buNone/>
            </a:pPr>
            <a:r>
              <a:rPr lang="cs-CZ" i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Calibri"/>
              </a:rPr>
              <a:t>→ </a:t>
            </a: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Calibri"/>
              </a:rPr>
              <a:t>u zvratných sloves ve 3. pádě stojí</a:t>
            </a:r>
            <a:b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Calibri"/>
              </a:rPr>
            </a:b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Calibri"/>
              </a:rPr>
              <a:t> bezpředložkový předmět ve 4. pádě</a:t>
            </a:r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000" dirty="0" smtClean="0"/>
              <a:t>Cvičení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err="1" smtClean="0"/>
              <a:t>Schritte</a:t>
            </a:r>
            <a:r>
              <a:rPr lang="cs-CZ" sz="2800" dirty="0" smtClean="0"/>
              <a:t> </a:t>
            </a:r>
            <a:r>
              <a:rPr lang="cs-CZ" sz="2800" dirty="0" err="1" smtClean="0"/>
              <a:t>international</a:t>
            </a:r>
            <a:r>
              <a:rPr lang="cs-CZ" sz="2800" dirty="0" smtClean="0"/>
              <a:t> 3, str. 122 – 123, </a:t>
            </a:r>
            <a:r>
              <a:rPr lang="cs-CZ" sz="2800" dirty="0" err="1" smtClean="0"/>
              <a:t>cv</a:t>
            </a:r>
            <a:r>
              <a:rPr lang="cs-CZ" sz="2800" dirty="0" smtClean="0"/>
              <a:t>. 1,2,3</a:t>
            </a:r>
            <a:endParaRPr lang="cs-CZ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400" b="1" dirty="0" smtClean="0"/>
              <a:t>Postavení </a:t>
            </a:r>
            <a:r>
              <a:rPr lang="cs-CZ" sz="3400" b="1" dirty="0" err="1" smtClean="0"/>
              <a:t>sich</a:t>
            </a:r>
            <a:r>
              <a:rPr lang="cs-CZ" sz="3400" b="1" dirty="0" smtClean="0"/>
              <a:t> </a:t>
            </a:r>
            <a:r>
              <a:rPr lang="cs-CZ" sz="3400" dirty="0" smtClean="0"/>
              <a:t>ve větě jednoduché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1357298"/>
            <a:ext cx="7772400" cy="500066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Přímý slovosled</a:t>
            </a:r>
          </a:p>
          <a:p>
            <a:pPr>
              <a:buNone/>
            </a:pPr>
            <a:r>
              <a:rPr lang="cs-CZ" sz="2800" i="1" u="sng" dirty="0" err="1" smtClean="0"/>
              <a:t>Ich</a:t>
            </a:r>
            <a:r>
              <a:rPr lang="cs-CZ" sz="2800" i="1" u="sng" dirty="0" smtClean="0"/>
              <a:t> </a:t>
            </a:r>
            <a:r>
              <a:rPr lang="cs-CZ" sz="2800" i="1" u="sng" dirty="0" err="1" smtClean="0"/>
              <a:t>fühle</a:t>
            </a:r>
            <a:r>
              <a:rPr lang="cs-CZ" sz="2800" i="1" u="sng" dirty="0" smtClean="0"/>
              <a:t> </a:t>
            </a:r>
            <a:r>
              <a:rPr lang="cs-CZ" sz="2800" i="1" u="sng" dirty="0" err="1" smtClean="0">
                <a:solidFill>
                  <a:srgbClr val="FFC000"/>
                </a:solidFill>
              </a:rPr>
              <a:t>mich</a:t>
            </a:r>
            <a:r>
              <a:rPr lang="cs-CZ" sz="2800" i="1" u="sng" dirty="0" smtClean="0"/>
              <a:t> </a:t>
            </a:r>
            <a:r>
              <a:rPr lang="cs-CZ" sz="2800" i="1" u="sng" dirty="0" err="1" smtClean="0"/>
              <a:t>müde</a:t>
            </a:r>
            <a:r>
              <a:rPr lang="cs-CZ" sz="2800" i="1" dirty="0" smtClean="0"/>
              <a:t>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→ za slovesem</a:t>
            </a:r>
          </a:p>
          <a:p>
            <a:pPr>
              <a:buNone/>
            </a:pPr>
            <a:endParaRPr lang="cs-CZ" sz="2800" dirty="0" smtClean="0">
              <a:solidFill>
                <a:schemeClr val="accent2">
                  <a:lumMod val="60000"/>
                  <a:lumOff val="40000"/>
                </a:schemeClr>
              </a:solidFill>
              <a:latin typeface="Calibri"/>
            </a:endParaRPr>
          </a:p>
          <a:p>
            <a:pPr>
              <a:buNone/>
            </a:pPr>
            <a:r>
              <a:rPr lang="cs-CZ" sz="2800" u="sng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Nepřímý slovosled</a:t>
            </a:r>
          </a:p>
          <a:p>
            <a:pPr>
              <a:buNone/>
            </a:pPr>
            <a:r>
              <a:rPr lang="cs-CZ" sz="2800" i="1" dirty="0" err="1" smtClean="0">
                <a:latin typeface="Calibri"/>
              </a:rPr>
              <a:t>Wann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latin typeface="Calibri"/>
              </a:rPr>
              <a:t>ruhen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solidFill>
                  <a:srgbClr val="FFC000"/>
                </a:solidFill>
                <a:latin typeface="Calibri"/>
              </a:rPr>
              <a:t>sich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latin typeface="Calibri"/>
              </a:rPr>
              <a:t>deine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latin typeface="Calibri"/>
              </a:rPr>
              <a:t>Eltern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latin typeface="Calibri"/>
              </a:rPr>
              <a:t>aus</a:t>
            </a:r>
            <a:r>
              <a:rPr lang="cs-CZ" sz="2800" i="1" dirty="0" smtClean="0">
                <a:latin typeface="Calibri"/>
              </a:rPr>
              <a:t>?</a:t>
            </a:r>
          </a:p>
          <a:p>
            <a:pPr>
              <a:buNone/>
            </a:pPr>
            <a:r>
              <a:rPr lang="cs-CZ" sz="2800" i="1" dirty="0" err="1" smtClean="0">
                <a:latin typeface="Calibri"/>
              </a:rPr>
              <a:t>Heute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latin typeface="Calibri"/>
              </a:rPr>
              <a:t>fühlt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solidFill>
                  <a:srgbClr val="FFC000"/>
                </a:solidFill>
                <a:latin typeface="Calibri"/>
              </a:rPr>
              <a:t>sich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latin typeface="Calibri"/>
              </a:rPr>
              <a:t>Andreas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latin typeface="Calibri"/>
              </a:rPr>
              <a:t>besser</a:t>
            </a:r>
            <a:r>
              <a:rPr lang="cs-CZ" sz="2800" i="1" dirty="0" smtClean="0">
                <a:latin typeface="Calibri"/>
              </a:rPr>
              <a:t>.</a:t>
            </a:r>
          </a:p>
          <a:p>
            <a:pPr>
              <a:buNone/>
            </a:pPr>
            <a:r>
              <a:rPr lang="cs-CZ" sz="2800" i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→</a:t>
            </a: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za slovesem, je-li podmět vyjádřen </a:t>
            </a:r>
            <a:r>
              <a:rPr lang="cs-CZ" sz="28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podst.jménem</a:t>
            </a:r>
            <a:endParaRPr lang="cs-CZ" sz="2800" dirty="0" smtClean="0">
              <a:solidFill>
                <a:schemeClr val="accent2">
                  <a:lumMod val="60000"/>
                  <a:lumOff val="40000"/>
                </a:schemeClr>
              </a:solidFill>
              <a:latin typeface="Calibri"/>
            </a:endParaRPr>
          </a:p>
          <a:p>
            <a:pPr>
              <a:buNone/>
            </a:pPr>
            <a:r>
              <a:rPr lang="cs-CZ" sz="2800" i="1" dirty="0" err="1" smtClean="0">
                <a:latin typeface="Calibri"/>
              </a:rPr>
              <a:t>Wann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latin typeface="Calibri"/>
              </a:rPr>
              <a:t>ruhen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latin typeface="Calibri"/>
              </a:rPr>
              <a:t>sie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solidFill>
                  <a:srgbClr val="FFC000"/>
                </a:solidFill>
                <a:latin typeface="Calibri"/>
              </a:rPr>
              <a:t>sich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latin typeface="Calibri"/>
              </a:rPr>
              <a:t>aus</a:t>
            </a:r>
            <a:r>
              <a:rPr lang="cs-CZ" sz="2800" i="1" dirty="0" smtClean="0">
                <a:latin typeface="Calibri"/>
              </a:rPr>
              <a:t>? </a:t>
            </a:r>
            <a:r>
              <a:rPr lang="cs-CZ" sz="2800" i="1" dirty="0" err="1" smtClean="0">
                <a:latin typeface="Calibri"/>
              </a:rPr>
              <a:t>Heute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latin typeface="Calibri"/>
              </a:rPr>
              <a:t>fühlt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latin typeface="Calibri"/>
              </a:rPr>
              <a:t>er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solidFill>
                  <a:srgbClr val="FFC000"/>
                </a:solidFill>
                <a:latin typeface="Calibri"/>
              </a:rPr>
              <a:t>sich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latin typeface="Calibri"/>
              </a:rPr>
              <a:t>besser</a:t>
            </a:r>
            <a:r>
              <a:rPr lang="cs-CZ" sz="2800" i="1" dirty="0" smtClean="0">
                <a:latin typeface="Calibri"/>
              </a:rPr>
              <a:t>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→ za osobním zájmenem vyjadřujícím podmět</a:t>
            </a:r>
            <a:endParaRPr lang="cs-CZ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357166"/>
            <a:ext cx="7772400" cy="1069298"/>
          </a:xfrm>
        </p:spPr>
        <p:txBody>
          <a:bodyPr/>
          <a:lstStyle/>
          <a:p>
            <a:r>
              <a:rPr lang="cs-CZ" sz="3400" dirty="0" smtClean="0"/>
              <a:t>Postavení </a:t>
            </a:r>
            <a:r>
              <a:rPr lang="cs-CZ" sz="3400" dirty="0" err="1" smtClean="0"/>
              <a:t>sich</a:t>
            </a:r>
            <a:r>
              <a:rPr lang="cs-CZ" sz="3400" dirty="0" smtClean="0"/>
              <a:t> ve větě </a:t>
            </a:r>
            <a:br>
              <a:rPr lang="cs-CZ" sz="3400" dirty="0" smtClean="0"/>
            </a:br>
            <a:r>
              <a:rPr lang="cs-CZ" sz="3400" dirty="0" smtClean="0"/>
              <a:t>s modálními slovesy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214554"/>
            <a:ext cx="7772400" cy="4141006"/>
          </a:xfrm>
        </p:spPr>
        <p:txBody>
          <a:bodyPr/>
          <a:lstStyle/>
          <a:p>
            <a:pPr>
              <a:buNone/>
            </a:pP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muss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FFC000"/>
                </a:solidFill>
              </a:rPr>
              <a:t>mich</a:t>
            </a:r>
            <a:r>
              <a:rPr lang="cs-CZ" i="1" dirty="0" smtClean="0">
                <a:solidFill>
                  <a:srgbClr val="FFC000"/>
                </a:solidFill>
              </a:rPr>
              <a:t> </a:t>
            </a:r>
            <a:r>
              <a:rPr lang="cs-CZ" i="1" dirty="0" err="1" smtClean="0"/>
              <a:t>jetzt</a:t>
            </a:r>
            <a:r>
              <a:rPr lang="cs-CZ" i="1" dirty="0" smtClean="0"/>
              <a:t> </a:t>
            </a:r>
            <a:r>
              <a:rPr lang="cs-CZ" i="1" dirty="0" err="1" smtClean="0"/>
              <a:t>konzentrieren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i="1" dirty="0" err="1" smtClean="0"/>
              <a:t>Kannst</a:t>
            </a:r>
            <a:r>
              <a:rPr lang="cs-CZ" i="1" dirty="0" smtClean="0"/>
              <a:t> </a:t>
            </a:r>
            <a:r>
              <a:rPr lang="cs-CZ" i="1" dirty="0" err="1" smtClean="0"/>
              <a:t>du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FFC000"/>
                </a:solidFill>
              </a:rPr>
              <a:t>dich</a:t>
            </a:r>
            <a:r>
              <a:rPr lang="cs-CZ" i="1" dirty="0" smtClean="0"/>
              <a:t> </a:t>
            </a:r>
            <a:r>
              <a:rPr lang="cs-CZ" i="1" dirty="0" err="1" smtClean="0"/>
              <a:t>mehr</a:t>
            </a:r>
            <a:r>
              <a:rPr lang="cs-CZ" i="1" dirty="0" smtClean="0"/>
              <a:t> </a:t>
            </a:r>
            <a:r>
              <a:rPr lang="cs-CZ" i="1" dirty="0" err="1" smtClean="0"/>
              <a:t>bewegen</a:t>
            </a:r>
            <a:r>
              <a:rPr lang="cs-CZ" i="1" dirty="0" smtClean="0"/>
              <a:t>?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→ zvratné zájmeno stojí u modálního slovesa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→ tvar mění dle podmětu</a:t>
            </a:r>
            <a:endParaRPr lang="cs-CZ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400" dirty="0" smtClean="0"/>
              <a:t>Postavení </a:t>
            </a:r>
            <a:r>
              <a:rPr lang="cs-CZ" sz="3400" dirty="0" err="1" smtClean="0"/>
              <a:t>sich</a:t>
            </a:r>
            <a:r>
              <a:rPr lang="cs-CZ" sz="3400" dirty="0" smtClean="0"/>
              <a:t> ve větě vedlejší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i="1" dirty="0" err="1" smtClean="0"/>
              <a:t>Wenn</a:t>
            </a:r>
            <a:r>
              <a:rPr lang="cs-CZ" sz="2800" i="1" dirty="0" smtClean="0"/>
              <a:t> </a:t>
            </a:r>
            <a:r>
              <a:rPr lang="cs-CZ" sz="2800" i="1" dirty="0" err="1" smtClean="0">
                <a:solidFill>
                  <a:srgbClr val="FFC000"/>
                </a:solidFill>
              </a:rPr>
              <a:t>sich</a:t>
            </a:r>
            <a:r>
              <a:rPr lang="cs-CZ" sz="2800" i="1" dirty="0" smtClean="0"/>
              <a:t> Maria </a:t>
            </a:r>
            <a:r>
              <a:rPr lang="cs-CZ" sz="2800" i="1" dirty="0" err="1" smtClean="0"/>
              <a:t>müde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fühlt</a:t>
            </a:r>
            <a:r>
              <a:rPr lang="cs-CZ" sz="2800" i="1" dirty="0" smtClean="0"/>
              <a:t>, </a:t>
            </a:r>
            <a:r>
              <a:rPr lang="cs-CZ" sz="2800" i="1" dirty="0" err="1" smtClean="0"/>
              <a:t>muss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sie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sich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ausruhen</a:t>
            </a:r>
            <a:r>
              <a:rPr lang="cs-CZ" sz="2800" i="1" dirty="0" smtClean="0"/>
              <a:t>.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→ za spojkou </a:t>
            </a:r>
            <a:r>
              <a:rPr lang="cs-CZ" sz="28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podřadící</a:t>
            </a: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, je-li podmět vyjádřen 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	 </a:t>
            </a:r>
            <a:r>
              <a:rPr lang="cs-CZ" sz="28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podst</a:t>
            </a: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. jménem</a:t>
            </a:r>
          </a:p>
          <a:p>
            <a:pPr>
              <a:buNone/>
            </a:pPr>
            <a:endParaRPr lang="cs-CZ" sz="2800" dirty="0" smtClean="0">
              <a:latin typeface="Calibri"/>
            </a:endParaRPr>
          </a:p>
          <a:p>
            <a:pPr>
              <a:buNone/>
            </a:pPr>
            <a:r>
              <a:rPr lang="cs-CZ" sz="2800" i="1" dirty="0" err="1" smtClean="0">
                <a:latin typeface="Calibri"/>
              </a:rPr>
              <a:t>Wenn</a:t>
            </a:r>
            <a:r>
              <a:rPr lang="cs-CZ" sz="2800" i="1" dirty="0" smtClean="0">
                <a:latin typeface="Calibri"/>
              </a:rPr>
              <a:t>  </a:t>
            </a:r>
            <a:r>
              <a:rPr lang="cs-CZ" sz="2800" i="1" dirty="0" err="1" smtClean="0">
                <a:latin typeface="Calibri"/>
              </a:rPr>
              <a:t>sie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solidFill>
                  <a:srgbClr val="FFC000"/>
                </a:solidFill>
                <a:latin typeface="Calibri"/>
              </a:rPr>
              <a:t>sich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latin typeface="Calibri"/>
              </a:rPr>
              <a:t>müde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latin typeface="Calibri"/>
              </a:rPr>
              <a:t>fühlt</a:t>
            </a:r>
            <a:r>
              <a:rPr lang="cs-CZ" sz="2800" i="1" dirty="0" smtClean="0">
                <a:latin typeface="Calibri"/>
              </a:rPr>
              <a:t>, </a:t>
            </a:r>
            <a:r>
              <a:rPr lang="cs-CZ" sz="2800" i="1" dirty="0" err="1" smtClean="0">
                <a:latin typeface="Calibri"/>
              </a:rPr>
              <a:t>muss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latin typeface="Calibri"/>
              </a:rPr>
              <a:t>sie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latin typeface="Calibri"/>
              </a:rPr>
              <a:t>sich</a:t>
            </a:r>
            <a:r>
              <a:rPr lang="cs-CZ" sz="2800" i="1" dirty="0" smtClean="0">
                <a:latin typeface="Calibri"/>
              </a:rPr>
              <a:t> </a:t>
            </a:r>
            <a:r>
              <a:rPr lang="cs-CZ" sz="2800" i="1" dirty="0" err="1" smtClean="0">
                <a:latin typeface="Calibri"/>
              </a:rPr>
              <a:t>ausruhen</a:t>
            </a:r>
            <a:r>
              <a:rPr lang="cs-CZ" sz="2800" i="1" dirty="0" smtClean="0">
                <a:latin typeface="Calibri"/>
              </a:rPr>
              <a:t>.</a:t>
            </a:r>
          </a:p>
          <a:p>
            <a:pPr>
              <a:buNone/>
            </a:pPr>
            <a:r>
              <a:rPr lang="cs-CZ" sz="2800" i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→ </a:t>
            </a: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za osobním zájmenem </a:t>
            </a:r>
            <a:r>
              <a:rPr lang="cs-CZ" sz="28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vyjádřujícím</a:t>
            </a:r>
            <a:r>
              <a:rPr lang="cs-CZ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libri"/>
              </a:rPr>
              <a:t> podmět</a:t>
            </a:r>
            <a:endParaRPr lang="cs-CZ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824" y="512064"/>
            <a:ext cx="8067704" cy="914400"/>
          </a:xfrm>
        </p:spPr>
        <p:txBody>
          <a:bodyPr/>
          <a:lstStyle/>
          <a:p>
            <a:r>
              <a:rPr lang="cs-CZ" sz="3400" dirty="0" smtClean="0"/>
              <a:t>Rozdíly ve zvratnosti mezi ČJ a NJ</a:t>
            </a:r>
            <a:endParaRPr lang="cs-CZ" sz="34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  NJ  vždy jen zvratné</a:t>
            </a:r>
            <a:endParaRPr lang="cs-CZ" sz="26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r>
              <a:rPr lang="cs-CZ" sz="2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  NJ není zvratné</a:t>
            </a:r>
            <a:endParaRPr lang="cs-CZ" sz="26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600" dirty="0" err="1" smtClean="0"/>
              <a:t>sich</a:t>
            </a:r>
            <a:r>
              <a:rPr lang="cs-CZ" sz="2600" dirty="0" smtClean="0"/>
              <a:t> </a:t>
            </a:r>
            <a:r>
              <a:rPr lang="cs-CZ" sz="2600" dirty="0" err="1" smtClean="0"/>
              <a:t>beeilen</a:t>
            </a:r>
            <a:r>
              <a:rPr lang="cs-CZ" sz="2600" dirty="0" smtClean="0"/>
              <a:t> – pospíchat, 			  pospíšit si</a:t>
            </a:r>
          </a:p>
          <a:p>
            <a:pPr>
              <a:buNone/>
            </a:pPr>
            <a:r>
              <a:rPr lang="cs-CZ" sz="2600" dirty="0" err="1" smtClean="0"/>
              <a:t>sich</a:t>
            </a:r>
            <a:r>
              <a:rPr lang="cs-CZ" sz="2600" dirty="0" smtClean="0"/>
              <a:t> </a:t>
            </a:r>
            <a:r>
              <a:rPr lang="cs-CZ" sz="2600" dirty="0" err="1" smtClean="0"/>
              <a:t>kümmern</a:t>
            </a:r>
            <a:r>
              <a:rPr lang="cs-CZ" sz="2600" dirty="0" smtClean="0"/>
              <a:t> – starat se</a:t>
            </a:r>
            <a:endParaRPr lang="cs-CZ" sz="2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600" dirty="0" err="1" smtClean="0"/>
              <a:t>lernen</a:t>
            </a:r>
            <a:r>
              <a:rPr lang="cs-CZ" sz="2600" dirty="0" smtClean="0"/>
              <a:t> – učit se</a:t>
            </a:r>
          </a:p>
          <a:p>
            <a:pPr>
              <a:buNone/>
            </a:pPr>
            <a:r>
              <a:rPr lang="cs-CZ" sz="2600" dirty="0" err="1" smtClean="0"/>
              <a:t>spielen</a:t>
            </a:r>
            <a:r>
              <a:rPr lang="cs-CZ" sz="2600" dirty="0" smtClean="0"/>
              <a:t> – hrát si</a:t>
            </a:r>
          </a:p>
          <a:p>
            <a:pPr>
              <a:buNone/>
            </a:pPr>
            <a:r>
              <a:rPr lang="cs-CZ" sz="2600" dirty="0" err="1" smtClean="0"/>
              <a:t>fragen</a:t>
            </a:r>
            <a:r>
              <a:rPr lang="cs-CZ" sz="2600" dirty="0" smtClean="0"/>
              <a:t> – ptát se</a:t>
            </a:r>
          </a:p>
          <a:p>
            <a:pPr>
              <a:buNone/>
            </a:pPr>
            <a:r>
              <a:rPr lang="cs-CZ" sz="2600" dirty="0" err="1" smtClean="0"/>
              <a:t>gefallen</a:t>
            </a:r>
            <a:r>
              <a:rPr lang="cs-CZ" sz="2600" dirty="0" smtClean="0"/>
              <a:t> – líbit se</a:t>
            </a:r>
          </a:p>
          <a:p>
            <a:pPr>
              <a:buNone/>
            </a:pPr>
            <a:r>
              <a:rPr lang="cs-CZ" sz="2600" dirty="0" err="1" smtClean="0"/>
              <a:t>fernsehen</a:t>
            </a:r>
            <a:r>
              <a:rPr lang="cs-CZ" sz="2600" dirty="0" smtClean="0"/>
              <a:t> – dívat se na TV</a:t>
            </a:r>
            <a:endParaRPr lang="cs-CZ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702358"/>
          </a:xfrm>
        </p:spPr>
        <p:txBody>
          <a:bodyPr/>
          <a:lstStyle/>
          <a:p>
            <a:r>
              <a:rPr lang="cs-CZ" sz="3200" dirty="0" smtClean="0"/>
              <a:t>Doplňte </a:t>
            </a:r>
            <a:r>
              <a:rPr lang="cs-CZ" sz="3000" dirty="0" smtClean="0"/>
              <a:t>tvar</a:t>
            </a:r>
            <a:r>
              <a:rPr lang="cs-CZ" sz="3200" dirty="0" smtClean="0"/>
              <a:t> zvratného zájmena </a:t>
            </a:r>
            <a:r>
              <a:rPr lang="cs-CZ" sz="3200" dirty="0" err="1" smtClean="0"/>
              <a:t>sich</a:t>
            </a:r>
            <a:endParaRPr lang="cs-CZ" sz="32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914400" y="1285860"/>
            <a:ext cx="7772400" cy="50697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konzentriere</a:t>
            </a:r>
            <a:r>
              <a:rPr lang="cs-CZ" sz="2800" dirty="0" smtClean="0"/>
              <a:t> …………. </a:t>
            </a:r>
            <a:r>
              <a:rPr lang="cs-CZ" sz="2800" dirty="0" err="1" smtClean="0"/>
              <a:t>nicht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zieht</a:t>
            </a:r>
            <a:r>
              <a:rPr lang="cs-CZ" sz="2800" dirty="0" smtClean="0"/>
              <a:t> ………… gut </a:t>
            </a:r>
            <a:r>
              <a:rPr lang="cs-CZ" sz="2800" dirty="0" err="1" smtClean="0"/>
              <a:t>an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ärgert</a:t>
            </a:r>
            <a:r>
              <a:rPr lang="cs-CZ" sz="2800" dirty="0" smtClean="0"/>
              <a:t> …………. .</a:t>
            </a:r>
          </a:p>
          <a:p>
            <a:pPr>
              <a:buNone/>
            </a:pP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bewegen</a:t>
            </a:r>
            <a:r>
              <a:rPr lang="cs-CZ" sz="2800" dirty="0" smtClean="0"/>
              <a:t> ……….. </a:t>
            </a:r>
            <a:r>
              <a:rPr lang="cs-CZ" sz="2800" dirty="0" err="1" smtClean="0"/>
              <a:t>nicht</a:t>
            </a:r>
            <a:r>
              <a:rPr lang="cs-CZ" sz="2800" dirty="0" smtClean="0"/>
              <a:t> </a:t>
            </a:r>
            <a:r>
              <a:rPr lang="cs-CZ" sz="2800" dirty="0" err="1" smtClean="0"/>
              <a:t>so</a:t>
            </a:r>
            <a:r>
              <a:rPr lang="cs-CZ" sz="2800" dirty="0" smtClean="0"/>
              <a:t> </a:t>
            </a:r>
            <a:r>
              <a:rPr lang="cs-CZ" sz="2800" dirty="0" err="1" smtClean="0"/>
              <a:t>viel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wollen</a:t>
            </a:r>
            <a:r>
              <a:rPr lang="cs-CZ" sz="2800" dirty="0" smtClean="0"/>
              <a:t> ……… </a:t>
            </a:r>
            <a:r>
              <a:rPr lang="cs-CZ" sz="2800" dirty="0" err="1" smtClean="0"/>
              <a:t>einfach</a:t>
            </a:r>
            <a:r>
              <a:rPr lang="cs-CZ" sz="2800" dirty="0" smtClean="0"/>
              <a:t> </a:t>
            </a:r>
            <a:r>
              <a:rPr lang="cs-CZ" sz="2800" dirty="0" err="1" smtClean="0"/>
              <a:t>besser</a:t>
            </a:r>
            <a:r>
              <a:rPr lang="cs-CZ" sz="2800" dirty="0" smtClean="0"/>
              <a:t> </a:t>
            </a:r>
            <a:r>
              <a:rPr lang="cs-CZ" sz="2800" dirty="0" err="1" smtClean="0"/>
              <a:t>fühlen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err="1" smtClean="0"/>
              <a:t>Ihr</a:t>
            </a:r>
            <a:r>
              <a:rPr lang="cs-CZ" sz="2800" dirty="0" smtClean="0"/>
              <a:t> </a:t>
            </a:r>
            <a:r>
              <a:rPr lang="cs-CZ" sz="2800" dirty="0" err="1" smtClean="0"/>
              <a:t>wollt</a:t>
            </a:r>
            <a:r>
              <a:rPr lang="cs-CZ" sz="2800" dirty="0" smtClean="0"/>
              <a:t> ……….. </a:t>
            </a:r>
            <a:r>
              <a:rPr lang="cs-CZ" sz="2800" dirty="0" err="1" smtClean="0"/>
              <a:t>mehr</a:t>
            </a:r>
            <a:r>
              <a:rPr lang="cs-CZ" sz="2800" dirty="0" smtClean="0"/>
              <a:t> </a:t>
            </a:r>
            <a:r>
              <a:rPr lang="cs-CZ" sz="2800" dirty="0" err="1" smtClean="0"/>
              <a:t>ausruhen</a:t>
            </a:r>
            <a:r>
              <a:rPr lang="cs-CZ" sz="2800" dirty="0" smtClean="0"/>
              <a:t>.</a:t>
            </a:r>
          </a:p>
          <a:p>
            <a:pPr>
              <a:buNone/>
            </a:pPr>
            <a:r>
              <a:rPr lang="cs-CZ" sz="2800" dirty="0" err="1" smtClean="0"/>
              <a:t>Habt</a:t>
            </a:r>
            <a:r>
              <a:rPr lang="cs-CZ" sz="2800" dirty="0" smtClean="0"/>
              <a:t> </a:t>
            </a:r>
            <a:r>
              <a:rPr lang="cs-CZ" sz="2800" dirty="0" err="1" smtClean="0"/>
              <a:t>ihr</a:t>
            </a:r>
            <a:r>
              <a:rPr lang="cs-CZ" sz="2800" dirty="0" smtClean="0"/>
              <a:t> ……….. </a:t>
            </a:r>
            <a:r>
              <a:rPr lang="cs-CZ" sz="2800" dirty="0" err="1" smtClean="0"/>
              <a:t>heute</a:t>
            </a:r>
            <a:r>
              <a:rPr lang="cs-CZ" sz="2800" dirty="0" smtClean="0"/>
              <a:t> </a:t>
            </a:r>
            <a:r>
              <a:rPr lang="cs-CZ" sz="2800" dirty="0" err="1" smtClean="0"/>
              <a:t>schon</a:t>
            </a:r>
            <a:r>
              <a:rPr lang="cs-CZ" sz="2800" dirty="0" smtClean="0"/>
              <a:t> </a:t>
            </a:r>
            <a:r>
              <a:rPr lang="cs-CZ" sz="2800" dirty="0" err="1" smtClean="0"/>
              <a:t>geduscht</a:t>
            </a:r>
            <a:r>
              <a:rPr lang="cs-CZ" sz="2800" dirty="0" smtClean="0"/>
              <a:t>?</a:t>
            </a:r>
          </a:p>
          <a:p>
            <a:pPr>
              <a:buNone/>
            </a:pPr>
            <a:r>
              <a:rPr lang="cs-CZ" sz="2800" dirty="0" err="1" smtClean="0"/>
              <a:t>Wenn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…………. </a:t>
            </a:r>
            <a:r>
              <a:rPr lang="cs-CZ" sz="2800" dirty="0" err="1" smtClean="0"/>
              <a:t>nicht</a:t>
            </a:r>
            <a:r>
              <a:rPr lang="cs-CZ" sz="2800" smtClean="0"/>
              <a:t>  </a:t>
            </a:r>
            <a:r>
              <a:rPr lang="cs-CZ" sz="2800" dirty="0" err="1" smtClean="0"/>
              <a:t>konzentrieren</a:t>
            </a:r>
            <a:r>
              <a:rPr lang="cs-CZ" sz="2800" dirty="0" smtClean="0"/>
              <a:t> </a:t>
            </a:r>
            <a:r>
              <a:rPr lang="cs-CZ" sz="2800" dirty="0" err="1" smtClean="0"/>
              <a:t>kannst</a:t>
            </a:r>
            <a:r>
              <a:rPr lang="cs-CZ" sz="2800" dirty="0" smtClean="0"/>
              <a:t>,</a:t>
            </a:r>
          </a:p>
          <a:p>
            <a:pPr>
              <a:buNone/>
            </a:pPr>
            <a:r>
              <a:rPr lang="cs-CZ" sz="2800" dirty="0" err="1" smtClean="0"/>
              <a:t>sollst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spazieren</a:t>
            </a:r>
            <a:r>
              <a:rPr lang="cs-CZ" sz="2800" dirty="0" smtClean="0"/>
              <a:t> </a:t>
            </a:r>
            <a:r>
              <a:rPr lang="cs-CZ" sz="2800" dirty="0" err="1" smtClean="0"/>
              <a:t>gehen</a:t>
            </a:r>
            <a:endParaRPr lang="cs-CZ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000" dirty="0" err="1" smtClean="0"/>
              <a:t>Cvičení</a:t>
            </a:r>
            <a:r>
              <a:rPr lang="cs-CZ" sz="3000" dirty="0" smtClean="0">
                <a:latin typeface="Calibri"/>
              </a:rPr>
              <a:t>→ </a:t>
            </a:r>
            <a:r>
              <a:rPr lang="cs-CZ" sz="3000" dirty="0" err="1" smtClean="0">
                <a:latin typeface="Calibri"/>
              </a:rPr>
              <a:t>Schritte</a:t>
            </a:r>
            <a:r>
              <a:rPr lang="cs-CZ" sz="3000" dirty="0" smtClean="0">
                <a:latin typeface="Calibri"/>
              </a:rPr>
              <a:t> </a:t>
            </a:r>
            <a:r>
              <a:rPr lang="cs-CZ" sz="3000" dirty="0" err="1" smtClean="0">
                <a:latin typeface="Calibri"/>
              </a:rPr>
              <a:t>intern</a:t>
            </a:r>
            <a:r>
              <a:rPr lang="cs-CZ" sz="3000" dirty="0" smtClean="0">
                <a:latin typeface="Calibri"/>
              </a:rPr>
              <a:t> 3, 5.lekce, s.50, </a:t>
            </a:r>
            <a:r>
              <a:rPr lang="cs-CZ" sz="3000" dirty="0" err="1" smtClean="0">
                <a:latin typeface="Calibri"/>
              </a:rPr>
              <a:t>cv</a:t>
            </a:r>
            <a:r>
              <a:rPr lang="cs-CZ" sz="3000" dirty="0" smtClean="0">
                <a:latin typeface="Calibri"/>
              </a:rPr>
              <a:t>. A2 ,A3</a:t>
            </a:r>
            <a:endParaRPr lang="cs-CZ" sz="30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642910" y="1357298"/>
            <a:ext cx="8229632" cy="4998262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Vyjádřete rady při problémech (rozkaz, </a:t>
            </a:r>
            <a:r>
              <a:rPr lang="cs-CZ" dirty="0" err="1" smtClean="0"/>
              <a:t>müssen</a:t>
            </a:r>
            <a:r>
              <a:rPr lang="cs-CZ" dirty="0" smtClean="0"/>
              <a:t>/</a:t>
            </a:r>
            <a:r>
              <a:rPr lang="cs-CZ" dirty="0" err="1" smtClean="0"/>
              <a:t>sollen</a:t>
            </a:r>
            <a:r>
              <a:rPr lang="cs-CZ" dirty="0" smtClean="0"/>
              <a:t>)</a:t>
            </a:r>
          </a:p>
          <a:p>
            <a:pPr marL="582930" indent="-514350">
              <a:buFont typeface="+mj-lt"/>
              <a:buAutoNum type="arabicPeriod"/>
            </a:pPr>
            <a:r>
              <a:rPr lang="cs-CZ" dirty="0" err="1" smtClean="0"/>
              <a:t>Fühlen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müde</a:t>
            </a:r>
            <a:r>
              <a:rPr lang="cs-CZ" dirty="0" smtClean="0"/>
              <a:t>? </a:t>
            </a:r>
            <a:r>
              <a:rPr lang="cs-CZ" dirty="0" smtClean="0">
                <a:latin typeface="Calibri"/>
              </a:rPr>
              <a:t>→ </a:t>
            </a:r>
          </a:p>
          <a:p>
            <a:pPr marL="582930" indent="-514350">
              <a:buNone/>
            </a:pPr>
            <a:r>
              <a:rPr lang="cs-CZ" i="1" dirty="0" smtClean="0">
                <a:solidFill>
                  <a:schemeClr val="tx2">
                    <a:lumMod val="90000"/>
                  </a:schemeClr>
                </a:solidFill>
                <a:latin typeface="Calibri"/>
              </a:rPr>
              <a:t>	</a:t>
            </a:r>
            <a:r>
              <a:rPr lang="cs-CZ" i="1" dirty="0" err="1" smtClean="0">
                <a:latin typeface="Calibri"/>
              </a:rPr>
              <a:t>Ärgern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Sie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sich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nicht</a:t>
            </a:r>
            <a:r>
              <a:rPr lang="cs-CZ" i="1" dirty="0" smtClean="0">
                <a:latin typeface="Calibri"/>
              </a:rPr>
              <a:t>!</a:t>
            </a:r>
          </a:p>
          <a:p>
            <a:pPr marL="582930" indent="-514350">
              <a:buNone/>
            </a:pPr>
            <a:r>
              <a:rPr lang="cs-CZ" i="1" dirty="0" smtClean="0">
                <a:latin typeface="Calibri"/>
              </a:rPr>
              <a:t>	</a:t>
            </a:r>
            <a:r>
              <a:rPr lang="cs-CZ" i="1" dirty="0" err="1" smtClean="0">
                <a:latin typeface="Calibri"/>
              </a:rPr>
              <a:t>Sie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müssen</a:t>
            </a:r>
            <a:r>
              <a:rPr lang="cs-CZ" i="1" dirty="0" smtClean="0">
                <a:latin typeface="Calibri"/>
              </a:rPr>
              <a:t> / </a:t>
            </a:r>
            <a:r>
              <a:rPr lang="cs-CZ" i="1" dirty="0" err="1" smtClean="0">
                <a:latin typeface="Calibri"/>
              </a:rPr>
              <a:t>sollten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sich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gesund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ernähren</a:t>
            </a:r>
            <a:r>
              <a:rPr lang="cs-CZ" i="1" dirty="0" smtClean="0">
                <a:latin typeface="Calibri"/>
              </a:rPr>
              <a:t>.</a:t>
            </a:r>
          </a:p>
          <a:p>
            <a:pPr marL="582930" indent="-514350">
              <a:buAutoNum type="arabicPeriod" startAt="2"/>
            </a:pPr>
            <a:r>
              <a:rPr lang="cs-CZ" dirty="0" err="1" smtClean="0">
                <a:latin typeface="Calibri"/>
              </a:rPr>
              <a:t>Ich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fühle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mich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müde</a:t>
            </a:r>
            <a:r>
              <a:rPr lang="cs-CZ" dirty="0" smtClean="0">
                <a:latin typeface="Calibri"/>
              </a:rPr>
              <a:t>. →</a:t>
            </a:r>
            <a:br>
              <a:rPr lang="cs-CZ" dirty="0" smtClean="0">
                <a:latin typeface="Calibri"/>
              </a:rPr>
            </a:br>
            <a:r>
              <a:rPr lang="cs-CZ" i="1" dirty="0" err="1" smtClean="0">
                <a:latin typeface="Calibri"/>
              </a:rPr>
              <a:t>Wenn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du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dich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müde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fühlst</a:t>
            </a:r>
            <a:r>
              <a:rPr lang="cs-CZ" i="1" dirty="0" smtClean="0">
                <a:latin typeface="Calibri"/>
              </a:rPr>
              <a:t>, </a:t>
            </a:r>
            <a:r>
              <a:rPr lang="cs-CZ" i="1" dirty="0" err="1" smtClean="0">
                <a:latin typeface="Calibri"/>
              </a:rPr>
              <a:t>musst</a:t>
            </a:r>
            <a:r>
              <a:rPr lang="cs-CZ" i="1" dirty="0" smtClean="0">
                <a:latin typeface="Calibri"/>
              </a:rPr>
              <a:t> / </a:t>
            </a:r>
            <a:r>
              <a:rPr lang="cs-CZ" i="1" dirty="0" err="1" smtClean="0">
                <a:latin typeface="Calibri"/>
              </a:rPr>
              <a:t>sollst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du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dich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gesund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ernähren</a:t>
            </a:r>
            <a:r>
              <a:rPr lang="cs-CZ" i="1" dirty="0" smtClean="0">
                <a:latin typeface="Calibri"/>
              </a:rPr>
              <a:t>.</a:t>
            </a:r>
          </a:p>
          <a:p>
            <a:pPr marL="582930" indent="-514350">
              <a:buNone/>
            </a:pPr>
            <a:r>
              <a:rPr lang="cs-CZ" i="1" dirty="0" smtClean="0">
                <a:latin typeface="Calibri"/>
              </a:rPr>
              <a:t>	</a:t>
            </a:r>
            <a:r>
              <a:rPr lang="cs-CZ" i="1" dirty="0" err="1" smtClean="0">
                <a:latin typeface="Calibri"/>
              </a:rPr>
              <a:t>Wenn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du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dich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müde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fühlst</a:t>
            </a:r>
            <a:r>
              <a:rPr lang="cs-CZ" i="1" dirty="0" smtClean="0">
                <a:latin typeface="Calibri"/>
              </a:rPr>
              <a:t>, </a:t>
            </a:r>
            <a:r>
              <a:rPr lang="cs-CZ" i="1" dirty="0" err="1" smtClean="0">
                <a:latin typeface="Calibri"/>
              </a:rPr>
              <a:t>ärgere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dich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nicht</a:t>
            </a:r>
            <a:endParaRPr lang="cs-CZ" i="1" dirty="0" smtClean="0">
              <a:latin typeface="Calibri"/>
            </a:endParaRPr>
          </a:p>
          <a:p>
            <a:pPr marL="582930" indent="-514350">
              <a:buNone/>
            </a:pPr>
            <a:r>
              <a:rPr lang="cs-CZ" i="1" dirty="0" smtClean="0">
                <a:solidFill>
                  <a:schemeClr val="tx2"/>
                </a:solidFill>
                <a:latin typeface="Calibri"/>
              </a:rPr>
              <a:t>3</a:t>
            </a:r>
            <a:r>
              <a:rPr lang="cs-CZ" i="1" dirty="0" smtClean="0">
                <a:latin typeface="Calibri"/>
              </a:rPr>
              <a:t>.	</a:t>
            </a:r>
            <a:r>
              <a:rPr lang="cs-CZ" dirty="0" err="1" smtClean="0">
                <a:latin typeface="Calibri"/>
              </a:rPr>
              <a:t>Was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macht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ihr</a:t>
            </a:r>
            <a:r>
              <a:rPr lang="cs-CZ" dirty="0" smtClean="0">
                <a:latin typeface="Calibri"/>
              </a:rPr>
              <a:t>, </a:t>
            </a:r>
            <a:r>
              <a:rPr lang="cs-CZ" dirty="0" err="1" smtClean="0">
                <a:latin typeface="Calibri"/>
              </a:rPr>
              <a:t>wenn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ihr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euch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müde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fühlt</a:t>
            </a:r>
            <a:r>
              <a:rPr lang="cs-CZ" dirty="0" smtClean="0">
                <a:latin typeface="Calibri"/>
              </a:rPr>
              <a:t>?</a:t>
            </a:r>
            <a:br>
              <a:rPr lang="cs-CZ" dirty="0" smtClean="0">
                <a:latin typeface="Calibri"/>
              </a:rPr>
            </a:br>
            <a:r>
              <a:rPr lang="cs-CZ" i="1" dirty="0" err="1" smtClean="0">
                <a:latin typeface="Calibri"/>
              </a:rPr>
              <a:t>Wenn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ich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mich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müde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fühle</a:t>
            </a:r>
            <a:r>
              <a:rPr lang="cs-CZ" i="1" dirty="0" smtClean="0">
                <a:latin typeface="Calibri"/>
              </a:rPr>
              <a:t>, ... (</a:t>
            </a:r>
            <a:r>
              <a:rPr lang="cs-CZ" i="1" dirty="0" err="1" smtClean="0">
                <a:latin typeface="Calibri"/>
              </a:rPr>
              <a:t>gehe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ich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schlafen</a:t>
            </a:r>
            <a:r>
              <a:rPr lang="cs-CZ" i="1" dirty="0" smtClean="0">
                <a:latin typeface="Calibri"/>
              </a:rPr>
              <a:t>)</a:t>
            </a:r>
          </a:p>
          <a:p>
            <a:pPr marL="582930" indent="-514350">
              <a:buFont typeface="+mj-lt"/>
              <a:buAutoNum type="arabicPeriod"/>
            </a:pPr>
            <a:endParaRPr lang="cs-CZ" dirty="0" smtClean="0"/>
          </a:p>
          <a:p>
            <a:pPr marL="582930" indent="-514350">
              <a:buNone/>
            </a:pPr>
            <a:endParaRPr lang="cs-CZ" i="1" dirty="0" smtClean="0">
              <a:solidFill>
                <a:schemeClr val="tx2">
                  <a:lumMod val="9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642918"/>
            <a:ext cx="7772400" cy="571264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err="1" smtClean="0"/>
              <a:t>Wie</a:t>
            </a:r>
            <a:r>
              <a:rPr lang="cs-CZ" dirty="0" smtClean="0"/>
              <a:t> </a:t>
            </a:r>
            <a:r>
              <a:rPr lang="cs-CZ" dirty="0" err="1" smtClean="0"/>
              <a:t>kann</a:t>
            </a:r>
            <a:r>
              <a:rPr lang="cs-CZ" dirty="0" smtClean="0"/>
              <a:t> man </a:t>
            </a:r>
            <a:r>
              <a:rPr lang="cs-CZ" dirty="0" err="1" smtClean="0"/>
              <a:t>gesund</a:t>
            </a:r>
            <a:r>
              <a:rPr lang="cs-CZ" dirty="0" smtClean="0"/>
              <a:t> </a:t>
            </a:r>
            <a:r>
              <a:rPr lang="cs-CZ" dirty="0" err="1" smtClean="0"/>
              <a:t>bleiben</a:t>
            </a:r>
            <a:r>
              <a:rPr lang="cs-CZ" dirty="0" smtClean="0"/>
              <a:t>?</a:t>
            </a:r>
          </a:p>
          <a:p>
            <a:pPr>
              <a:buNone/>
            </a:pPr>
            <a:r>
              <a:rPr lang="cs-CZ" dirty="0" smtClean="0"/>
              <a:t>Man </a:t>
            </a:r>
            <a:r>
              <a:rPr lang="cs-CZ" dirty="0" err="1" smtClean="0"/>
              <a:t>sollte</a:t>
            </a:r>
            <a:r>
              <a:rPr lang="cs-CZ" dirty="0" smtClean="0"/>
              <a:t> (</a:t>
            </a:r>
            <a:r>
              <a:rPr lang="cs-CZ" dirty="0" err="1" smtClean="0"/>
              <a:t>nicht</a:t>
            </a:r>
            <a:r>
              <a:rPr lang="cs-CZ" dirty="0" smtClean="0"/>
              <a:t>) ………</a:t>
            </a:r>
          </a:p>
          <a:p>
            <a:pPr marL="582930" indent="-514350">
              <a:buFont typeface="Wingdings" pitchFamily="2" charset="2"/>
              <a:buChar char="Ø"/>
            </a:pP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</a:t>
            </a:r>
            <a:r>
              <a:rPr lang="cs-CZ" dirty="0" err="1" smtClean="0"/>
              <a:t>bewegen</a:t>
            </a:r>
            <a:r>
              <a:rPr lang="cs-CZ" dirty="0" smtClean="0"/>
              <a:t>, </a:t>
            </a:r>
            <a:r>
              <a:rPr lang="cs-CZ" dirty="0" err="1" smtClean="0"/>
              <a:t>mehr</a:t>
            </a:r>
            <a:r>
              <a:rPr lang="cs-CZ" dirty="0" smtClean="0"/>
              <a:t> Sport machen</a:t>
            </a:r>
          </a:p>
          <a:p>
            <a:pPr marL="582930" indent="-514350">
              <a:buFont typeface="Wingdings" pitchFamily="2" charset="2"/>
              <a:buChar char="Ø"/>
            </a:pP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gesund</a:t>
            </a:r>
            <a:r>
              <a:rPr lang="cs-CZ" dirty="0" smtClean="0"/>
              <a:t> </a:t>
            </a:r>
            <a:r>
              <a:rPr lang="cs-CZ" dirty="0" err="1" smtClean="0"/>
              <a:t>ernähren</a:t>
            </a:r>
            <a:endParaRPr lang="cs-CZ" dirty="0" smtClean="0"/>
          </a:p>
          <a:p>
            <a:pPr marL="582930" indent="-514350">
              <a:buFont typeface="Wingdings" pitchFamily="2" charset="2"/>
              <a:buChar char="Ø"/>
            </a:pPr>
            <a:r>
              <a:rPr lang="cs-CZ" dirty="0" err="1" smtClean="0"/>
              <a:t>genug</a:t>
            </a:r>
            <a:r>
              <a:rPr lang="cs-CZ" dirty="0" smtClean="0"/>
              <a:t> </a:t>
            </a:r>
            <a:r>
              <a:rPr lang="cs-CZ" dirty="0" err="1" smtClean="0"/>
              <a:t>Obst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Gemüse</a:t>
            </a:r>
            <a:r>
              <a:rPr lang="cs-CZ" dirty="0" smtClean="0"/>
              <a:t> 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so</a:t>
            </a:r>
            <a:r>
              <a:rPr lang="cs-CZ" dirty="0" smtClean="0"/>
              <a:t> </a:t>
            </a:r>
            <a:r>
              <a:rPr lang="cs-CZ" dirty="0" err="1" smtClean="0"/>
              <a:t>fett</a:t>
            </a:r>
            <a:r>
              <a:rPr lang="cs-CZ" dirty="0" smtClean="0"/>
              <a:t> </a:t>
            </a:r>
            <a:r>
              <a:rPr lang="cs-CZ" dirty="0" err="1" smtClean="0"/>
              <a:t>essen</a:t>
            </a:r>
            <a:endParaRPr lang="cs-CZ" dirty="0" smtClean="0"/>
          </a:p>
          <a:p>
            <a:pPr marL="582930" indent="-514350">
              <a:buFont typeface="Wingdings" pitchFamily="2" charset="2"/>
              <a:buChar char="Ø"/>
            </a:pP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mehr</a:t>
            </a:r>
            <a:r>
              <a:rPr lang="cs-CZ" dirty="0" smtClean="0"/>
              <a:t> </a:t>
            </a:r>
            <a:r>
              <a:rPr lang="cs-CZ" dirty="0" err="1" smtClean="0"/>
              <a:t>ausruhen</a:t>
            </a:r>
            <a:endParaRPr lang="cs-CZ" dirty="0" smtClean="0"/>
          </a:p>
          <a:p>
            <a:pPr marL="582930" indent="-514350">
              <a:buFont typeface="Wingdings" pitchFamily="2" charset="2"/>
              <a:buChar char="Ø"/>
            </a:pP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so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</a:t>
            </a:r>
            <a:r>
              <a:rPr lang="cs-CZ" dirty="0" err="1" smtClean="0"/>
              <a:t>ärgern</a:t>
            </a:r>
            <a:endParaRPr lang="cs-CZ" dirty="0" smtClean="0"/>
          </a:p>
          <a:p>
            <a:pPr marL="582930" indent="-514350">
              <a:buFont typeface="Wingdings" pitchFamily="2" charset="2"/>
              <a:buChar char="Ø"/>
            </a:pPr>
            <a:r>
              <a:rPr lang="cs-CZ" dirty="0" err="1" smtClean="0"/>
              <a:t>sich</a:t>
            </a:r>
            <a:r>
              <a:rPr lang="cs-CZ" dirty="0" smtClean="0"/>
              <a:t> gut </a:t>
            </a:r>
            <a:r>
              <a:rPr lang="cs-CZ" dirty="0" err="1" smtClean="0"/>
              <a:t>anziehen</a:t>
            </a:r>
            <a:endParaRPr lang="cs-CZ" dirty="0" smtClean="0"/>
          </a:p>
          <a:p>
            <a:pPr marL="582930" indent="-514350">
              <a:buFont typeface="Wingdings" pitchFamily="2" charset="2"/>
              <a:buChar char="Ø"/>
            </a:pP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warm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kalt</a:t>
            </a:r>
            <a:r>
              <a:rPr lang="cs-CZ" dirty="0" smtClean="0"/>
              <a:t> </a:t>
            </a:r>
            <a:r>
              <a:rPr lang="cs-CZ" dirty="0" err="1" smtClean="0"/>
              <a:t>duschen</a:t>
            </a:r>
            <a:endParaRPr lang="cs-CZ" dirty="0" smtClean="0"/>
          </a:p>
          <a:p>
            <a:pPr marL="582930" indent="-514350">
              <a:buFont typeface="Wingdings" pitchFamily="2" charset="2"/>
              <a:buChar char="Ø"/>
            </a:pP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rauchen</a:t>
            </a:r>
            <a:r>
              <a:rPr lang="cs-CZ" dirty="0" smtClean="0"/>
              <a:t>,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Drogen</a:t>
            </a:r>
            <a:r>
              <a:rPr lang="cs-CZ" dirty="0" smtClean="0"/>
              <a:t> </a:t>
            </a:r>
            <a:r>
              <a:rPr lang="cs-CZ" dirty="0" err="1" smtClean="0"/>
              <a:t>nehmen</a:t>
            </a:r>
            <a:endParaRPr lang="cs-CZ" dirty="0" smtClean="0"/>
          </a:p>
          <a:p>
            <a:pPr marL="582930" indent="-514350">
              <a:buFont typeface="Wingdings" pitchFamily="2" charset="2"/>
              <a:buChar char="Ø"/>
            </a:pPr>
            <a:r>
              <a:rPr lang="cs-CZ" dirty="0" err="1" smtClean="0"/>
              <a:t>genug</a:t>
            </a:r>
            <a:r>
              <a:rPr lang="cs-CZ" dirty="0" smtClean="0"/>
              <a:t> </a:t>
            </a:r>
            <a:r>
              <a:rPr lang="cs-CZ" dirty="0" err="1" smtClean="0"/>
              <a:t>schlafen</a:t>
            </a:r>
            <a:endParaRPr lang="cs-CZ" dirty="0" smtClean="0"/>
          </a:p>
          <a:p>
            <a:pPr marL="582930" indent="-51435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000" dirty="0" err="1" smtClean="0"/>
              <a:t>Erzähle</a:t>
            </a:r>
            <a:r>
              <a:rPr lang="cs-CZ" sz="3000" dirty="0" smtClean="0"/>
              <a:t> </a:t>
            </a:r>
            <a:r>
              <a:rPr lang="cs-CZ" sz="3000" dirty="0" err="1" smtClean="0"/>
              <a:t>und</a:t>
            </a:r>
            <a:r>
              <a:rPr lang="cs-CZ" sz="3000" dirty="0" smtClean="0"/>
              <a:t> </a:t>
            </a:r>
            <a:r>
              <a:rPr lang="cs-CZ" sz="3000" dirty="0" err="1" smtClean="0"/>
              <a:t>schreibe</a:t>
            </a:r>
            <a:r>
              <a:rPr lang="cs-CZ" sz="3000" dirty="0" smtClean="0"/>
              <a:t> den Text </a:t>
            </a:r>
            <a:br>
              <a:rPr lang="cs-CZ" sz="3000" dirty="0" smtClean="0"/>
            </a:br>
            <a:r>
              <a:rPr lang="cs-CZ" sz="3000" dirty="0" smtClean="0"/>
              <a:t>„</a:t>
            </a:r>
            <a:r>
              <a:rPr lang="cs-CZ" sz="3000" dirty="0" err="1" smtClean="0"/>
              <a:t>Mein</a:t>
            </a:r>
            <a:r>
              <a:rPr lang="cs-CZ" sz="3000" dirty="0" smtClean="0"/>
              <a:t> </a:t>
            </a:r>
            <a:r>
              <a:rPr lang="cs-CZ" sz="3000" dirty="0" err="1" smtClean="0"/>
              <a:t>Lebensstil</a:t>
            </a:r>
            <a:r>
              <a:rPr lang="cs-CZ" sz="3000" dirty="0" smtClean="0"/>
              <a:t>“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err="1" smtClean="0"/>
              <a:t>Benutze</a:t>
            </a:r>
            <a:r>
              <a:rPr lang="cs-CZ" sz="2800" dirty="0" smtClean="0"/>
              <a:t> </a:t>
            </a:r>
            <a:r>
              <a:rPr lang="cs-CZ" sz="2800" dirty="0" err="1" smtClean="0"/>
              <a:t>dabei</a:t>
            </a:r>
            <a:r>
              <a:rPr lang="cs-CZ" sz="2800" dirty="0" smtClean="0"/>
              <a:t> </a:t>
            </a:r>
            <a:r>
              <a:rPr lang="cs-CZ" sz="2800" dirty="0" err="1" smtClean="0"/>
              <a:t>Wortschatz</a:t>
            </a:r>
            <a:r>
              <a:rPr lang="cs-CZ" sz="2800" dirty="0" smtClean="0"/>
              <a:t> </a:t>
            </a:r>
            <a:r>
              <a:rPr lang="cs-CZ" sz="2800" dirty="0" err="1" smtClean="0"/>
              <a:t>aus</a:t>
            </a:r>
            <a:r>
              <a:rPr lang="cs-CZ" sz="2800" dirty="0" smtClean="0"/>
              <a:t> der </a:t>
            </a:r>
            <a:r>
              <a:rPr lang="cs-CZ" sz="2800" dirty="0" err="1" smtClean="0"/>
              <a:t>vorletzten</a:t>
            </a:r>
            <a:r>
              <a:rPr lang="cs-CZ" sz="2800" dirty="0" smtClean="0"/>
              <a:t> </a:t>
            </a:r>
            <a:r>
              <a:rPr lang="cs-CZ" sz="2800" dirty="0" err="1" smtClean="0"/>
              <a:t>Seite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z.B. </a:t>
            </a:r>
            <a:r>
              <a:rPr lang="cs-CZ" sz="2800" dirty="0" smtClean="0">
                <a:latin typeface="Calibri"/>
              </a:rPr>
              <a:t>→ 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lebe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nicht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viel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gesund</a:t>
            </a:r>
            <a:r>
              <a:rPr lang="cs-CZ" sz="2800" dirty="0" smtClean="0">
                <a:latin typeface="Calibri"/>
              </a:rPr>
              <a:t>, </a:t>
            </a:r>
            <a:r>
              <a:rPr lang="cs-CZ" sz="2800" dirty="0" err="1" smtClean="0">
                <a:latin typeface="Calibri"/>
              </a:rPr>
              <a:t>weil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mich</a:t>
            </a:r>
            <a:r>
              <a:rPr lang="cs-CZ" sz="2800" dirty="0" smtClean="0">
                <a:latin typeface="Calibri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Calibri"/>
              </a:rPr>
              <a:t>		   </a:t>
            </a:r>
            <a:r>
              <a:rPr lang="cs-CZ" sz="2800" dirty="0" err="1" smtClean="0">
                <a:latin typeface="Calibri"/>
              </a:rPr>
              <a:t>wenig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bewege</a:t>
            </a:r>
            <a:r>
              <a:rPr lang="cs-CZ" sz="2800" dirty="0" smtClean="0">
                <a:latin typeface="Calibri"/>
              </a:rPr>
              <a:t>. </a:t>
            </a:r>
            <a:r>
              <a:rPr lang="cs-CZ" sz="2800" dirty="0" err="1" smtClean="0">
                <a:latin typeface="Calibri"/>
              </a:rPr>
              <a:t>Oft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ernähre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mich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falsch</a:t>
            </a:r>
            <a:r>
              <a:rPr lang="cs-CZ" sz="2800" dirty="0" smtClean="0">
                <a:latin typeface="Calibri"/>
              </a:rPr>
              <a:t>.</a:t>
            </a:r>
          </a:p>
          <a:p>
            <a:pPr>
              <a:buNone/>
            </a:pPr>
            <a:r>
              <a:rPr lang="cs-CZ" sz="2800" dirty="0" smtClean="0">
                <a:latin typeface="Calibri"/>
              </a:rPr>
              <a:t>		   In </a:t>
            </a:r>
            <a:r>
              <a:rPr lang="cs-CZ" sz="2800" dirty="0" err="1" smtClean="0">
                <a:latin typeface="Calibri"/>
              </a:rPr>
              <a:t>Zukunft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möchte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mehr</a:t>
            </a:r>
            <a:r>
              <a:rPr lang="cs-CZ" sz="2800" dirty="0" smtClean="0">
                <a:latin typeface="Calibri"/>
              </a:rPr>
              <a:t> Sport machen,</a:t>
            </a:r>
          </a:p>
          <a:p>
            <a:pPr>
              <a:buNone/>
            </a:pPr>
            <a:r>
              <a:rPr lang="cs-CZ" sz="2800" dirty="0" smtClean="0">
                <a:latin typeface="Calibri"/>
              </a:rPr>
              <a:t>		   </a:t>
            </a:r>
            <a:r>
              <a:rPr lang="cs-CZ" sz="2800" dirty="0" err="1" smtClean="0">
                <a:latin typeface="Calibri"/>
              </a:rPr>
              <a:t>genug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Obst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und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Gemüse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und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nicht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so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fett</a:t>
            </a:r>
            <a:r>
              <a:rPr lang="cs-CZ" sz="2800" dirty="0" smtClean="0">
                <a:latin typeface="Calibri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Calibri"/>
              </a:rPr>
              <a:t>		   </a:t>
            </a:r>
            <a:r>
              <a:rPr lang="cs-CZ" sz="2800" dirty="0" err="1" smtClean="0">
                <a:latin typeface="Calibri"/>
              </a:rPr>
              <a:t>essen</a:t>
            </a:r>
            <a:r>
              <a:rPr lang="cs-CZ" sz="2800" dirty="0" smtClean="0">
                <a:latin typeface="Calibri"/>
              </a:rPr>
              <a:t>. </a:t>
            </a:r>
            <a:r>
              <a:rPr lang="cs-CZ" sz="2800" dirty="0" err="1" smtClean="0">
                <a:latin typeface="Calibri"/>
              </a:rPr>
              <a:t>Auch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sollte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mich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bei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meinem</a:t>
            </a:r>
            <a:r>
              <a:rPr lang="cs-CZ" sz="2800" dirty="0" smtClean="0">
                <a:latin typeface="Calibri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Calibri"/>
              </a:rPr>
              <a:t>		   Hobby </a:t>
            </a:r>
            <a:r>
              <a:rPr lang="cs-CZ" sz="2800" dirty="0" err="1" smtClean="0">
                <a:latin typeface="Calibri"/>
              </a:rPr>
              <a:t>mehr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ausruhen</a:t>
            </a:r>
            <a:r>
              <a:rPr lang="cs-CZ" sz="2800" dirty="0" smtClean="0">
                <a:latin typeface="Calibri"/>
              </a:rPr>
              <a:t>, </a:t>
            </a:r>
            <a:r>
              <a:rPr lang="cs-CZ" sz="2800" dirty="0" err="1" smtClean="0">
                <a:latin typeface="Calibri"/>
              </a:rPr>
              <a:t>genug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schlafen</a:t>
            </a:r>
            <a:r>
              <a:rPr lang="cs-CZ" sz="2800" dirty="0" smtClean="0">
                <a:latin typeface="Calibri"/>
              </a:rPr>
              <a:t>. …..</a:t>
            </a:r>
            <a:endParaRPr lang="cs-CZ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500042"/>
            <a:ext cx="7772400" cy="642942"/>
          </a:xfrm>
        </p:spPr>
        <p:txBody>
          <a:bodyPr/>
          <a:lstStyle/>
          <a:p>
            <a:r>
              <a:rPr lang="cs-CZ" sz="3000" dirty="0" smtClean="0"/>
              <a:t>Přeložte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28662" y="1142984"/>
            <a:ext cx="7772400" cy="521494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</a:t>
            </a:r>
            <a:r>
              <a:rPr lang="cs-CZ" sz="2800" dirty="0" smtClean="0"/>
              <a:t> Jak se cítíš?</a:t>
            </a:r>
          </a:p>
          <a:p>
            <a:r>
              <a:rPr lang="cs-CZ" sz="2800" dirty="0" smtClean="0"/>
              <a:t>2.  Cítím se dnes skvěle.</a:t>
            </a:r>
          </a:p>
          <a:p>
            <a:r>
              <a:rPr lang="cs-CZ" sz="2800" dirty="0" smtClean="0"/>
              <a:t>3.  Zajímám se o hudbu.</a:t>
            </a:r>
          </a:p>
          <a:p>
            <a:r>
              <a:rPr lang="cs-CZ" sz="2800" dirty="0" smtClean="0"/>
              <a:t>4.  O víkendu si odpočineme.</a:t>
            </a:r>
          </a:p>
          <a:p>
            <a:r>
              <a:rPr lang="cs-CZ" sz="2800" dirty="0" smtClean="0"/>
              <a:t>5.  Neoblíkej se příliš teple!</a:t>
            </a:r>
          </a:p>
          <a:p>
            <a:r>
              <a:rPr lang="cs-CZ" sz="2800" dirty="0" smtClean="0"/>
              <a:t>6.  Pane, musíte se zdravě stravovat.</a:t>
            </a:r>
          </a:p>
          <a:p>
            <a:r>
              <a:rPr lang="cs-CZ" sz="2800" dirty="0" smtClean="0"/>
              <a:t>7.  Proč se zlobíte?</a:t>
            </a:r>
          </a:p>
          <a:p>
            <a:r>
              <a:rPr lang="cs-CZ" sz="2800" dirty="0" smtClean="0"/>
              <a:t>8.  Člověk se musí hodně hýbat.</a:t>
            </a:r>
          </a:p>
          <a:p>
            <a:r>
              <a:rPr lang="cs-CZ" sz="2800" dirty="0" smtClean="0"/>
              <a:t>9.  Děti, umyjte se!</a:t>
            </a:r>
          </a:p>
          <a:p>
            <a:r>
              <a:rPr lang="cs-CZ" sz="2800" dirty="0" smtClean="0"/>
              <a:t>10.Musíte se více soustředit.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630920"/>
          </a:xfrm>
        </p:spPr>
        <p:txBody>
          <a:bodyPr/>
          <a:lstStyle/>
          <a:p>
            <a:r>
              <a:rPr lang="cs-CZ" sz="3000" dirty="0" smtClean="0"/>
              <a:t>Řešení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214422"/>
            <a:ext cx="7772400" cy="5141138"/>
          </a:xfrm>
        </p:spPr>
        <p:txBody>
          <a:bodyPr>
            <a:normAutofit lnSpcReduction="10000"/>
          </a:bodyPr>
          <a:lstStyle/>
          <a:p>
            <a:pPr marL="582930" indent="-514350">
              <a:buAutoNum type="arabicPeriod"/>
            </a:pPr>
            <a:r>
              <a:rPr lang="cs-CZ" sz="2800" dirty="0" err="1" smtClean="0"/>
              <a:t>Wie</a:t>
            </a:r>
            <a:r>
              <a:rPr lang="cs-CZ" sz="2800" dirty="0" smtClean="0"/>
              <a:t> </a:t>
            </a:r>
            <a:r>
              <a:rPr lang="cs-CZ" sz="2800" dirty="0" err="1" smtClean="0"/>
              <a:t>fühlst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dich</a:t>
            </a:r>
            <a:r>
              <a:rPr lang="cs-CZ" sz="2800" dirty="0" smtClean="0"/>
              <a:t>?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fühle</a:t>
            </a:r>
            <a:r>
              <a:rPr lang="cs-CZ" sz="2800" dirty="0" smtClean="0"/>
              <a:t> </a:t>
            </a:r>
            <a:r>
              <a:rPr lang="cs-CZ" sz="2800" dirty="0" err="1" smtClean="0"/>
              <a:t>mich</a:t>
            </a:r>
            <a:r>
              <a:rPr lang="cs-CZ" sz="2800" dirty="0" smtClean="0"/>
              <a:t> </a:t>
            </a:r>
            <a:r>
              <a:rPr lang="cs-CZ" sz="2800" dirty="0" err="1" smtClean="0"/>
              <a:t>heute</a:t>
            </a:r>
            <a:r>
              <a:rPr lang="cs-CZ" sz="2800" dirty="0" smtClean="0"/>
              <a:t> </a:t>
            </a:r>
            <a:r>
              <a:rPr lang="cs-CZ" sz="2800" dirty="0" err="1" smtClean="0"/>
              <a:t>toll</a:t>
            </a:r>
            <a:r>
              <a:rPr lang="cs-CZ" sz="2800" dirty="0" smtClean="0"/>
              <a:t>.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interessiere</a:t>
            </a:r>
            <a:r>
              <a:rPr lang="cs-CZ" sz="2800" dirty="0" smtClean="0"/>
              <a:t> </a:t>
            </a:r>
            <a:r>
              <a:rPr lang="cs-CZ" sz="2800" dirty="0" err="1" smtClean="0"/>
              <a:t>mich</a:t>
            </a:r>
            <a:r>
              <a:rPr lang="cs-CZ" sz="2800" dirty="0" smtClean="0"/>
              <a:t> </a:t>
            </a:r>
            <a:r>
              <a:rPr lang="cs-CZ" sz="2800" dirty="0" err="1" smtClean="0"/>
              <a:t>für</a:t>
            </a:r>
            <a:r>
              <a:rPr lang="cs-CZ" sz="2800" dirty="0" smtClean="0"/>
              <a:t> Musik.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Wochenende</a:t>
            </a:r>
            <a:r>
              <a:rPr lang="cs-CZ" sz="2800" dirty="0" smtClean="0"/>
              <a:t> </a:t>
            </a:r>
            <a:r>
              <a:rPr lang="cs-CZ" sz="2800" dirty="0" err="1" smtClean="0"/>
              <a:t>ruhen</a:t>
            </a:r>
            <a:r>
              <a:rPr lang="cs-CZ" sz="2800" dirty="0" smtClean="0"/>
              <a:t> </a:t>
            </a: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uns</a:t>
            </a:r>
            <a:r>
              <a:rPr lang="cs-CZ" sz="2800" dirty="0" smtClean="0"/>
              <a:t> </a:t>
            </a:r>
            <a:r>
              <a:rPr lang="cs-CZ" sz="2800" dirty="0" err="1" smtClean="0"/>
              <a:t>aus</a:t>
            </a:r>
            <a:r>
              <a:rPr lang="cs-CZ" sz="2800" dirty="0" smtClean="0"/>
              <a:t>.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Zieh</a:t>
            </a:r>
            <a:r>
              <a:rPr lang="cs-CZ" sz="2800" dirty="0" smtClean="0"/>
              <a:t> </a:t>
            </a:r>
            <a:r>
              <a:rPr lang="cs-CZ" sz="2800" dirty="0" err="1" smtClean="0"/>
              <a:t>dich</a:t>
            </a:r>
            <a:r>
              <a:rPr lang="cs-CZ" sz="2800" dirty="0" smtClean="0"/>
              <a:t> </a:t>
            </a:r>
            <a:r>
              <a:rPr lang="cs-CZ" sz="2800" dirty="0" err="1" smtClean="0"/>
              <a:t>nicht</a:t>
            </a:r>
            <a:r>
              <a:rPr lang="cs-CZ" sz="2800" dirty="0" smtClean="0"/>
              <a:t> </a:t>
            </a:r>
            <a:r>
              <a:rPr lang="cs-CZ" sz="2800" dirty="0" err="1" smtClean="0"/>
              <a:t>zu</a:t>
            </a:r>
            <a:r>
              <a:rPr lang="cs-CZ" sz="2800" dirty="0" smtClean="0"/>
              <a:t> </a:t>
            </a:r>
            <a:r>
              <a:rPr lang="cs-CZ" sz="2800" dirty="0" err="1" smtClean="0"/>
              <a:t>warm</a:t>
            </a:r>
            <a:r>
              <a:rPr lang="cs-CZ" sz="2800" dirty="0" smtClean="0"/>
              <a:t> </a:t>
            </a:r>
            <a:r>
              <a:rPr lang="cs-CZ" sz="2800" dirty="0" err="1" smtClean="0"/>
              <a:t>an</a:t>
            </a:r>
            <a:r>
              <a:rPr lang="cs-CZ" sz="2800" dirty="0" smtClean="0"/>
              <a:t>!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Herr</a:t>
            </a:r>
            <a:r>
              <a:rPr lang="cs-CZ" sz="2800" dirty="0" smtClean="0"/>
              <a:t>,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müssen</a:t>
            </a:r>
            <a:r>
              <a:rPr lang="cs-CZ" sz="2800" dirty="0" smtClean="0"/>
              <a:t> </a:t>
            </a:r>
            <a:r>
              <a:rPr lang="cs-CZ" sz="2800" dirty="0" err="1" smtClean="0"/>
              <a:t>sich</a:t>
            </a:r>
            <a:r>
              <a:rPr lang="cs-CZ" sz="2800" dirty="0" smtClean="0"/>
              <a:t> </a:t>
            </a:r>
            <a:r>
              <a:rPr lang="cs-CZ" sz="2800" dirty="0" err="1" smtClean="0"/>
              <a:t>gesund</a:t>
            </a:r>
            <a:r>
              <a:rPr lang="cs-CZ" sz="2800" dirty="0" smtClean="0"/>
              <a:t> </a:t>
            </a:r>
            <a:r>
              <a:rPr lang="cs-CZ" sz="2800" dirty="0" err="1" smtClean="0"/>
              <a:t>ernähren</a:t>
            </a:r>
            <a:r>
              <a:rPr lang="cs-CZ" sz="2800" dirty="0" smtClean="0"/>
              <a:t>.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Warum</a:t>
            </a:r>
            <a:r>
              <a:rPr lang="cs-CZ" sz="2800" dirty="0" smtClean="0"/>
              <a:t> </a:t>
            </a:r>
            <a:r>
              <a:rPr lang="cs-CZ" sz="2800" dirty="0" err="1" smtClean="0"/>
              <a:t>ärgern</a:t>
            </a:r>
            <a:r>
              <a:rPr lang="cs-CZ" sz="2800" dirty="0" smtClean="0"/>
              <a:t> </a:t>
            </a:r>
            <a:r>
              <a:rPr lang="cs-CZ" sz="2800" dirty="0" err="1" smtClean="0"/>
              <a:t>Sich</a:t>
            </a:r>
            <a:r>
              <a:rPr lang="cs-CZ" sz="2800" dirty="0" smtClean="0"/>
              <a:t> </a:t>
            </a:r>
            <a:r>
              <a:rPr lang="cs-CZ" sz="2800" dirty="0" err="1" smtClean="0"/>
              <a:t>sich</a:t>
            </a:r>
            <a:r>
              <a:rPr lang="cs-CZ" sz="2800" dirty="0" smtClean="0"/>
              <a:t>/</a:t>
            </a:r>
            <a:r>
              <a:rPr lang="cs-CZ" sz="2800" dirty="0" err="1" smtClean="0"/>
              <a:t>ärgert</a:t>
            </a:r>
            <a:r>
              <a:rPr lang="cs-CZ" sz="2800" dirty="0" smtClean="0"/>
              <a:t> </a:t>
            </a:r>
            <a:r>
              <a:rPr lang="cs-CZ" sz="2800" dirty="0" err="1" smtClean="0"/>
              <a:t>ihr</a:t>
            </a:r>
            <a:r>
              <a:rPr lang="cs-CZ" sz="2800" dirty="0" smtClean="0"/>
              <a:t> </a:t>
            </a:r>
            <a:r>
              <a:rPr lang="cs-CZ" sz="2800" dirty="0" err="1" smtClean="0"/>
              <a:t>euch</a:t>
            </a:r>
            <a:r>
              <a:rPr lang="cs-CZ" sz="2800" dirty="0" smtClean="0"/>
              <a:t>?</a:t>
            </a:r>
          </a:p>
          <a:p>
            <a:pPr marL="582930" indent="-514350">
              <a:buAutoNum type="arabicPeriod"/>
            </a:pPr>
            <a:r>
              <a:rPr lang="cs-CZ" sz="2800" dirty="0" smtClean="0"/>
              <a:t>Man </a:t>
            </a:r>
            <a:r>
              <a:rPr lang="cs-CZ" sz="2800" dirty="0" err="1" smtClean="0"/>
              <a:t>muss</a:t>
            </a:r>
            <a:r>
              <a:rPr lang="cs-CZ" sz="2800" dirty="0" smtClean="0"/>
              <a:t> </a:t>
            </a:r>
            <a:r>
              <a:rPr lang="cs-CZ" sz="2800" dirty="0" err="1" smtClean="0"/>
              <a:t>sich</a:t>
            </a:r>
            <a:r>
              <a:rPr lang="cs-CZ" sz="2800" dirty="0" smtClean="0"/>
              <a:t> </a:t>
            </a:r>
            <a:r>
              <a:rPr lang="cs-CZ" sz="2800" dirty="0" err="1" smtClean="0"/>
              <a:t>viel</a:t>
            </a:r>
            <a:r>
              <a:rPr lang="cs-CZ" sz="2800" dirty="0" smtClean="0"/>
              <a:t> </a:t>
            </a:r>
            <a:r>
              <a:rPr lang="cs-CZ" sz="2800" dirty="0" err="1" smtClean="0"/>
              <a:t>bewegen</a:t>
            </a:r>
            <a:r>
              <a:rPr lang="cs-CZ" sz="2800" dirty="0" smtClean="0"/>
              <a:t>.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Kinder</a:t>
            </a:r>
            <a:r>
              <a:rPr lang="cs-CZ" sz="2800" dirty="0" smtClean="0"/>
              <a:t>, </a:t>
            </a:r>
            <a:r>
              <a:rPr lang="cs-CZ" sz="2800" dirty="0" err="1" smtClean="0"/>
              <a:t>wascht</a:t>
            </a:r>
            <a:r>
              <a:rPr lang="cs-CZ" sz="2800" dirty="0" smtClean="0"/>
              <a:t> </a:t>
            </a:r>
            <a:r>
              <a:rPr lang="cs-CZ" sz="2800" dirty="0" err="1" smtClean="0"/>
              <a:t>euch</a:t>
            </a:r>
            <a:r>
              <a:rPr lang="cs-CZ" sz="2800" dirty="0" smtClean="0"/>
              <a:t>!</a:t>
            </a:r>
          </a:p>
          <a:p>
            <a:pPr marL="582930" indent="-514350">
              <a:buAutoNum type="arabicPeriod"/>
            </a:pPr>
            <a:r>
              <a:rPr lang="cs-CZ" sz="2800" dirty="0" err="1" smtClean="0"/>
              <a:t>Ihr</a:t>
            </a:r>
            <a:r>
              <a:rPr lang="cs-CZ" sz="2800" dirty="0" smtClean="0"/>
              <a:t> </a:t>
            </a:r>
            <a:r>
              <a:rPr lang="cs-CZ" sz="2800" dirty="0" err="1" smtClean="0"/>
              <a:t>müsst</a:t>
            </a:r>
            <a:r>
              <a:rPr lang="cs-CZ" sz="2800" dirty="0" smtClean="0"/>
              <a:t> </a:t>
            </a:r>
            <a:r>
              <a:rPr lang="cs-CZ" sz="2800" dirty="0" err="1" smtClean="0"/>
              <a:t>euch</a:t>
            </a:r>
            <a:r>
              <a:rPr lang="cs-CZ" sz="2800" dirty="0" smtClean="0"/>
              <a:t>/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müssen</a:t>
            </a:r>
            <a:r>
              <a:rPr lang="cs-CZ" sz="2800" dirty="0" smtClean="0"/>
              <a:t> </a:t>
            </a:r>
            <a:r>
              <a:rPr lang="cs-CZ" sz="2800" dirty="0" err="1" smtClean="0"/>
              <a:t>sich</a:t>
            </a:r>
            <a:r>
              <a:rPr lang="cs-CZ" sz="2800" dirty="0" smtClean="0"/>
              <a:t> </a:t>
            </a:r>
            <a:r>
              <a:rPr lang="cs-CZ" sz="2800" dirty="0" err="1" smtClean="0"/>
              <a:t>mehr</a:t>
            </a:r>
            <a:r>
              <a:rPr lang="cs-CZ" sz="2800" dirty="0" smtClean="0"/>
              <a:t> </a:t>
            </a:r>
            <a:r>
              <a:rPr lang="cs-CZ" sz="2800" dirty="0" err="1" smtClean="0"/>
              <a:t>konzentrieren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000" dirty="0" smtClean="0"/>
              <a:t>Použitá literatura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err="1" smtClean="0"/>
              <a:t>Schritte</a:t>
            </a:r>
            <a:r>
              <a:rPr lang="cs-CZ" sz="2400" dirty="0" smtClean="0"/>
              <a:t> </a:t>
            </a:r>
            <a:r>
              <a:rPr lang="cs-CZ" sz="2400" dirty="0" err="1" smtClean="0"/>
              <a:t>international</a:t>
            </a:r>
            <a:r>
              <a:rPr lang="cs-CZ" sz="2400" dirty="0" smtClean="0"/>
              <a:t> 3. </a:t>
            </a:r>
            <a:r>
              <a:rPr lang="cs-CZ" sz="2400" dirty="0" err="1" smtClean="0"/>
              <a:t>Ismaning</a:t>
            </a:r>
            <a:r>
              <a:rPr lang="cs-CZ" sz="2400" dirty="0" smtClean="0"/>
              <a:t>: </a:t>
            </a:r>
            <a:r>
              <a:rPr lang="cs-CZ" sz="2400" dirty="0" err="1" smtClean="0"/>
              <a:t>Hueber</a:t>
            </a:r>
            <a:r>
              <a:rPr lang="cs-CZ" sz="2400" dirty="0" smtClean="0"/>
              <a:t> </a:t>
            </a:r>
            <a:r>
              <a:rPr lang="cs-CZ" sz="2400" dirty="0" err="1" smtClean="0"/>
              <a:t>Verlag</a:t>
            </a:r>
            <a:r>
              <a:rPr lang="cs-CZ" sz="2400" dirty="0" smtClean="0"/>
              <a:t>, 2006.</a:t>
            </a:r>
          </a:p>
          <a:p>
            <a:pPr>
              <a:buNone/>
            </a:pPr>
            <a:r>
              <a:rPr lang="cs-CZ" sz="2400" dirty="0" smtClean="0"/>
              <a:t>			        	      ISBN 978-3-19-001853-6.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714</TotalTime>
  <Words>864</Words>
  <Application>Microsoft Office PowerPoint</Application>
  <PresentationFormat>Předvádění na obrazovce (4:3)</PresentationFormat>
  <Paragraphs>178</Paragraphs>
  <Slides>20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Metro</vt:lpstr>
      <vt:lpstr>Snímek 1</vt:lpstr>
      <vt:lpstr>Snímek 2</vt:lpstr>
      <vt:lpstr>Zvratná slovesa</vt:lpstr>
      <vt:lpstr>Jak vypadají zvratná slovesa</vt:lpstr>
      <vt:lpstr>Časování</vt:lpstr>
      <vt:lpstr>Snímek 6</vt:lpstr>
      <vt:lpstr>Rozlišuj</vt:lpstr>
      <vt:lpstr>Některá slovesa mohou mít sich  v obou pádech</vt:lpstr>
      <vt:lpstr>Cvičení</vt:lpstr>
      <vt:lpstr>Postavení sich ve větě jednoduché</vt:lpstr>
      <vt:lpstr>Postavení sich ve větě  s modálními slovesy</vt:lpstr>
      <vt:lpstr>Postavení sich ve větě vedlejší</vt:lpstr>
      <vt:lpstr>Rozdíly ve zvratnosti mezi ČJ a NJ</vt:lpstr>
      <vt:lpstr>Doplňte tvar zvratného zájmena sich</vt:lpstr>
      <vt:lpstr>Cvičení→ Schritte intern 3, 5.lekce, s.50, cv. A2 ,A3</vt:lpstr>
      <vt:lpstr>Snímek 16</vt:lpstr>
      <vt:lpstr>Erzähle und schreibe den Text  „Mein Lebensstil“</vt:lpstr>
      <vt:lpstr>Přeložte</vt:lpstr>
      <vt:lpstr>Řešení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Zvratná slovesa</dc:title>
  <dc:creator>HP</dc:creator>
  <cp:lastModifiedBy>Hlistova</cp:lastModifiedBy>
  <cp:revision>65</cp:revision>
  <dcterms:created xsi:type="dcterms:W3CDTF">2013-10-06T08:57:02Z</dcterms:created>
  <dcterms:modified xsi:type="dcterms:W3CDTF">2014-01-08T09:22:36Z</dcterms:modified>
</cp:coreProperties>
</file>