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48" r:id="rId1"/>
  </p:sldMasterIdLst>
  <p:sldIdLst>
    <p:sldId id="264" r:id="rId2"/>
    <p:sldId id="265" r:id="rId3"/>
    <p:sldId id="256" r:id="rId4"/>
    <p:sldId id="257" r:id="rId5"/>
    <p:sldId id="258" r:id="rId6"/>
    <p:sldId id="259" r:id="rId7"/>
    <p:sldId id="262" r:id="rId8"/>
    <p:sldId id="260" r:id="rId9"/>
    <p:sldId id="261" r:id="rId10"/>
    <p:sldId id="263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FD0BF3-3167-4510-B423-6B0613BE8ECE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65F1F7-1EFC-43D6-BBE8-5E45FEA432B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FD0BF3-3167-4510-B423-6B0613BE8ECE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65F1F7-1EFC-43D6-BBE8-5E45FEA432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FD0BF3-3167-4510-B423-6B0613BE8ECE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65F1F7-1EFC-43D6-BBE8-5E45FEA432B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FD0BF3-3167-4510-B423-6B0613BE8ECE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65F1F7-1EFC-43D6-BBE8-5E45FEA432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FD0BF3-3167-4510-B423-6B0613BE8ECE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65F1F7-1EFC-43D6-BBE8-5E45FEA432B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FD0BF3-3167-4510-B423-6B0613BE8ECE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65F1F7-1EFC-43D6-BBE8-5E45FEA432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FD0BF3-3167-4510-B423-6B0613BE8ECE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65F1F7-1EFC-43D6-BBE8-5E45FEA432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FD0BF3-3167-4510-B423-6B0613BE8ECE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65F1F7-1EFC-43D6-BBE8-5E45FEA432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10FD0BF3-3167-4510-B423-6B0613BE8ECE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9865F1F7-1EFC-43D6-BBE8-5E45FEA432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FD0BF3-3167-4510-B423-6B0613BE8ECE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65F1F7-1EFC-43D6-BBE8-5E45FEA432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FD0BF3-3167-4510-B423-6B0613BE8ECE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65F1F7-1EFC-43D6-BBE8-5E45FEA432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10FD0BF3-3167-4510-B423-6B0613BE8ECE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9865F1F7-1EFC-43D6-BBE8-5E45FEA432B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49" r:id="rId1"/>
    <p:sldLayoutId id="2147483950" r:id="rId2"/>
    <p:sldLayoutId id="2147483951" r:id="rId3"/>
    <p:sldLayoutId id="2147483952" r:id="rId4"/>
    <p:sldLayoutId id="2147483953" r:id="rId5"/>
    <p:sldLayoutId id="2147483954" r:id="rId6"/>
    <p:sldLayoutId id="2147483955" r:id="rId7"/>
    <p:sldLayoutId id="2147483956" r:id="rId8"/>
    <p:sldLayoutId id="2147483957" r:id="rId9"/>
    <p:sldLayoutId id="2147483958" r:id="rId10"/>
    <p:sldLayoutId id="2147483959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179"/>
          <p:cNvSpPr>
            <a:spLocks noChangeArrowheads="1"/>
          </p:cNvSpPr>
          <p:nvPr/>
        </p:nvSpPr>
        <p:spPr bwMode="auto">
          <a:xfrm>
            <a:off x="1557338" y="-501650"/>
            <a:ext cx="4308475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10243" name="obrázek 2" descr="mszes_z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8038" y="2205038"/>
            <a:ext cx="447675" cy="439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4927" name="Group 351"/>
          <p:cNvGraphicFramePr>
            <a:graphicFrameLocks noGrp="1"/>
          </p:cNvGraphicFramePr>
          <p:nvPr/>
        </p:nvGraphicFramePr>
        <p:xfrm>
          <a:off x="1357290" y="1557338"/>
          <a:ext cx="6643734" cy="4114800"/>
        </p:xfrm>
        <a:graphic>
          <a:graphicData uri="http://schemas.openxmlformats.org/drawingml/2006/table">
            <a:tbl>
              <a:tblPr/>
              <a:tblGrid>
                <a:gridCol w="1857388"/>
                <a:gridCol w="4786346"/>
              </a:tblGrid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CZ.1.07/1.5.00/34.0565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materiálu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 VY_32_INOVACE_168_VEDLEJŠÍ VĚTY, SPOJKA WEIL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  <a:tr h="2603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školy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r"/>
                          <a:tab pos="1890713" algn="ctr"/>
                        </a:tabLs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            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Masarykova střední  škola zemědělská a Vyšší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r"/>
                          <a:tab pos="1890713" algn="ctr"/>
                        </a:tabLs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           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odborná škola, Opava, příspěvková organizace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Mgr.  Jana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Hlistová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Průřezové téma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Gramatika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Člověk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 demokratické společnosti 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Informační a komunikační technologie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Tematický celek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Německý jazyk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  <a:tr h="2476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3.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tvorby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20. 10. 2013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a místo ověření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25. 10. 2013 – německý jazyk  3. L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Druh učebního materiálu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Prezentace 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Pracovní list  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Učebnice - cvičení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10282" name="Picture 42" descr="OPVK_hor_zakladni_logolink_RGB_cz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57290" y="214290"/>
            <a:ext cx="6667525" cy="12588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6957" name="Group 93"/>
          <p:cNvGraphicFramePr>
            <a:graphicFrameLocks noGrp="1"/>
          </p:cNvGraphicFramePr>
          <p:nvPr/>
        </p:nvGraphicFramePr>
        <p:xfrm>
          <a:off x="1522412" y="1652588"/>
          <a:ext cx="6264297" cy="4632960"/>
        </p:xfrm>
        <a:graphic>
          <a:graphicData uri="http://schemas.openxmlformats.org/drawingml/2006/table">
            <a:tbl>
              <a:tblPr/>
              <a:tblGrid>
                <a:gridCol w="1788169"/>
                <a:gridCol w="4476128"/>
              </a:tblGrid>
              <a:tr h="15795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Anotace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DUM prezentuje  pravidla pro vedlejší věty v němčině, nejběžnější podřadné spojky  s příklady.  Následují cvičení k vyjádření důvodu pomocí spojky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weil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:  žáci nejdříve v plénu, pak ve dvojicích odpovídají na otázky, a dávají pozor na slovosled,  využívají i cvičení z učebnice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Schritte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international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 2, větší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aktivitu  projevují při doplňování důvodů do souvětí .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Pro šikovnější žáky je i doplňování podmínky (procvičování spojky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wenn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) a vyjadřování názoru pomocí spojky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dass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.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Inovativní je spojení výpočetní techniky s učebnicí a slovem učitele, žáci mají více prostoru  na svůj projev.    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  <a:tr h="515938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Slovosled ve větě vedlejší, nejčastější podřadné  spojky, 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spojka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weil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  <a:tr h="115411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Metodický pokyn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Určeno k výkladu a procvičení v hodině i k samostudiu.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Cvičení lze využít dle úrovně skupiny různě, k procvičení projevu ústního a/nebo písemného, pro práci samostatnou nebo ve skupinách, pro formulování dalších vlastních myšlenek.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  <a:tr h="303213">
                <a:tc gridSpan="2"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Pokud není uvedeno jinak, použitý materiál je z vlastních zdrojů autora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VEDLEJŠÍ VĚTY</a:t>
            </a:r>
            <a:br>
              <a:rPr lang="cs-CZ" sz="4000" b="1" dirty="0" smtClean="0"/>
            </a:br>
            <a:r>
              <a:rPr lang="cs-CZ" dirty="0" smtClean="0"/>
              <a:t>SPOJKA WEIL</a:t>
            </a:r>
            <a:endParaRPr lang="cs-CZ" sz="4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Prezentace, cvičení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Pravidla</a:t>
            </a:r>
            <a:endParaRPr lang="cs-CZ" sz="32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600" dirty="0" smtClean="0"/>
              <a:t>Slovosled: </a:t>
            </a:r>
            <a:r>
              <a:rPr lang="cs-CZ" sz="2600" dirty="0" smtClean="0">
                <a:solidFill>
                  <a:schemeClr val="accent4"/>
                </a:solidFill>
              </a:rPr>
              <a:t>po </a:t>
            </a:r>
            <a:r>
              <a:rPr lang="cs-CZ" sz="2600" dirty="0" err="1" smtClean="0"/>
              <a:t>podřadící</a:t>
            </a:r>
            <a:r>
              <a:rPr lang="cs-CZ" sz="2600" dirty="0" smtClean="0"/>
              <a:t> </a:t>
            </a:r>
            <a:r>
              <a:rPr lang="cs-CZ" sz="2600" dirty="0" smtClean="0">
                <a:solidFill>
                  <a:schemeClr val="accent4"/>
                </a:solidFill>
              </a:rPr>
              <a:t>spojce</a:t>
            </a:r>
            <a:r>
              <a:rPr lang="cs-CZ" sz="2600" dirty="0" smtClean="0"/>
              <a:t> následuje</a:t>
            </a:r>
            <a:r>
              <a:rPr lang="cs-CZ" sz="2600" dirty="0" smtClean="0">
                <a:solidFill>
                  <a:schemeClr val="accent4"/>
                </a:solidFill>
              </a:rPr>
              <a:t> </a:t>
            </a:r>
            <a:r>
              <a:rPr lang="cs-CZ" sz="2600" dirty="0" smtClean="0">
                <a:solidFill>
                  <a:schemeClr val="tx2">
                    <a:lumMod val="75000"/>
                  </a:schemeClr>
                </a:solidFill>
              </a:rPr>
              <a:t>podmět,</a:t>
            </a:r>
            <a:r>
              <a:rPr lang="cs-CZ" sz="2600" dirty="0" smtClean="0"/>
              <a:t> časované </a:t>
            </a:r>
            <a:r>
              <a:rPr lang="cs-CZ" sz="2600" dirty="0" smtClean="0">
                <a:solidFill>
                  <a:schemeClr val="accent4"/>
                </a:solidFill>
              </a:rPr>
              <a:t>sloveso</a:t>
            </a:r>
            <a:r>
              <a:rPr lang="cs-CZ" sz="2600" dirty="0" smtClean="0"/>
              <a:t> stojí </a:t>
            </a:r>
            <a:r>
              <a:rPr lang="cs-CZ" sz="2600" dirty="0" smtClean="0">
                <a:solidFill>
                  <a:schemeClr val="accent4"/>
                </a:solidFill>
              </a:rPr>
              <a:t>na konci věty</a:t>
            </a:r>
            <a:r>
              <a:rPr lang="cs-CZ" sz="2600" dirty="0" smtClean="0"/>
              <a:t/>
            </a:r>
            <a:br>
              <a:rPr lang="cs-CZ" sz="2600" dirty="0" smtClean="0"/>
            </a:br>
            <a:r>
              <a:rPr lang="cs-CZ" sz="2600" i="1" dirty="0" smtClean="0"/>
              <a:t>Maria </a:t>
            </a:r>
            <a:r>
              <a:rPr lang="cs-CZ" sz="2600" i="1" dirty="0" err="1" smtClean="0"/>
              <a:t>kann</a:t>
            </a:r>
            <a:r>
              <a:rPr lang="cs-CZ" sz="2600" i="1" dirty="0" smtClean="0"/>
              <a:t> </a:t>
            </a:r>
            <a:r>
              <a:rPr lang="cs-CZ" sz="2600" i="1" dirty="0" err="1" smtClean="0"/>
              <a:t>nicht</a:t>
            </a:r>
            <a:r>
              <a:rPr lang="cs-CZ" sz="2600" i="1" dirty="0" smtClean="0"/>
              <a:t> </a:t>
            </a:r>
            <a:r>
              <a:rPr lang="cs-CZ" sz="2600" i="1" dirty="0" err="1" smtClean="0"/>
              <a:t>kommen</a:t>
            </a:r>
            <a:r>
              <a:rPr lang="cs-CZ" sz="2600" i="1" dirty="0" smtClean="0"/>
              <a:t>, </a:t>
            </a:r>
            <a:r>
              <a:rPr lang="cs-CZ" sz="2600" b="1" i="1" dirty="0" err="1" smtClean="0"/>
              <a:t>wei</a:t>
            </a:r>
            <a:r>
              <a:rPr lang="cs-CZ" sz="2600" i="1" dirty="0" err="1" smtClean="0"/>
              <a:t>l</a:t>
            </a:r>
            <a:r>
              <a:rPr lang="cs-CZ" sz="2600" i="1" dirty="0" smtClean="0"/>
              <a:t> </a:t>
            </a:r>
            <a:r>
              <a:rPr lang="cs-CZ" sz="2600" i="1" u="sng" dirty="0" err="1" smtClean="0">
                <a:solidFill>
                  <a:srgbClr val="FFFF00"/>
                </a:solidFill>
              </a:rPr>
              <a:t>sie</a:t>
            </a:r>
            <a:r>
              <a:rPr lang="cs-CZ" sz="2600" i="1" dirty="0" smtClean="0">
                <a:solidFill>
                  <a:srgbClr val="FFFF00"/>
                </a:solidFill>
              </a:rPr>
              <a:t> </a:t>
            </a:r>
            <a:r>
              <a:rPr lang="cs-CZ" sz="2600" i="1" dirty="0" err="1" smtClean="0"/>
              <a:t>heute</a:t>
            </a:r>
            <a:r>
              <a:rPr lang="cs-CZ" sz="2600" i="1" dirty="0" smtClean="0"/>
              <a:t> </a:t>
            </a:r>
            <a:r>
              <a:rPr lang="cs-CZ" sz="2600" i="1" dirty="0" err="1" smtClean="0">
                <a:solidFill>
                  <a:srgbClr val="FFFF00"/>
                </a:solidFill>
              </a:rPr>
              <a:t>lernen</a:t>
            </a:r>
            <a:r>
              <a:rPr lang="cs-CZ" sz="2600" i="1" dirty="0" smtClean="0">
                <a:solidFill>
                  <a:srgbClr val="FFFF00"/>
                </a:solidFill>
              </a:rPr>
              <a:t> </a:t>
            </a:r>
            <a:r>
              <a:rPr lang="cs-CZ" sz="2600" i="1" dirty="0" err="1" smtClean="0">
                <a:solidFill>
                  <a:srgbClr val="FFFF00"/>
                </a:solidFill>
              </a:rPr>
              <a:t>muss</a:t>
            </a:r>
            <a:r>
              <a:rPr lang="cs-CZ" sz="2600" i="1" dirty="0" smtClean="0"/>
              <a:t>.</a:t>
            </a:r>
          </a:p>
          <a:p>
            <a:endParaRPr lang="cs-CZ" sz="2600" i="1" dirty="0" smtClean="0"/>
          </a:p>
          <a:p>
            <a:r>
              <a:rPr lang="cs-CZ" sz="2600" dirty="0" smtClean="0"/>
              <a:t>Ve vedlejší větě </a:t>
            </a:r>
            <a:r>
              <a:rPr lang="cs-CZ" sz="2600" dirty="0" smtClean="0">
                <a:solidFill>
                  <a:schemeClr val="accent4"/>
                </a:solidFill>
              </a:rPr>
              <a:t>se odlučitelná předpona neodlučuje</a:t>
            </a:r>
            <a:r>
              <a:rPr lang="cs-CZ" sz="2600" dirty="0" smtClean="0"/>
              <a:t/>
            </a:r>
            <a:br>
              <a:rPr lang="cs-CZ" sz="2600" dirty="0" smtClean="0"/>
            </a:br>
            <a:r>
              <a:rPr lang="cs-CZ" sz="2600" i="1" dirty="0" err="1" smtClean="0"/>
              <a:t>Ich</a:t>
            </a:r>
            <a:r>
              <a:rPr lang="cs-CZ" sz="2600" i="1" dirty="0" smtClean="0"/>
              <a:t> </a:t>
            </a:r>
            <a:r>
              <a:rPr lang="cs-CZ" sz="2600" i="1" dirty="0" err="1" smtClean="0"/>
              <a:t>bin</a:t>
            </a:r>
            <a:r>
              <a:rPr lang="cs-CZ" sz="2600" i="1" dirty="0" smtClean="0"/>
              <a:t> </a:t>
            </a:r>
            <a:r>
              <a:rPr lang="cs-CZ" sz="2600" i="1" dirty="0" err="1" smtClean="0"/>
              <a:t>glücklich</a:t>
            </a:r>
            <a:r>
              <a:rPr lang="cs-CZ" sz="2600" i="1" dirty="0" smtClean="0"/>
              <a:t>, </a:t>
            </a:r>
            <a:r>
              <a:rPr lang="cs-CZ" sz="2600" i="1" dirty="0" err="1" smtClean="0"/>
              <a:t>weil</a:t>
            </a:r>
            <a:r>
              <a:rPr lang="cs-CZ" sz="2600" i="1" dirty="0" smtClean="0"/>
              <a:t> </a:t>
            </a:r>
            <a:r>
              <a:rPr lang="cs-CZ" sz="2600" i="1" u="sng" dirty="0" err="1" smtClean="0">
                <a:solidFill>
                  <a:srgbClr val="FFFF00"/>
                </a:solidFill>
              </a:rPr>
              <a:t>du</a:t>
            </a:r>
            <a:r>
              <a:rPr lang="cs-CZ" sz="2600" i="1" dirty="0" smtClean="0"/>
              <a:t> </a:t>
            </a:r>
            <a:r>
              <a:rPr lang="cs-CZ" sz="2600" i="1" dirty="0" err="1" smtClean="0"/>
              <a:t>mich</a:t>
            </a:r>
            <a:r>
              <a:rPr lang="cs-CZ" sz="2600" i="1" dirty="0" smtClean="0"/>
              <a:t> </a:t>
            </a:r>
            <a:r>
              <a:rPr lang="cs-CZ" sz="2600" i="1" u="sng" dirty="0" err="1" smtClean="0">
                <a:solidFill>
                  <a:srgbClr val="FFFF00"/>
                </a:solidFill>
              </a:rPr>
              <a:t>abholst</a:t>
            </a:r>
            <a:r>
              <a:rPr lang="cs-CZ" sz="2600" i="1" dirty="0" smtClean="0">
                <a:solidFill>
                  <a:srgbClr val="FFFF00"/>
                </a:solidFill>
              </a:rPr>
              <a:t>.</a:t>
            </a:r>
          </a:p>
          <a:p>
            <a:endParaRPr lang="cs-CZ" sz="2600" i="1" dirty="0" smtClean="0"/>
          </a:p>
          <a:p>
            <a:r>
              <a:rPr lang="cs-CZ" sz="2600" dirty="0" smtClean="0">
                <a:solidFill>
                  <a:schemeClr val="accent4"/>
                </a:solidFill>
              </a:rPr>
              <a:t>Věta hlavní po větě vedlejší začíná slovesem</a:t>
            </a:r>
            <a:r>
              <a:rPr lang="cs-CZ" sz="2600" dirty="0" smtClean="0"/>
              <a:t>, po něm je podmět = má nepřímý slovosled</a:t>
            </a:r>
            <a:br>
              <a:rPr lang="cs-CZ" sz="2600" dirty="0" smtClean="0"/>
            </a:br>
            <a:r>
              <a:rPr lang="cs-CZ" sz="2600" i="1" dirty="0" err="1" smtClean="0"/>
              <a:t>Weil</a:t>
            </a:r>
            <a:r>
              <a:rPr lang="cs-CZ" sz="2600" i="1" dirty="0" smtClean="0"/>
              <a:t> </a:t>
            </a:r>
            <a:r>
              <a:rPr lang="cs-CZ" sz="2600" i="1" dirty="0" err="1" smtClean="0"/>
              <a:t>er</a:t>
            </a:r>
            <a:r>
              <a:rPr lang="cs-CZ" sz="2600" i="1" dirty="0" smtClean="0"/>
              <a:t> </a:t>
            </a:r>
            <a:r>
              <a:rPr lang="cs-CZ" sz="2600" i="1" dirty="0" err="1" smtClean="0"/>
              <a:t>krank</a:t>
            </a:r>
            <a:r>
              <a:rPr lang="cs-CZ" sz="2600" i="1" dirty="0" smtClean="0"/>
              <a:t> </a:t>
            </a:r>
            <a:r>
              <a:rPr lang="cs-CZ" sz="2600" i="1" dirty="0" err="1" smtClean="0"/>
              <a:t>ist</a:t>
            </a:r>
            <a:r>
              <a:rPr lang="cs-CZ" sz="2600" i="1" dirty="0" smtClean="0"/>
              <a:t>, </a:t>
            </a:r>
            <a:r>
              <a:rPr lang="cs-CZ" sz="2600" i="1" dirty="0" err="1" smtClean="0">
                <a:solidFill>
                  <a:srgbClr val="FFFF00"/>
                </a:solidFill>
              </a:rPr>
              <a:t>kann</a:t>
            </a:r>
            <a:r>
              <a:rPr lang="cs-CZ" sz="2600" i="1" dirty="0" smtClean="0">
                <a:solidFill>
                  <a:srgbClr val="FFFF00"/>
                </a:solidFill>
              </a:rPr>
              <a:t> </a:t>
            </a:r>
            <a:r>
              <a:rPr lang="cs-CZ" sz="2600" i="1" dirty="0" err="1" smtClean="0">
                <a:solidFill>
                  <a:srgbClr val="FFFF00"/>
                </a:solidFill>
              </a:rPr>
              <a:t>er</a:t>
            </a:r>
            <a:r>
              <a:rPr lang="cs-CZ" sz="2600" i="1" dirty="0" smtClean="0">
                <a:solidFill>
                  <a:srgbClr val="FFFF00"/>
                </a:solidFill>
              </a:rPr>
              <a:t> </a:t>
            </a:r>
            <a:r>
              <a:rPr lang="cs-CZ" sz="2600" i="1" dirty="0" err="1" smtClean="0"/>
              <a:t>nicht</a:t>
            </a:r>
            <a:r>
              <a:rPr lang="cs-CZ" sz="2600" i="1" dirty="0" smtClean="0"/>
              <a:t> </a:t>
            </a:r>
            <a:r>
              <a:rPr lang="cs-CZ" sz="2600" i="1" dirty="0" err="1" smtClean="0"/>
              <a:t>fahren</a:t>
            </a:r>
            <a:r>
              <a:rPr lang="cs-CZ" sz="2600" i="1" dirty="0" smtClean="0"/>
              <a:t>.</a:t>
            </a:r>
            <a:br>
              <a:rPr lang="cs-CZ" sz="2600" i="1" dirty="0" smtClean="0"/>
            </a:br>
            <a:r>
              <a:rPr lang="cs-CZ" sz="2600" i="1" dirty="0" smtClean="0"/>
              <a:t>                                          </a:t>
            </a:r>
            <a:endParaRPr lang="cs-CZ" sz="2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Nejběžnější </a:t>
            </a:r>
            <a:r>
              <a:rPr lang="cs-CZ" sz="3200" b="1" dirty="0" err="1" smtClean="0">
                <a:solidFill>
                  <a:schemeClr val="tx2">
                    <a:lumMod val="75000"/>
                  </a:schemeClr>
                </a:solidFill>
              </a:rPr>
              <a:t>podřadící</a:t>
            </a:r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 spojky</a:t>
            </a:r>
            <a:endParaRPr lang="cs-CZ" sz="32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28736"/>
            <a:ext cx="8229600" cy="4697427"/>
          </a:xfrm>
        </p:spPr>
        <p:txBody>
          <a:bodyPr>
            <a:normAutofit lnSpcReduction="10000"/>
          </a:bodyPr>
          <a:lstStyle/>
          <a:p>
            <a:r>
              <a:rPr lang="cs-CZ" sz="2600" b="1" dirty="0" err="1" smtClean="0">
                <a:solidFill>
                  <a:schemeClr val="accent3"/>
                </a:solidFill>
              </a:rPr>
              <a:t>weil</a:t>
            </a:r>
            <a:r>
              <a:rPr lang="cs-CZ" sz="2600" b="1" dirty="0" smtClean="0">
                <a:solidFill>
                  <a:schemeClr val="accent3"/>
                </a:solidFill>
              </a:rPr>
              <a:t> – protože</a:t>
            </a:r>
            <a:r>
              <a:rPr lang="cs-CZ" sz="2600" dirty="0" smtClean="0"/>
              <a:t/>
            </a:r>
            <a:br>
              <a:rPr lang="cs-CZ" sz="2600" dirty="0" smtClean="0"/>
            </a:br>
            <a:r>
              <a:rPr lang="cs-CZ" sz="2600" i="1" dirty="0" err="1" smtClean="0"/>
              <a:t>Ich</a:t>
            </a:r>
            <a:r>
              <a:rPr lang="cs-CZ" sz="2600" i="1" dirty="0" smtClean="0"/>
              <a:t> </a:t>
            </a:r>
            <a:r>
              <a:rPr lang="cs-CZ" sz="2600" i="1" dirty="0" err="1" smtClean="0"/>
              <a:t>gehe</a:t>
            </a:r>
            <a:r>
              <a:rPr lang="cs-CZ" sz="2600" i="1" dirty="0" smtClean="0"/>
              <a:t> </a:t>
            </a:r>
            <a:r>
              <a:rPr lang="cs-CZ" sz="2600" i="1" dirty="0" err="1" smtClean="0"/>
              <a:t>ins</a:t>
            </a:r>
            <a:r>
              <a:rPr lang="cs-CZ" sz="2600" i="1" dirty="0" smtClean="0"/>
              <a:t> </a:t>
            </a:r>
            <a:r>
              <a:rPr lang="cs-CZ" sz="2600" i="1" dirty="0" err="1" smtClean="0"/>
              <a:t>Bett</a:t>
            </a:r>
            <a:r>
              <a:rPr lang="cs-CZ" sz="2600" i="1" dirty="0" smtClean="0"/>
              <a:t>, </a:t>
            </a:r>
            <a:r>
              <a:rPr lang="cs-CZ" sz="2600" i="1" dirty="0" err="1" smtClean="0"/>
              <a:t>weil</a:t>
            </a:r>
            <a:r>
              <a:rPr lang="cs-CZ" sz="2600" i="1" dirty="0" smtClean="0"/>
              <a:t> </a:t>
            </a:r>
            <a:r>
              <a:rPr lang="cs-CZ" sz="2600" i="1" dirty="0" err="1" smtClean="0"/>
              <a:t>ich</a:t>
            </a:r>
            <a:r>
              <a:rPr lang="cs-CZ" sz="2600" i="1" dirty="0" smtClean="0"/>
              <a:t> </a:t>
            </a:r>
            <a:r>
              <a:rPr lang="cs-CZ" sz="2600" i="1" dirty="0" err="1" smtClean="0"/>
              <a:t>müde</a:t>
            </a:r>
            <a:r>
              <a:rPr lang="cs-CZ" sz="2600" i="1" dirty="0" smtClean="0"/>
              <a:t> </a:t>
            </a:r>
            <a:r>
              <a:rPr lang="cs-CZ" sz="2600" i="1" dirty="0" err="1" smtClean="0"/>
              <a:t>bin</a:t>
            </a:r>
            <a:r>
              <a:rPr lang="cs-CZ" sz="2600" i="1" dirty="0" smtClean="0"/>
              <a:t>.</a:t>
            </a:r>
          </a:p>
          <a:p>
            <a:r>
              <a:rPr lang="cs-CZ" sz="2600" b="1" dirty="0" err="1" smtClean="0">
                <a:solidFill>
                  <a:srgbClr val="FFC000"/>
                </a:solidFill>
              </a:rPr>
              <a:t>wenn</a:t>
            </a:r>
            <a:r>
              <a:rPr lang="cs-CZ" sz="2600" b="1" dirty="0" smtClean="0">
                <a:solidFill>
                  <a:srgbClr val="FFC000"/>
                </a:solidFill>
              </a:rPr>
              <a:t> – když, jestliže</a:t>
            </a:r>
            <a:r>
              <a:rPr lang="cs-CZ" sz="2600" dirty="0" smtClean="0"/>
              <a:t/>
            </a:r>
            <a:br>
              <a:rPr lang="cs-CZ" sz="2600" dirty="0" smtClean="0"/>
            </a:br>
            <a:r>
              <a:rPr lang="cs-CZ" sz="2600" i="1" dirty="0" err="1" smtClean="0"/>
              <a:t>Wenn</a:t>
            </a:r>
            <a:r>
              <a:rPr lang="cs-CZ" sz="2600" i="1" dirty="0" smtClean="0"/>
              <a:t> </a:t>
            </a:r>
            <a:r>
              <a:rPr lang="cs-CZ" sz="2600" i="1" dirty="0" err="1" smtClean="0"/>
              <a:t>er</a:t>
            </a:r>
            <a:r>
              <a:rPr lang="cs-CZ" sz="2600" i="1" dirty="0" smtClean="0"/>
              <a:t> </a:t>
            </a:r>
            <a:r>
              <a:rPr lang="cs-CZ" sz="2600" i="1" dirty="0" err="1" smtClean="0"/>
              <a:t>Zeit</a:t>
            </a:r>
            <a:r>
              <a:rPr lang="cs-CZ" sz="2600" i="1" dirty="0" smtClean="0"/>
              <a:t> </a:t>
            </a:r>
            <a:r>
              <a:rPr lang="cs-CZ" sz="2600" i="1" dirty="0" err="1" smtClean="0"/>
              <a:t>hat</a:t>
            </a:r>
            <a:r>
              <a:rPr lang="cs-CZ" sz="2600" i="1" dirty="0" smtClean="0"/>
              <a:t>, </a:t>
            </a:r>
            <a:r>
              <a:rPr lang="cs-CZ" sz="2600" i="1" dirty="0" err="1" smtClean="0"/>
              <a:t>geht</a:t>
            </a:r>
            <a:r>
              <a:rPr lang="cs-CZ" sz="2600" i="1" dirty="0" smtClean="0"/>
              <a:t> </a:t>
            </a:r>
            <a:r>
              <a:rPr lang="cs-CZ" sz="2600" i="1" dirty="0" err="1" smtClean="0"/>
              <a:t>er</a:t>
            </a:r>
            <a:r>
              <a:rPr lang="cs-CZ" sz="2600" i="1" dirty="0" smtClean="0"/>
              <a:t> in </a:t>
            </a:r>
            <a:r>
              <a:rPr lang="cs-CZ" sz="2600" i="1" dirty="0" err="1" smtClean="0"/>
              <a:t>die</a:t>
            </a:r>
            <a:r>
              <a:rPr lang="cs-CZ" sz="2600" i="1" dirty="0" smtClean="0"/>
              <a:t> Disko.</a:t>
            </a:r>
          </a:p>
          <a:p>
            <a:r>
              <a:rPr lang="cs-CZ" sz="2600" b="1" dirty="0" err="1">
                <a:solidFill>
                  <a:srgbClr val="FFC000"/>
                </a:solidFill>
              </a:rPr>
              <a:t>d</a:t>
            </a:r>
            <a:r>
              <a:rPr lang="cs-CZ" sz="2600" b="1" dirty="0" err="1" smtClean="0">
                <a:solidFill>
                  <a:srgbClr val="FFC000"/>
                </a:solidFill>
              </a:rPr>
              <a:t>ass</a:t>
            </a:r>
            <a:r>
              <a:rPr lang="cs-CZ" sz="2600" b="1" dirty="0" smtClean="0">
                <a:solidFill>
                  <a:srgbClr val="FFC000"/>
                </a:solidFill>
              </a:rPr>
              <a:t> – že, aby </a:t>
            </a:r>
            <a:r>
              <a:rPr lang="cs-CZ" sz="2600" dirty="0" smtClean="0"/>
              <a:t>(na otázku co?, o co?....,uvozuje větu předmětnou)</a:t>
            </a:r>
            <a:br>
              <a:rPr lang="cs-CZ" sz="2600" dirty="0" smtClean="0"/>
            </a:br>
            <a:r>
              <a:rPr lang="cs-CZ" sz="2600" i="1" dirty="0" err="1" smtClean="0"/>
              <a:t>Wir</a:t>
            </a:r>
            <a:r>
              <a:rPr lang="cs-CZ" sz="2600" i="1" dirty="0" smtClean="0"/>
              <a:t> </a:t>
            </a:r>
            <a:r>
              <a:rPr lang="cs-CZ" sz="2600" i="1" dirty="0" err="1" smtClean="0"/>
              <a:t>hoffen</a:t>
            </a:r>
            <a:r>
              <a:rPr lang="cs-CZ" sz="2600" i="1" dirty="0" smtClean="0"/>
              <a:t>, </a:t>
            </a:r>
            <a:r>
              <a:rPr lang="cs-CZ" sz="2600" i="1" dirty="0" err="1" smtClean="0"/>
              <a:t>dass</a:t>
            </a:r>
            <a:r>
              <a:rPr lang="cs-CZ" sz="2600" i="1" dirty="0" smtClean="0"/>
              <a:t> es dort </a:t>
            </a:r>
            <a:r>
              <a:rPr lang="cs-CZ" sz="2600" i="1" dirty="0" err="1" smtClean="0"/>
              <a:t>schön</a:t>
            </a:r>
            <a:r>
              <a:rPr lang="cs-CZ" sz="2600" i="1" dirty="0" smtClean="0"/>
              <a:t> </a:t>
            </a:r>
            <a:r>
              <a:rPr lang="cs-CZ" sz="2600" i="1" dirty="0" err="1" smtClean="0"/>
              <a:t>ist</a:t>
            </a:r>
            <a:r>
              <a:rPr lang="cs-CZ" sz="2600" i="1" dirty="0" smtClean="0"/>
              <a:t>.</a:t>
            </a:r>
          </a:p>
          <a:p>
            <a:r>
              <a:rPr lang="cs-CZ" sz="2600" b="1" dirty="0" err="1">
                <a:solidFill>
                  <a:srgbClr val="FFC000"/>
                </a:solidFill>
              </a:rPr>
              <a:t>d</a:t>
            </a:r>
            <a:r>
              <a:rPr lang="cs-CZ" sz="2600" b="1" dirty="0" err="1" smtClean="0">
                <a:solidFill>
                  <a:srgbClr val="FFC000"/>
                </a:solidFill>
              </a:rPr>
              <a:t>amit</a:t>
            </a:r>
            <a:r>
              <a:rPr lang="cs-CZ" sz="2600" b="1" dirty="0" smtClean="0"/>
              <a:t> </a:t>
            </a:r>
            <a:r>
              <a:rPr lang="cs-CZ" sz="2600" b="1" dirty="0" smtClean="0">
                <a:solidFill>
                  <a:srgbClr val="FFC000"/>
                </a:solidFill>
              </a:rPr>
              <a:t>– aby</a:t>
            </a:r>
            <a:r>
              <a:rPr lang="cs-CZ" sz="2600" b="1" dirty="0" smtClean="0"/>
              <a:t> </a:t>
            </a:r>
            <a:r>
              <a:rPr lang="cs-CZ" sz="2600" dirty="0" smtClean="0"/>
              <a:t>(na otázku proč?, uvozuje větu účelovou)</a:t>
            </a:r>
            <a:br>
              <a:rPr lang="cs-CZ" sz="2600" dirty="0" smtClean="0"/>
            </a:br>
            <a:r>
              <a:rPr lang="cs-CZ" sz="2600" i="1" dirty="0" err="1" smtClean="0"/>
              <a:t>Ich</a:t>
            </a:r>
            <a:r>
              <a:rPr lang="cs-CZ" sz="2600" i="1" dirty="0" smtClean="0"/>
              <a:t> </a:t>
            </a:r>
            <a:r>
              <a:rPr lang="cs-CZ" sz="2600" i="1" dirty="0" err="1" smtClean="0"/>
              <a:t>gehe</a:t>
            </a:r>
            <a:r>
              <a:rPr lang="cs-CZ" sz="2600" i="1" dirty="0" smtClean="0"/>
              <a:t> </a:t>
            </a:r>
            <a:r>
              <a:rPr lang="cs-CZ" sz="2600" i="1" dirty="0" err="1" smtClean="0"/>
              <a:t>auf</a:t>
            </a:r>
            <a:r>
              <a:rPr lang="cs-CZ" sz="2600" i="1" dirty="0" smtClean="0"/>
              <a:t> </a:t>
            </a:r>
            <a:r>
              <a:rPr lang="cs-CZ" sz="2600" i="1" dirty="0" err="1" smtClean="0"/>
              <a:t>die</a:t>
            </a:r>
            <a:r>
              <a:rPr lang="cs-CZ" sz="2600" i="1" dirty="0" smtClean="0"/>
              <a:t> Post, </a:t>
            </a:r>
            <a:r>
              <a:rPr lang="cs-CZ" sz="2600" i="1" dirty="0" err="1" smtClean="0"/>
              <a:t>damit</a:t>
            </a:r>
            <a:r>
              <a:rPr lang="cs-CZ" sz="2600" i="1" dirty="0" smtClean="0"/>
              <a:t> </a:t>
            </a:r>
            <a:r>
              <a:rPr lang="cs-CZ" sz="2600" i="1" dirty="0" err="1" smtClean="0"/>
              <a:t>ich</a:t>
            </a:r>
            <a:r>
              <a:rPr lang="cs-CZ" sz="2600" i="1" dirty="0" smtClean="0"/>
              <a:t> </a:t>
            </a:r>
            <a:r>
              <a:rPr lang="cs-CZ" sz="2600" i="1" dirty="0" err="1" smtClean="0"/>
              <a:t>das</a:t>
            </a:r>
            <a:r>
              <a:rPr lang="cs-CZ" sz="2600" i="1" dirty="0" smtClean="0"/>
              <a:t> Paket </a:t>
            </a:r>
            <a:r>
              <a:rPr lang="cs-CZ" sz="2600" i="1" dirty="0" err="1" smtClean="0"/>
              <a:t>schicke</a:t>
            </a:r>
            <a:r>
              <a:rPr lang="cs-CZ" sz="2600" i="1" dirty="0" smtClean="0"/>
              <a:t>.</a:t>
            </a:r>
          </a:p>
          <a:p>
            <a:r>
              <a:rPr lang="cs-CZ" sz="2600" b="1" dirty="0" err="1">
                <a:solidFill>
                  <a:srgbClr val="FFC000"/>
                </a:solidFill>
              </a:rPr>
              <a:t>o</a:t>
            </a:r>
            <a:r>
              <a:rPr lang="cs-CZ" sz="2600" b="1" dirty="0" err="1" smtClean="0">
                <a:solidFill>
                  <a:srgbClr val="FFC000"/>
                </a:solidFill>
              </a:rPr>
              <a:t>bwohl</a:t>
            </a:r>
            <a:r>
              <a:rPr lang="cs-CZ" sz="2600" b="1" dirty="0" smtClean="0">
                <a:solidFill>
                  <a:srgbClr val="FFC000"/>
                </a:solidFill>
              </a:rPr>
              <a:t> – ačkoliv, přestože</a:t>
            </a:r>
            <a:r>
              <a:rPr lang="cs-CZ" sz="2600" dirty="0" smtClean="0"/>
              <a:t/>
            </a:r>
            <a:br>
              <a:rPr lang="cs-CZ" sz="2600" dirty="0" smtClean="0"/>
            </a:br>
            <a:r>
              <a:rPr lang="cs-CZ" sz="2600" i="1" dirty="0" err="1" smtClean="0"/>
              <a:t>Obwohl</a:t>
            </a:r>
            <a:r>
              <a:rPr lang="cs-CZ" sz="2600" i="1" dirty="0" smtClean="0"/>
              <a:t> </a:t>
            </a:r>
            <a:r>
              <a:rPr lang="cs-CZ" sz="2600" i="1" dirty="0" err="1" smtClean="0"/>
              <a:t>sie</a:t>
            </a:r>
            <a:r>
              <a:rPr lang="cs-CZ" sz="2600" i="1" dirty="0" smtClean="0"/>
              <a:t> </a:t>
            </a:r>
            <a:r>
              <a:rPr lang="cs-CZ" sz="2600" i="1" dirty="0" err="1" smtClean="0"/>
              <a:t>viel</a:t>
            </a:r>
            <a:r>
              <a:rPr lang="cs-CZ" sz="2600" i="1" dirty="0" smtClean="0"/>
              <a:t> </a:t>
            </a:r>
            <a:r>
              <a:rPr lang="cs-CZ" sz="2600" i="1" dirty="0" err="1" smtClean="0"/>
              <a:t>Obt</a:t>
            </a:r>
            <a:r>
              <a:rPr lang="cs-CZ" sz="2600" i="1" dirty="0" smtClean="0"/>
              <a:t> </a:t>
            </a:r>
            <a:r>
              <a:rPr lang="cs-CZ" sz="2600" i="1" dirty="0" err="1" smtClean="0"/>
              <a:t>isst</a:t>
            </a:r>
            <a:r>
              <a:rPr lang="cs-CZ" sz="2600" i="1" dirty="0" smtClean="0"/>
              <a:t>, </a:t>
            </a:r>
            <a:r>
              <a:rPr lang="cs-CZ" sz="2600" i="1" dirty="0" err="1" smtClean="0"/>
              <a:t>ist</a:t>
            </a:r>
            <a:r>
              <a:rPr lang="cs-CZ" sz="2600" i="1" dirty="0" smtClean="0"/>
              <a:t> </a:t>
            </a:r>
            <a:r>
              <a:rPr lang="cs-CZ" sz="2600" i="1" dirty="0" err="1" smtClean="0"/>
              <a:t>sie</a:t>
            </a:r>
            <a:r>
              <a:rPr lang="cs-CZ" sz="2600" i="1" dirty="0" smtClean="0"/>
              <a:t> </a:t>
            </a:r>
            <a:r>
              <a:rPr lang="cs-CZ" sz="2600" i="1" dirty="0" err="1" smtClean="0"/>
              <a:t>oft</a:t>
            </a:r>
            <a:r>
              <a:rPr lang="cs-CZ" sz="2600" i="1" dirty="0" smtClean="0"/>
              <a:t> </a:t>
            </a:r>
            <a:r>
              <a:rPr lang="cs-CZ" sz="2600" i="1" dirty="0" err="1" smtClean="0"/>
              <a:t>krank</a:t>
            </a:r>
            <a:r>
              <a:rPr lang="cs-CZ" sz="2600" i="1" dirty="0" smtClean="0"/>
              <a:t>.</a:t>
            </a:r>
            <a:endParaRPr lang="cs-CZ" sz="2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071546"/>
            <a:ext cx="8229600" cy="445452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600" dirty="0" smtClean="0">
                <a:solidFill>
                  <a:schemeClr val="tx2">
                    <a:lumMod val="90000"/>
                  </a:schemeClr>
                </a:solidFill>
              </a:rPr>
              <a:t>Odpovězte, v reakci použijte následující důvody. Dbejte na </a:t>
            </a:r>
          </a:p>
          <a:p>
            <a:pPr>
              <a:buNone/>
            </a:pPr>
            <a:r>
              <a:rPr lang="cs-CZ" sz="2600" dirty="0">
                <a:solidFill>
                  <a:schemeClr val="tx2">
                    <a:lumMod val="90000"/>
                  </a:schemeClr>
                </a:solidFill>
              </a:rPr>
              <a:t>s</a:t>
            </a:r>
            <a:r>
              <a:rPr lang="cs-CZ" sz="2600" dirty="0" smtClean="0">
                <a:solidFill>
                  <a:schemeClr val="tx2">
                    <a:lumMod val="90000"/>
                  </a:schemeClr>
                </a:solidFill>
              </a:rPr>
              <a:t>právný slovosled.</a:t>
            </a:r>
            <a:r>
              <a:rPr lang="cs-CZ" sz="2600" dirty="0" smtClean="0">
                <a:solidFill>
                  <a:srgbClr val="FFFF00"/>
                </a:solidFill>
              </a:rPr>
              <a:t> </a:t>
            </a:r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r>
              <a:rPr lang="cs-CZ" sz="2600" i="1" dirty="0" smtClean="0"/>
              <a:t>1. </a:t>
            </a:r>
            <a:r>
              <a:rPr lang="cs-CZ" sz="2600" i="1" dirty="0" err="1" smtClean="0"/>
              <a:t>Warum</a:t>
            </a:r>
            <a:r>
              <a:rPr lang="cs-CZ" sz="2600" i="1" dirty="0" smtClean="0"/>
              <a:t> </a:t>
            </a:r>
            <a:r>
              <a:rPr lang="cs-CZ" sz="2600" i="1" dirty="0" err="1" smtClean="0"/>
              <a:t>bist</a:t>
            </a:r>
            <a:r>
              <a:rPr lang="cs-CZ" sz="2600" i="1" dirty="0" smtClean="0"/>
              <a:t> </a:t>
            </a:r>
            <a:r>
              <a:rPr lang="cs-CZ" sz="2600" i="1" dirty="0" err="1" smtClean="0"/>
              <a:t>du</a:t>
            </a:r>
            <a:r>
              <a:rPr lang="cs-CZ" sz="2600" i="1" dirty="0" smtClean="0"/>
              <a:t> </a:t>
            </a:r>
            <a:r>
              <a:rPr lang="cs-CZ" sz="2600" i="1" dirty="0" err="1" smtClean="0"/>
              <a:t>gestern</a:t>
            </a:r>
            <a:r>
              <a:rPr lang="cs-CZ" sz="2600" i="1" dirty="0" smtClean="0"/>
              <a:t> </a:t>
            </a:r>
            <a:r>
              <a:rPr lang="cs-CZ" sz="2600" i="1" dirty="0" err="1" smtClean="0"/>
              <a:t>nicht</a:t>
            </a:r>
            <a:r>
              <a:rPr lang="cs-CZ" sz="2600" i="1" dirty="0" smtClean="0"/>
              <a:t> </a:t>
            </a:r>
            <a:r>
              <a:rPr lang="cs-CZ" sz="2600" i="1" dirty="0" err="1" smtClean="0"/>
              <a:t>gekommen</a:t>
            </a:r>
            <a:r>
              <a:rPr lang="cs-CZ" sz="2600" i="1" dirty="0" smtClean="0"/>
              <a:t>?</a:t>
            </a:r>
          </a:p>
          <a:p>
            <a:pPr>
              <a:buFont typeface="Wingdings" pitchFamily="2" charset="2"/>
              <a:buChar char="Ø"/>
            </a:pPr>
            <a:r>
              <a:rPr lang="cs-CZ" sz="2600" dirty="0" err="1" smtClean="0"/>
              <a:t>Mein</a:t>
            </a:r>
            <a:r>
              <a:rPr lang="cs-CZ" sz="2600" dirty="0" smtClean="0"/>
              <a:t> Auto </a:t>
            </a:r>
            <a:r>
              <a:rPr lang="cs-CZ" sz="2600" dirty="0" err="1" smtClean="0"/>
              <a:t>war</a:t>
            </a:r>
            <a:r>
              <a:rPr lang="cs-CZ" sz="2600" dirty="0" smtClean="0"/>
              <a:t> </a:t>
            </a:r>
            <a:r>
              <a:rPr lang="cs-CZ" sz="2600" dirty="0" err="1" smtClean="0"/>
              <a:t>kaputt</a:t>
            </a:r>
            <a:r>
              <a:rPr lang="cs-CZ" sz="26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2600" dirty="0" err="1" smtClean="0"/>
              <a:t>Ich</a:t>
            </a:r>
            <a:r>
              <a:rPr lang="cs-CZ" sz="2600" dirty="0" smtClean="0"/>
              <a:t> </a:t>
            </a:r>
            <a:r>
              <a:rPr lang="cs-CZ" sz="2600" dirty="0" err="1" smtClean="0"/>
              <a:t>musste</a:t>
            </a:r>
            <a:r>
              <a:rPr lang="cs-CZ" sz="2600" dirty="0" smtClean="0"/>
              <a:t> </a:t>
            </a:r>
            <a:r>
              <a:rPr lang="cs-CZ" sz="2600" dirty="0" err="1" smtClean="0"/>
              <a:t>für</a:t>
            </a:r>
            <a:r>
              <a:rPr lang="cs-CZ" sz="2600" dirty="0" smtClean="0"/>
              <a:t> </a:t>
            </a:r>
            <a:r>
              <a:rPr lang="cs-CZ" sz="2600" dirty="0" err="1" smtClean="0"/>
              <a:t>die</a:t>
            </a:r>
            <a:r>
              <a:rPr lang="cs-CZ" sz="2600" dirty="0" smtClean="0"/>
              <a:t> </a:t>
            </a:r>
            <a:r>
              <a:rPr lang="cs-CZ" sz="2600" dirty="0" err="1" smtClean="0"/>
              <a:t>Klassenarbeit</a:t>
            </a:r>
            <a:r>
              <a:rPr lang="cs-CZ" sz="2600" dirty="0" smtClean="0"/>
              <a:t> </a:t>
            </a:r>
            <a:r>
              <a:rPr lang="cs-CZ" sz="2600" dirty="0" err="1" smtClean="0"/>
              <a:t>lernen</a:t>
            </a:r>
            <a:r>
              <a:rPr lang="cs-CZ" sz="26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2600" dirty="0" err="1" smtClean="0"/>
              <a:t>Ich</a:t>
            </a:r>
            <a:r>
              <a:rPr lang="cs-CZ" sz="2600" dirty="0" smtClean="0"/>
              <a:t> </a:t>
            </a:r>
            <a:r>
              <a:rPr lang="cs-CZ" sz="2600" dirty="0" err="1" smtClean="0"/>
              <a:t>habe</a:t>
            </a:r>
            <a:r>
              <a:rPr lang="cs-CZ" sz="2600" dirty="0" smtClean="0"/>
              <a:t> </a:t>
            </a:r>
            <a:r>
              <a:rPr lang="cs-CZ" sz="2600" dirty="0" err="1" smtClean="0"/>
              <a:t>meinem</a:t>
            </a:r>
            <a:r>
              <a:rPr lang="cs-CZ" sz="2600" dirty="0"/>
              <a:t> </a:t>
            </a:r>
            <a:r>
              <a:rPr lang="cs-CZ" sz="2600" dirty="0" smtClean="0"/>
              <a:t>Vater </a:t>
            </a:r>
            <a:r>
              <a:rPr lang="cs-CZ" sz="2600" dirty="0" err="1" smtClean="0"/>
              <a:t>im</a:t>
            </a:r>
            <a:r>
              <a:rPr lang="cs-CZ" sz="2600" dirty="0" smtClean="0"/>
              <a:t> </a:t>
            </a:r>
            <a:r>
              <a:rPr lang="cs-CZ" sz="2600" dirty="0" err="1" smtClean="0"/>
              <a:t>Garten</a:t>
            </a:r>
            <a:r>
              <a:rPr lang="cs-CZ" sz="2600" dirty="0" smtClean="0"/>
              <a:t> </a:t>
            </a:r>
            <a:r>
              <a:rPr lang="cs-CZ" sz="2600" dirty="0" err="1" smtClean="0"/>
              <a:t>geholfen</a:t>
            </a:r>
            <a:r>
              <a:rPr lang="cs-CZ" sz="26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2600" dirty="0" err="1" smtClean="0"/>
              <a:t>Ich</a:t>
            </a:r>
            <a:r>
              <a:rPr lang="cs-CZ" sz="2600" dirty="0" smtClean="0"/>
              <a:t> </a:t>
            </a:r>
            <a:r>
              <a:rPr lang="cs-CZ" sz="2600" dirty="0" err="1" smtClean="0"/>
              <a:t>hatte</a:t>
            </a:r>
            <a:r>
              <a:rPr lang="cs-CZ" sz="2600" dirty="0" smtClean="0"/>
              <a:t> </a:t>
            </a:r>
            <a:r>
              <a:rPr lang="cs-CZ" sz="2600" dirty="0" err="1" smtClean="0"/>
              <a:t>starke</a:t>
            </a:r>
            <a:r>
              <a:rPr lang="cs-CZ" sz="2600" dirty="0" smtClean="0"/>
              <a:t> </a:t>
            </a:r>
            <a:r>
              <a:rPr lang="cs-CZ" sz="2600" dirty="0" err="1" smtClean="0"/>
              <a:t>Kopfschmerzen</a:t>
            </a:r>
            <a:r>
              <a:rPr lang="cs-CZ" sz="26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2600" dirty="0" err="1" smtClean="0"/>
              <a:t>Ich</a:t>
            </a:r>
            <a:r>
              <a:rPr lang="cs-CZ" sz="2600" dirty="0" smtClean="0"/>
              <a:t> </a:t>
            </a:r>
            <a:r>
              <a:rPr lang="cs-CZ" sz="2600" dirty="0" err="1" smtClean="0"/>
              <a:t>habe</a:t>
            </a:r>
            <a:r>
              <a:rPr lang="cs-CZ" sz="2600" dirty="0" smtClean="0"/>
              <a:t> </a:t>
            </a:r>
            <a:r>
              <a:rPr lang="cs-CZ" sz="2600" dirty="0" err="1" smtClean="0"/>
              <a:t>mich</a:t>
            </a:r>
            <a:r>
              <a:rPr lang="cs-CZ" sz="2600" dirty="0" smtClean="0"/>
              <a:t> </a:t>
            </a:r>
            <a:r>
              <a:rPr lang="cs-CZ" sz="2600" dirty="0" err="1" smtClean="0"/>
              <a:t>nicht</a:t>
            </a:r>
            <a:r>
              <a:rPr lang="cs-CZ" sz="2600" dirty="0" smtClean="0"/>
              <a:t> </a:t>
            </a:r>
            <a:r>
              <a:rPr lang="cs-CZ" sz="2600" dirty="0" err="1" smtClean="0"/>
              <a:t>wohl</a:t>
            </a:r>
            <a:r>
              <a:rPr lang="cs-CZ" sz="2600" dirty="0" smtClean="0"/>
              <a:t> </a:t>
            </a:r>
            <a:r>
              <a:rPr lang="cs-CZ" sz="2600" dirty="0" err="1" smtClean="0"/>
              <a:t>gefühlt</a:t>
            </a:r>
            <a:r>
              <a:rPr lang="cs-CZ" sz="2600" dirty="0" smtClean="0"/>
              <a:t>.</a:t>
            </a:r>
            <a:endParaRPr lang="cs-CZ" sz="2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600" i="1" dirty="0" smtClean="0"/>
              <a:t>2. </a:t>
            </a:r>
            <a:r>
              <a:rPr lang="cs-CZ" sz="2600" i="1" dirty="0" err="1" smtClean="0"/>
              <a:t>Warum</a:t>
            </a:r>
            <a:r>
              <a:rPr lang="cs-CZ" sz="2600" i="1" dirty="0" smtClean="0"/>
              <a:t> </a:t>
            </a:r>
            <a:r>
              <a:rPr lang="cs-CZ" sz="2600" i="1" dirty="0" err="1" smtClean="0"/>
              <a:t>arbeitet</a:t>
            </a:r>
            <a:r>
              <a:rPr lang="cs-CZ" sz="2600" i="1" dirty="0" smtClean="0"/>
              <a:t> Maria </a:t>
            </a:r>
            <a:r>
              <a:rPr lang="cs-CZ" sz="2600" i="1" dirty="0" err="1" smtClean="0"/>
              <a:t>als</a:t>
            </a:r>
            <a:r>
              <a:rPr lang="cs-CZ" sz="2600" i="1" dirty="0" smtClean="0"/>
              <a:t> Au-pair in </a:t>
            </a:r>
            <a:r>
              <a:rPr lang="cs-CZ" sz="2600" i="1" dirty="0" err="1" smtClean="0"/>
              <a:t>Deutschland</a:t>
            </a:r>
            <a:r>
              <a:rPr lang="cs-CZ" sz="2600" i="1" dirty="0" smtClean="0"/>
              <a:t>?</a:t>
            </a:r>
          </a:p>
          <a:p>
            <a:pPr>
              <a:buFont typeface="Wingdings" pitchFamily="2" charset="2"/>
              <a:buChar char="Ø"/>
            </a:pPr>
            <a:r>
              <a:rPr lang="cs-CZ" sz="2600" dirty="0" err="1" smtClean="0"/>
              <a:t>Sie</a:t>
            </a:r>
            <a:r>
              <a:rPr lang="cs-CZ" sz="2600" dirty="0" smtClean="0"/>
              <a:t> </a:t>
            </a:r>
            <a:r>
              <a:rPr lang="cs-CZ" sz="2600" dirty="0" err="1" smtClean="0"/>
              <a:t>kocht</a:t>
            </a:r>
            <a:r>
              <a:rPr lang="cs-CZ" sz="2600" dirty="0" smtClean="0"/>
              <a:t> </a:t>
            </a:r>
            <a:r>
              <a:rPr lang="cs-CZ" sz="2600" dirty="0" err="1" smtClean="0"/>
              <a:t>gern</a:t>
            </a:r>
            <a:r>
              <a:rPr lang="cs-CZ" sz="26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2600" dirty="0" err="1" smtClean="0"/>
              <a:t>Sie</a:t>
            </a:r>
            <a:r>
              <a:rPr lang="cs-CZ" sz="2600" dirty="0" smtClean="0"/>
              <a:t> </a:t>
            </a:r>
            <a:r>
              <a:rPr lang="cs-CZ" sz="2600" dirty="0" err="1" smtClean="0"/>
              <a:t>spielt</a:t>
            </a:r>
            <a:r>
              <a:rPr lang="cs-CZ" sz="2600" dirty="0" smtClean="0"/>
              <a:t> </a:t>
            </a:r>
            <a:r>
              <a:rPr lang="cs-CZ" sz="2600" dirty="0" err="1" smtClean="0"/>
              <a:t>gern</a:t>
            </a:r>
            <a:r>
              <a:rPr lang="cs-CZ" sz="2600" dirty="0" smtClean="0"/>
              <a:t> </a:t>
            </a:r>
            <a:r>
              <a:rPr lang="cs-CZ" sz="2600" dirty="0" err="1" smtClean="0"/>
              <a:t>mit</a:t>
            </a:r>
            <a:r>
              <a:rPr lang="cs-CZ" sz="2600" dirty="0" smtClean="0"/>
              <a:t> </a:t>
            </a:r>
            <a:r>
              <a:rPr lang="cs-CZ" sz="2600" dirty="0" err="1" smtClean="0"/>
              <a:t>Kindern</a:t>
            </a:r>
            <a:r>
              <a:rPr lang="cs-CZ" sz="26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2600" dirty="0" err="1" smtClean="0"/>
              <a:t>Sie</a:t>
            </a:r>
            <a:r>
              <a:rPr lang="cs-CZ" sz="2600" dirty="0" smtClean="0"/>
              <a:t> </a:t>
            </a:r>
            <a:r>
              <a:rPr lang="cs-CZ" sz="2600" dirty="0" err="1" smtClean="0"/>
              <a:t>findet</a:t>
            </a:r>
            <a:r>
              <a:rPr lang="cs-CZ" sz="2600" dirty="0" smtClean="0"/>
              <a:t> </a:t>
            </a:r>
            <a:r>
              <a:rPr lang="cs-CZ" sz="2600" dirty="0" err="1" smtClean="0"/>
              <a:t>Deutschland</a:t>
            </a:r>
            <a:r>
              <a:rPr lang="cs-CZ" sz="2600" dirty="0" smtClean="0"/>
              <a:t> </a:t>
            </a:r>
            <a:r>
              <a:rPr lang="cs-CZ" sz="2600" dirty="0" err="1" smtClean="0"/>
              <a:t>interessant</a:t>
            </a:r>
            <a:r>
              <a:rPr lang="cs-CZ" sz="26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2600" dirty="0" err="1" smtClean="0"/>
              <a:t>Sie</a:t>
            </a:r>
            <a:r>
              <a:rPr lang="cs-CZ" sz="2600" dirty="0" smtClean="0"/>
              <a:t> </a:t>
            </a:r>
            <a:r>
              <a:rPr lang="cs-CZ" sz="2600" dirty="0" err="1" smtClean="0"/>
              <a:t>möchte</a:t>
            </a:r>
            <a:r>
              <a:rPr lang="cs-CZ" sz="2600" dirty="0" smtClean="0"/>
              <a:t> </a:t>
            </a:r>
            <a:r>
              <a:rPr lang="cs-CZ" sz="2600" dirty="0" err="1" smtClean="0"/>
              <a:t>ihr</a:t>
            </a:r>
            <a:r>
              <a:rPr lang="cs-CZ" sz="2600" dirty="0" smtClean="0"/>
              <a:t> </a:t>
            </a:r>
            <a:r>
              <a:rPr lang="cs-CZ" sz="2600" dirty="0" err="1" smtClean="0"/>
              <a:t>Deutsch</a:t>
            </a:r>
            <a:r>
              <a:rPr lang="cs-CZ" sz="2600" dirty="0" smtClean="0"/>
              <a:t> </a:t>
            </a:r>
            <a:r>
              <a:rPr lang="cs-CZ" sz="2600" dirty="0" err="1" smtClean="0"/>
              <a:t>verbessern</a:t>
            </a:r>
            <a:r>
              <a:rPr lang="cs-CZ" sz="26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2600" dirty="0" err="1" smtClean="0"/>
              <a:t>Sie</a:t>
            </a:r>
            <a:r>
              <a:rPr lang="cs-CZ" sz="2600" dirty="0" smtClean="0"/>
              <a:t> </a:t>
            </a:r>
            <a:r>
              <a:rPr lang="cs-CZ" sz="2600" dirty="0" err="1" smtClean="0"/>
              <a:t>kann</a:t>
            </a:r>
            <a:r>
              <a:rPr lang="cs-CZ" sz="2600" dirty="0" smtClean="0"/>
              <a:t> </a:t>
            </a:r>
            <a:r>
              <a:rPr lang="cs-CZ" sz="2600" dirty="0" err="1" smtClean="0"/>
              <a:t>neue</a:t>
            </a:r>
            <a:r>
              <a:rPr lang="cs-CZ" sz="2600" dirty="0" smtClean="0"/>
              <a:t> </a:t>
            </a:r>
            <a:r>
              <a:rPr lang="cs-CZ" sz="2600" dirty="0" err="1" smtClean="0"/>
              <a:t>Freunde</a:t>
            </a:r>
            <a:r>
              <a:rPr lang="cs-CZ" sz="2600" dirty="0" smtClean="0"/>
              <a:t> </a:t>
            </a:r>
            <a:r>
              <a:rPr lang="cs-CZ" sz="2600" dirty="0" err="1" smtClean="0"/>
              <a:t>kennen</a:t>
            </a:r>
            <a:r>
              <a:rPr lang="cs-CZ" sz="2600" dirty="0" smtClean="0"/>
              <a:t> </a:t>
            </a:r>
            <a:r>
              <a:rPr lang="cs-CZ" sz="2600" dirty="0" err="1" smtClean="0"/>
              <a:t>lernen</a:t>
            </a:r>
            <a:r>
              <a:rPr lang="cs-CZ" sz="26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2600" dirty="0" err="1" smtClean="0"/>
              <a:t>Sie</a:t>
            </a:r>
            <a:r>
              <a:rPr lang="cs-CZ" sz="2600" dirty="0" smtClean="0"/>
              <a:t> </a:t>
            </a:r>
            <a:r>
              <a:rPr lang="cs-CZ" sz="2600" dirty="0" err="1" smtClean="0"/>
              <a:t>will</a:t>
            </a:r>
            <a:r>
              <a:rPr lang="cs-CZ" sz="2600" dirty="0" smtClean="0"/>
              <a:t> </a:t>
            </a:r>
            <a:r>
              <a:rPr lang="cs-CZ" sz="2600" dirty="0" err="1" smtClean="0"/>
              <a:t>eine</a:t>
            </a:r>
            <a:r>
              <a:rPr lang="cs-CZ" sz="2600" dirty="0" smtClean="0"/>
              <a:t> </a:t>
            </a:r>
            <a:r>
              <a:rPr lang="cs-CZ" sz="2600" dirty="0" err="1" smtClean="0"/>
              <a:t>neue</a:t>
            </a:r>
            <a:r>
              <a:rPr lang="cs-CZ" sz="2600" dirty="0" smtClean="0"/>
              <a:t> Kultur </a:t>
            </a:r>
            <a:r>
              <a:rPr lang="cs-CZ" sz="2600" dirty="0" err="1" smtClean="0"/>
              <a:t>kennen</a:t>
            </a:r>
            <a:r>
              <a:rPr lang="cs-CZ" sz="2600" dirty="0" smtClean="0"/>
              <a:t> </a:t>
            </a:r>
            <a:r>
              <a:rPr lang="cs-CZ" sz="2600" dirty="0" err="1" smtClean="0"/>
              <a:t>lernen</a:t>
            </a:r>
            <a:r>
              <a:rPr lang="cs-CZ" sz="2600" dirty="0" smtClean="0"/>
              <a:t>.</a:t>
            </a:r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r>
              <a:rPr lang="cs-CZ" sz="2600" dirty="0" smtClean="0"/>
              <a:t>3. </a:t>
            </a:r>
            <a:r>
              <a:rPr lang="cs-CZ" sz="2600" i="1" dirty="0" err="1" smtClean="0"/>
              <a:t>Warum</a:t>
            </a:r>
            <a:r>
              <a:rPr lang="cs-CZ" sz="2600" i="1" dirty="0" smtClean="0"/>
              <a:t> </a:t>
            </a:r>
            <a:r>
              <a:rPr lang="cs-CZ" sz="2600" i="1" dirty="0" err="1" smtClean="0"/>
              <a:t>bist</a:t>
            </a:r>
            <a:r>
              <a:rPr lang="cs-CZ" sz="2600" i="1" dirty="0" smtClean="0"/>
              <a:t> </a:t>
            </a:r>
            <a:r>
              <a:rPr lang="cs-CZ" sz="2600" i="1" dirty="0" err="1" smtClean="0"/>
              <a:t>du</a:t>
            </a:r>
            <a:r>
              <a:rPr lang="cs-CZ" sz="2600" i="1" dirty="0" smtClean="0"/>
              <a:t> </a:t>
            </a:r>
            <a:r>
              <a:rPr lang="cs-CZ" sz="2600" i="1" dirty="0" err="1" smtClean="0"/>
              <a:t>so</a:t>
            </a:r>
            <a:r>
              <a:rPr lang="cs-CZ" sz="2600" i="1" dirty="0" smtClean="0"/>
              <a:t> …………. (nach </a:t>
            </a:r>
            <a:r>
              <a:rPr lang="cs-CZ" sz="2600" i="1" dirty="0" err="1" smtClean="0"/>
              <a:t>einer</a:t>
            </a:r>
            <a:r>
              <a:rPr lang="cs-CZ" sz="2600" i="1" dirty="0" smtClean="0"/>
              <a:t> </a:t>
            </a:r>
            <a:r>
              <a:rPr lang="cs-CZ" sz="2600" i="1" dirty="0" err="1" smtClean="0"/>
              <a:t>Geschäftsreise</a:t>
            </a:r>
            <a:r>
              <a:rPr lang="cs-CZ" sz="2600" i="1" dirty="0" smtClean="0"/>
              <a:t>)</a:t>
            </a:r>
            <a:br>
              <a:rPr lang="cs-CZ" sz="2600" i="1" dirty="0" smtClean="0"/>
            </a:br>
            <a:r>
              <a:rPr lang="cs-CZ" sz="2600" i="1" dirty="0" smtClean="0"/>
              <a:t>Učebnice </a:t>
            </a:r>
            <a:r>
              <a:rPr lang="cs-CZ" sz="2600" i="1" dirty="0" err="1" smtClean="0"/>
              <a:t>Schritte</a:t>
            </a:r>
            <a:r>
              <a:rPr lang="cs-CZ" sz="2600" i="1" dirty="0" smtClean="0"/>
              <a:t> 3, 1. lekce, str. 10, </a:t>
            </a:r>
            <a:r>
              <a:rPr lang="cs-CZ" sz="2600" i="1" dirty="0" err="1" smtClean="0"/>
              <a:t>cv</a:t>
            </a:r>
            <a:r>
              <a:rPr lang="cs-CZ" sz="2600" i="1" dirty="0" smtClean="0"/>
              <a:t>. A3</a:t>
            </a:r>
            <a:endParaRPr lang="cs-CZ" sz="2600" i="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857232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600" dirty="0" smtClean="0">
                <a:solidFill>
                  <a:schemeClr val="tx2">
                    <a:lumMod val="90000"/>
                  </a:schemeClr>
                </a:solidFill>
              </a:rPr>
              <a:t>Doplňte do souvětí libovolné důvody.</a:t>
            </a:r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r>
              <a:rPr lang="cs-CZ" sz="2600" dirty="0" smtClean="0"/>
              <a:t>Peter </a:t>
            </a:r>
            <a:r>
              <a:rPr lang="cs-CZ" sz="2600" dirty="0" err="1" smtClean="0"/>
              <a:t>hatte</a:t>
            </a:r>
            <a:r>
              <a:rPr lang="cs-CZ" sz="2600" dirty="0" smtClean="0"/>
              <a:t> </a:t>
            </a:r>
            <a:r>
              <a:rPr lang="cs-CZ" sz="2600" dirty="0" err="1" smtClean="0"/>
              <a:t>keine</a:t>
            </a:r>
            <a:r>
              <a:rPr lang="cs-CZ" sz="2600" dirty="0" smtClean="0"/>
              <a:t> </a:t>
            </a:r>
            <a:r>
              <a:rPr lang="cs-CZ" sz="2600" dirty="0" err="1" smtClean="0"/>
              <a:t>Zeit</a:t>
            </a:r>
            <a:r>
              <a:rPr lang="cs-CZ" sz="2600" dirty="0" smtClean="0"/>
              <a:t>, </a:t>
            </a:r>
            <a:r>
              <a:rPr lang="cs-CZ" sz="2600" dirty="0" err="1" smtClean="0"/>
              <a:t>weil</a:t>
            </a:r>
            <a:r>
              <a:rPr lang="cs-CZ" sz="2600" dirty="0" smtClean="0"/>
              <a:t>……………</a:t>
            </a:r>
          </a:p>
          <a:p>
            <a:pPr>
              <a:buNone/>
            </a:pPr>
            <a:r>
              <a:rPr lang="cs-CZ" sz="2600" dirty="0" err="1" smtClean="0"/>
              <a:t>Ich</a:t>
            </a:r>
            <a:r>
              <a:rPr lang="cs-CZ" sz="2600" dirty="0" smtClean="0"/>
              <a:t> </a:t>
            </a:r>
            <a:r>
              <a:rPr lang="cs-CZ" sz="2600" dirty="0" err="1" smtClean="0"/>
              <a:t>bin</a:t>
            </a:r>
            <a:r>
              <a:rPr lang="cs-CZ" sz="2600" dirty="0" smtClean="0"/>
              <a:t> </a:t>
            </a:r>
            <a:r>
              <a:rPr lang="cs-CZ" sz="2600" dirty="0" err="1" smtClean="0"/>
              <a:t>zu</a:t>
            </a:r>
            <a:r>
              <a:rPr lang="cs-CZ" sz="2600" dirty="0" smtClean="0"/>
              <a:t> </a:t>
            </a:r>
            <a:r>
              <a:rPr lang="cs-CZ" sz="2600" dirty="0" err="1" smtClean="0"/>
              <a:t>Hause</a:t>
            </a:r>
            <a:r>
              <a:rPr lang="cs-CZ" sz="2600" dirty="0" smtClean="0"/>
              <a:t> </a:t>
            </a:r>
            <a:r>
              <a:rPr lang="cs-CZ" sz="2600" dirty="0" err="1" smtClean="0"/>
              <a:t>geblieben</a:t>
            </a:r>
            <a:r>
              <a:rPr lang="cs-CZ" sz="2600" dirty="0" smtClean="0"/>
              <a:t>, </a:t>
            </a:r>
            <a:r>
              <a:rPr lang="cs-CZ" sz="2600" dirty="0" err="1" smtClean="0"/>
              <a:t>weil</a:t>
            </a:r>
            <a:r>
              <a:rPr lang="cs-CZ" sz="2600" dirty="0"/>
              <a:t> </a:t>
            </a:r>
            <a:r>
              <a:rPr lang="cs-CZ" sz="2600" dirty="0" smtClean="0"/>
              <a:t>…………..</a:t>
            </a:r>
          </a:p>
          <a:p>
            <a:pPr>
              <a:buNone/>
            </a:pPr>
            <a:r>
              <a:rPr lang="cs-CZ" sz="2600" dirty="0" err="1" smtClean="0"/>
              <a:t>Heute</a:t>
            </a:r>
            <a:r>
              <a:rPr lang="cs-CZ" sz="2600" dirty="0" smtClean="0"/>
              <a:t> </a:t>
            </a:r>
            <a:r>
              <a:rPr lang="cs-CZ" sz="2600" dirty="0" err="1" smtClean="0"/>
              <a:t>gehe</a:t>
            </a:r>
            <a:r>
              <a:rPr lang="cs-CZ" sz="2600" dirty="0" smtClean="0"/>
              <a:t> </a:t>
            </a:r>
            <a:r>
              <a:rPr lang="cs-CZ" sz="2600" dirty="0" err="1" smtClean="0"/>
              <a:t>ich</a:t>
            </a:r>
            <a:r>
              <a:rPr lang="cs-CZ" sz="2600" dirty="0" smtClean="0"/>
              <a:t> </a:t>
            </a:r>
            <a:r>
              <a:rPr lang="cs-CZ" sz="2600" dirty="0" err="1" smtClean="0"/>
              <a:t>nicht</a:t>
            </a:r>
            <a:r>
              <a:rPr lang="cs-CZ" sz="2600" dirty="0" smtClean="0"/>
              <a:t> </a:t>
            </a:r>
            <a:r>
              <a:rPr lang="cs-CZ" sz="2600" dirty="0" err="1" smtClean="0"/>
              <a:t>zur</a:t>
            </a:r>
            <a:r>
              <a:rPr lang="cs-CZ" sz="2600" dirty="0" smtClean="0"/>
              <a:t> </a:t>
            </a:r>
            <a:r>
              <a:rPr lang="cs-CZ" sz="2600" dirty="0" err="1" smtClean="0"/>
              <a:t>Schule</a:t>
            </a:r>
            <a:r>
              <a:rPr lang="cs-CZ" sz="2600" dirty="0" smtClean="0"/>
              <a:t>, </a:t>
            </a:r>
            <a:r>
              <a:rPr lang="cs-CZ" sz="2600" dirty="0" err="1" smtClean="0"/>
              <a:t>weil</a:t>
            </a:r>
            <a:r>
              <a:rPr lang="cs-CZ" sz="2600" dirty="0" smtClean="0"/>
              <a:t> ………….</a:t>
            </a:r>
          </a:p>
          <a:p>
            <a:pPr>
              <a:buNone/>
            </a:pPr>
            <a:r>
              <a:rPr lang="cs-CZ" sz="2600" dirty="0" err="1" smtClean="0"/>
              <a:t>Wir</a:t>
            </a:r>
            <a:r>
              <a:rPr lang="cs-CZ" sz="2600" dirty="0" smtClean="0"/>
              <a:t> </a:t>
            </a:r>
            <a:r>
              <a:rPr lang="cs-CZ" sz="2600" dirty="0" err="1" smtClean="0"/>
              <a:t>sind</a:t>
            </a:r>
            <a:r>
              <a:rPr lang="cs-CZ" sz="2600" dirty="0" smtClean="0"/>
              <a:t> </a:t>
            </a:r>
            <a:r>
              <a:rPr lang="cs-CZ" sz="2600" dirty="0" err="1" smtClean="0"/>
              <a:t>sehr</a:t>
            </a:r>
            <a:r>
              <a:rPr lang="cs-CZ" sz="2600" dirty="0" smtClean="0"/>
              <a:t> </a:t>
            </a:r>
            <a:r>
              <a:rPr lang="cs-CZ" sz="2600" dirty="0" err="1" smtClean="0"/>
              <a:t>müde</a:t>
            </a:r>
            <a:r>
              <a:rPr lang="cs-CZ" sz="2600" dirty="0" smtClean="0"/>
              <a:t>, </a:t>
            </a:r>
            <a:r>
              <a:rPr lang="cs-CZ" sz="2600" dirty="0" err="1" smtClean="0"/>
              <a:t>weil</a:t>
            </a:r>
            <a:r>
              <a:rPr lang="cs-CZ" sz="2600" dirty="0" smtClean="0"/>
              <a:t> ………….</a:t>
            </a:r>
          </a:p>
          <a:p>
            <a:pPr>
              <a:buNone/>
            </a:pPr>
            <a:r>
              <a:rPr lang="cs-CZ" sz="2600" dirty="0" err="1" smtClean="0"/>
              <a:t>Ich</a:t>
            </a:r>
            <a:r>
              <a:rPr lang="cs-CZ" sz="2600" dirty="0" smtClean="0"/>
              <a:t> </a:t>
            </a:r>
            <a:r>
              <a:rPr lang="cs-CZ" sz="2600" dirty="0" err="1" smtClean="0"/>
              <a:t>bin</a:t>
            </a:r>
            <a:r>
              <a:rPr lang="cs-CZ" sz="2600" dirty="0" smtClean="0"/>
              <a:t> </a:t>
            </a:r>
            <a:r>
              <a:rPr lang="cs-CZ" sz="2600" dirty="0" err="1" smtClean="0"/>
              <a:t>zufrieden</a:t>
            </a:r>
            <a:r>
              <a:rPr lang="cs-CZ" sz="2600" dirty="0" smtClean="0"/>
              <a:t>, </a:t>
            </a:r>
            <a:r>
              <a:rPr lang="cs-CZ" sz="2600" dirty="0" err="1" smtClean="0"/>
              <a:t>weil</a:t>
            </a:r>
            <a:r>
              <a:rPr lang="cs-CZ" sz="2600" dirty="0" smtClean="0"/>
              <a:t> …………</a:t>
            </a:r>
            <a:br>
              <a:rPr lang="cs-CZ" sz="2600" dirty="0" smtClean="0"/>
            </a:br>
            <a:endParaRPr lang="cs-CZ" sz="2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484030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600" dirty="0" smtClean="0">
                <a:solidFill>
                  <a:schemeClr val="tx2">
                    <a:lumMod val="90000"/>
                  </a:schemeClr>
                </a:solidFill>
              </a:rPr>
              <a:t>Doplňte do souvětí různé podmínky nebo při uvedené </a:t>
            </a:r>
          </a:p>
          <a:p>
            <a:pPr>
              <a:buNone/>
            </a:pPr>
            <a:r>
              <a:rPr lang="cs-CZ" sz="2600" dirty="0" smtClean="0">
                <a:solidFill>
                  <a:schemeClr val="tx2">
                    <a:lumMod val="90000"/>
                  </a:schemeClr>
                </a:solidFill>
              </a:rPr>
              <a:t>podmínce doplňte výpověď.</a:t>
            </a:r>
          </a:p>
          <a:p>
            <a:pPr>
              <a:buNone/>
            </a:pPr>
            <a:endParaRPr lang="cs-CZ" sz="2600" dirty="0" smtClean="0"/>
          </a:p>
          <a:p>
            <a:pPr marL="514350" indent="-514350">
              <a:buFont typeface="Wingdings" pitchFamily="2" charset="2"/>
              <a:buChar char="Ø"/>
            </a:pPr>
            <a:r>
              <a:rPr lang="cs-CZ" sz="2600" dirty="0" err="1" smtClean="0"/>
              <a:t>Ich</a:t>
            </a:r>
            <a:r>
              <a:rPr lang="cs-CZ" sz="2600" dirty="0" smtClean="0"/>
              <a:t> </a:t>
            </a:r>
            <a:r>
              <a:rPr lang="cs-CZ" sz="2600" dirty="0" err="1" smtClean="0"/>
              <a:t>bin</a:t>
            </a:r>
            <a:r>
              <a:rPr lang="cs-CZ" sz="2600" dirty="0" smtClean="0"/>
              <a:t> </a:t>
            </a:r>
            <a:r>
              <a:rPr lang="cs-CZ" sz="2600" dirty="0" err="1" smtClean="0"/>
              <a:t>glücklich</a:t>
            </a:r>
            <a:r>
              <a:rPr lang="cs-CZ" sz="2600" dirty="0" smtClean="0"/>
              <a:t>, </a:t>
            </a:r>
            <a:r>
              <a:rPr lang="cs-CZ" sz="2600" dirty="0" err="1" smtClean="0"/>
              <a:t>wenn</a:t>
            </a:r>
            <a:r>
              <a:rPr lang="cs-CZ" sz="2600" dirty="0" smtClean="0"/>
              <a:t> ………</a:t>
            </a:r>
          </a:p>
          <a:p>
            <a:pPr marL="514350" indent="-514350">
              <a:buFont typeface="Wingdings" pitchFamily="2" charset="2"/>
              <a:buChar char="Ø"/>
            </a:pPr>
            <a:r>
              <a:rPr lang="cs-CZ" sz="2600" dirty="0" err="1" smtClean="0"/>
              <a:t>Wenn</a:t>
            </a:r>
            <a:r>
              <a:rPr lang="cs-CZ" sz="2600" dirty="0" smtClean="0"/>
              <a:t> </a:t>
            </a:r>
            <a:r>
              <a:rPr lang="cs-CZ" sz="2600" dirty="0" err="1" smtClean="0"/>
              <a:t>ich</a:t>
            </a:r>
            <a:r>
              <a:rPr lang="cs-CZ" sz="2600" dirty="0" smtClean="0"/>
              <a:t> </a:t>
            </a:r>
            <a:r>
              <a:rPr lang="cs-CZ" sz="2600" dirty="0" err="1" smtClean="0"/>
              <a:t>Zeit</a:t>
            </a:r>
            <a:r>
              <a:rPr lang="cs-CZ" sz="2600" dirty="0" smtClean="0"/>
              <a:t> </a:t>
            </a:r>
            <a:r>
              <a:rPr lang="cs-CZ" sz="2600" dirty="0" err="1" smtClean="0"/>
              <a:t>habe</a:t>
            </a:r>
            <a:r>
              <a:rPr lang="cs-CZ" sz="2600" dirty="0" smtClean="0"/>
              <a:t>, ………..</a:t>
            </a:r>
          </a:p>
          <a:p>
            <a:pPr marL="514350" indent="-514350">
              <a:buFont typeface="Wingdings" pitchFamily="2" charset="2"/>
              <a:buChar char="Ø"/>
            </a:pPr>
            <a:r>
              <a:rPr lang="cs-CZ" sz="2600" dirty="0" err="1" smtClean="0"/>
              <a:t>Wenn</a:t>
            </a:r>
            <a:r>
              <a:rPr lang="cs-CZ" sz="2600" dirty="0" smtClean="0"/>
              <a:t> </a:t>
            </a:r>
            <a:r>
              <a:rPr lang="cs-CZ" sz="2600" dirty="0" err="1" smtClean="0"/>
              <a:t>er</a:t>
            </a:r>
            <a:r>
              <a:rPr lang="cs-CZ" sz="2600" dirty="0" smtClean="0"/>
              <a:t> </a:t>
            </a:r>
            <a:r>
              <a:rPr lang="cs-CZ" sz="2600" dirty="0" err="1" smtClean="0"/>
              <a:t>krank</a:t>
            </a:r>
            <a:r>
              <a:rPr lang="cs-CZ" sz="2600" dirty="0" smtClean="0"/>
              <a:t> </a:t>
            </a:r>
            <a:r>
              <a:rPr lang="cs-CZ" sz="2600" dirty="0" err="1" smtClean="0"/>
              <a:t>ist</a:t>
            </a:r>
            <a:r>
              <a:rPr lang="cs-CZ" sz="2600" dirty="0" smtClean="0"/>
              <a:t>, ………..</a:t>
            </a:r>
          </a:p>
          <a:p>
            <a:pPr marL="514350" indent="-514350">
              <a:buFont typeface="Wingdings" pitchFamily="2" charset="2"/>
              <a:buChar char="Ø"/>
            </a:pPr>
            <a:r>
              <a:rPr lang="cs-CZ" sz="2600" dirty="0" err="1" smtClean="0"/>
              <a:t>Wenn</a:t>
            </a:r>
            <a:r>
              <a:rPr lang="cs-CZ" sz="2600" dirty="0" smtClean="0"/>
              <a:t> es </a:t>
            </a:r>
            <a:r>
              <a:rPr lang="cs-CZ" sz="2600" dirty="0" err="1" smtClean="0"/>
              <a:t>schön</a:t>
            </a:r>
            <a:r>
              <a:rPr lang="cs-CZ" sz="2600" dirty="0" smtClean="0"/>
              <a:t> </a:t>
            </a:r>
            <a:r>
              <a:rPr lang="cs-CZ" sz="2600" dirty="0" err="1" smtClean="0"/>
              <a:t>ist</a:t>
            </a:r>
            <a:r>
              <a:rPr lang="cs-CZ" sz="2600" dirty="0" smtClean="0"/>
              <a:t>, …………</a:t>
            </a:r>
          </a:p>
          <a:p>
            <a:pPr marL="514350" indent="-514350">
              <a:buFont typeface="Wingdings" pitchFamily="2" charset="2"/>
              <a:buChar char="Ø"/>
            </a:pPr>
            <a:r>
              <a:rPr lang="cs-CZ" sz="2600" dirty="0" err="1" smtClean="0"/>
              <a:t>Sie</a:t>
            </a:r>
            <a:r>
              <a:rPr lang="cs-CZ" sz="2600" dirty="0" smtClean="0"/>
              <a:t> </a:t>
            </a:r>
            <a:r>
              <a:rPr lang="cs-CZ" sz="2600" dirty="0" err="1" smtClean="0"/>
              <a:t>ist</a:t>
            </a:r>
            <a:r>
              <a:rPr lang="cs-CZ" sz="2600" dirty="0" smtClean="0"/>
              <a:t> </a:t>
            </a:r>
            <a:r>
              <a:rPr lang="cs-CZ" sz="2600" dirty="0" err="1" smtClean="0"/>
              <a:t>sauer</a:t>
            </a:r>
            <a:r>
              <a:rPr lang="cs-CZ" sz="2600" dirty="0" smtClean="0"/>
              <a:t>, </a:t>
            </a:r>
            <a:r>
              <a:rPr lang="cs-CZ" sz="2600" dirty="0" err="1" smtClean="0"/>
              <a:t>wenn</a:t>
            </a:r>
            <a:r>
              <a:rPr lang="cs-CZ" sz="2600" dirty="0" smtClean="0"/>
              <a:t> …………</a:t>
            </a:r>
          </a:p>
          <a:p>
            <a:pPr marL="514350" indent="-514350">
              <a:buFont typeface="Wingdings" pitchFamily="2" charset="2"/>
              <a:buChar char="Ø"/>
            </a:pPr>
            <a:endParaRPr lang="cs-CZ" sz="2600" dirty="0" smtClean="0"/>
          </a:p>
          <a:p>
            <a:pPr>
              <a:buNone/>
            </a:pPr>
            <a:endParaRPr lang="cs-CZ" sz="2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600" dirty="0" smtClean="0">
                <a:solidFill>
                  <a:schemeClr val="tx2">
                    <a:lumMod val="90000"/>
                  </a:schemeClr>
                </a:solidFill>
              </a:rPr>
              <a:t>Doplňte, pozor na správný slovosled.</a:t>
            </a:r>
          </a:p>
          <a:p>
            <a:pPr>
              <a:buNone/>
            </a:pPr>
            <a:endParaRPr lang="cs-CZ" sz="2600" dirty="0" smtClean="0"/>
          </a:p>
          <a:p>
            <a:pPr>
              <a:buFont typeface="Wingdings" pitchFamily="2" charset="2"/>
              <a:buChar char="Ø"/>
            </a:pPr>
            <a:r>
              <a:rPr lang="cs-CZ" sz="2600" dirty="0" err="1" smtClean="0"/>
              <a:t>Wir</a:t>
            </a:r>
            <a:r>
              <a:rPr lang="cs-CZ" sz="2600" dirty="0" smtClean="0"/>
              <a:t> </a:t>
            </a:r>
            <a:r>
              <a:rPr lang="cs-CZ" sz="2600" dirty="0" err="1" smtClean="0"/>
              <a:t>hoffen</a:t>
            </a:r>
            <a:r>
              <a:rPr lang="cs-CZ" sz="2600" dirty="0" smtClean="0"/>
              <a:t>, </a:t>
            </a:r>
            <a:r>
              <a:rPr lang="cs-CZ" sz="2600" dirty="0" err="1" smtClean="0"/>
              <a:t>dass</a:t>
            </a:r>
            <a:r>
              <a:rPr lang="cs-CZ" sz="2600" dirty="0" smtClean="0"/>
              <a:t> ……..</a:t>
            </a:r>
          </a:p>
          <a:p>
            <a:pPr>
              <a:buFont typeface="Wingdings" pitchFamily="2" charset="2"/>
              <a:buChar char="Ø"/>
            </a:pPr>
            <a:r>
              <a:rPr lang="cs-CZ" sz="2600" dirty="0" err="1" smtClean="0"/>
              <a:t>Ich</a:t>
            </a:r>
            <a:r>
              <a:rPr lang="cs-CZ" sz="2600" dirty="0" smtClean="0"/>
              <a:t> </a:t>
            </a:r>
            <a:r>
              <a:rPr lang="cs-CZ" sz="2600" dirty="0" err="1" smtClean="0"/>
              <a:t>bin</a:t>
            </a:r>
            <a:r>
              <a:rPr lang="cs-CZ" sz="2600" dirty="0" smtClean="0"/>
              <a:t> </a:t>
            </a:r>
            <a:r>
              <a:rPr lang="cs-CZ" sz="2600" dirty="0" err="1" smtClean="0"/>
              <a:t>froh</a:t>
            </a:r>
            <a:r>
              <a:rPr lang="cs-CZ" sz="2600" dirty="0" smtClean="0"/>
              <a:t>, </a:t>
            </a:r>
            <a:r>
              <a:rPr lang="cs-CZ" sz="2600" dirty="0" err="1" smtClean="0"/>
              <a:t>dass</a:t>
            </a:r>
            <a:r>
              <a:rPr lang="cs-CZ" sz="2600" dirty="0" smtClean="0"/>
              <a:t> ………</a:t>
            </a:r>
          </a:p>
          <a:p>
            <a:pPr>
              <a:buFont typeface="Wingdings" pitchFamily="2" charset="2"/>
              <a:buChar char="Ø"/>
            </a:pPr>
            <a:r>
              <a:rPr lang="cs-CZ" sz="2600" dirty="0" smtClean="0"/>
              <a:t>Man </a:t>
            </a:r>
            <a:r>
              <a:rPr lang="cs-CZ" sz="2600" dirty="0" err="1" smtClean="0"/>
              <a:t>sagt</a:t>
            </a:r>
            <a:r>
              <a:rPr lang="cs-CZ" sz="2600" dirty="0" smtClean="0"/>
              <a:t>, </a:t>
            </a:r>
            <a:r>
              <a:rPr lang="cs-CZ" sz="2600" dirty="0" err="1" smtClean="0"/>
              <a:t>dass</a:t>
            </a:r>
            <a:r>
              <a:rPr lang="cs-CZ" sz="2600" dirty="0" smtClean="0"/>
              <a:t> </a:t>
            </a:r>
            <a:r>
              <a:rPr lang="cs-CZ" sz="2600" dirty="0" err="1" smtClean="0"/>
              <a:t>er</a:t>
            </a:r>
            <a:r>
              <a:rPr lang="cs-CZ" sz="2600" dirty="0" smtClean="0"/>
              <a:t> ……….. (</a:t>
            </a:r>
            <a:r>
              <a:rPr lang="cs-CZ" sz="2600" dirty="0" err="1" smtClean="0"/>
              <a:t>kann</a:t>
            </a:r>
            <a:r>
              <a:rPr lang="cs-CZ" sz="2600" dirty="0" smtClean="0"/>
              <a:t>).</a:t>
            </a:r>
            <a:endParaRPr lang="cs-CZ" sz="2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702358"/>
          </a:xfrm>
        </p:spPr>
        <p:txBody>
          <a:bodyPr/>
          <a:lstStyle/>
          <a:p>
            <a:r>
              <a:rPr lang="cs-CZ" sz="2800" dirty="0" smtClean="0"/>
              <a:t>Použitá literatura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571612"/>
            <a:ext cx="7772400" cy="478394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err="1" smtClean="0"/>
              <a:t>Schritte</a:t>
            </a:r>
            <a:r>
              <a:rPr lang="cs-CZ" sz="2400" dirty="0" smtClean="0"/>
              <a:t> </a:t>
            </a:r>
            <a:r>
              <a:rPr lang="cs-CZ" sz="2400" dirty="0" err="1" smtClean="0"/>
              <a:t>international</a:t>
            </a:r>
            <a:r>
              <a:rPr lang="cs-CZ" sz="2400" dirty="0" smtClean="0"/>
              <a:t> 3. </a:t>
            </a:r>
            <a:r>
              <a:rPr lang="cs-CZ" sz="2400" dirty="0" err="1" smtClean="0"/>
              <a:t>Ismaning</a:t>
            </a:r>
            <a:r>
              <a:rPr lang="cs-CZ" sz="2400" dirty="0" smtClean="0"/>
              <a:t>: </a:t>
            </a:r>
            <a:r>
              <a:rPr lang="cs-CZ" sz="2400" dirty="0" err="1" smtClean="0"/>
              <a:t>Hueber</a:t>
            </a:r>
            <a:r>
              <a:rPr lang="cs-CZ" sz="2400" dirty="0" smtClean="0"/>
              <a:t> </a:t>
            </a:r>
            <a:r>
              <a:rPr lang="cs-CZ" sz="2400" dirty="0" err="1" smtClean="0"/>
              <a:t>Verlag</a:t>
            </a:r>
            <a:r>
              <a:rPr lang="cs-CZ" sz="2400" dirty="0" smtClean="0"/>
              <a:t>, 2006. </a:t>
            </a:r>
          </a:p>
          <a:p>
            <a:pPr>
              <a:buNone/>
            </a:pPr>
            <a:r>
              <a:rPr lang="cs-CZ" sz="2400" dirty="0" smtClean="0"/>
              <a:t>				       ISBN  978-3-19-001853-6.</a:t>
            </a:r>
            <a:endParaRPr lang="cs-CZ" sz="24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436</TotalTime>
  <Words>464</Words>
  <Application>Microsoft Office PowerPoint</Application>
  <PresentationFormat>Předvádění na obrazovce (4:3)</PresentationFormat>
  <Paragraphs>91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Metro</vt:lpstr>
      <vt:lpstr>Snímek 1</vt:lpstr>
      <vt:lpstr>Snímek 2</vt:lpstr>
      <vt:lpstr>VEDLEJŠÍ VĚTY SPOJKA WEIL</vt:lpstr>
      <vt:lpstr>Pravidla</vt:lpstr>
      <vt:lpstr>Nejběžnější podřadící spojky</vt:lpstr>
      <vt:lpstr>Snímek 6</vt:lpstr>
      <vt:lpstr>Snímek 7</vt:lpstr>
      <vt:lpstr>Snímek 8</vt:lpstr>
      <vt:lpstr>Snímek 9</vt:lpstr>
      <vt:lpstr>Snímek 10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HP</dc:creator>
  <cp:lastModifiedBy>Hlistova</cp:lastModifiedBy>
  <cp:revision>50</cp:revision>
  <dcterms:created xsi:type="dcterms:W3CDTF">2013-08-29T17:26:42Z</dcterms:created>
  <dcterms:modified xsi:type="dcterms:W3CDTF">2014-01-08T09:19:04Z</dcterms:modified>
</cp:coreProperties>
</file>