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6"/>
  </p:notesMasterIdLst>
  <p:sldIdLst>
    <p:sldId id="272" r:id="rId2"/>
    <p:sldId id="273" r:id="rId3"/>
    <p:sldId id="256" r:id="rId4"/>
    <p:sldId id="257" r:id="rId5"/>
    <p:sldId id="258" r:id="rId6"/>
    <p:sldId id="259" r:id="rId7"/>
    <p:sldId id="261" r:id="rId8"/>
    <p:sldId id="266" r:id="rId9"/>
    <p:sldId id="271" r:id="rId10"/>
    <p:sldId id="264" r:id="rId11"/>
    <p:sldId id="267" r:id="rId12"/>
    <p:sldId id="268" r:id="rId13"/>
    <p:sldId id="269" r:id="rId14"/>
    <p:sldId id="27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9B38F7-FBE1-458D-8A82-60B3366110DF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57D67D-CAB0-4173-A4A0-43871E3695C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57D67D-CAB0-4173-A4A0-43871E3695CC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Er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57D67D-CAB0-4173-A4A0-43871E3695CC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E026629-EBF2-4AC0-80CE-A7677EE1C2F2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4372E3-273B-4502-9542-D46C6563E9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E026629-EBF2-4AC0-80CE-A7677EE1C2F2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4372E3-273B-4502-9542-D46C6563E9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E026629-EBF2-4AC0-80CE-A7677EE1C2F2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4372E3-273B-4502-9542-D46C6563E9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E026629-EBF2-4AC0-80CE-A7677EE1C2F2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4372E3-273B-4502-9542-D46C6563E9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E026629-EBF2-4AC0-80CE-A7677EE1C2F2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4372E3-273B-4502-9542-D46C6563E9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E026629-EBF2-4AC0-80CE-A7677EE1C2F2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4372E3-273B-4502-9542-D46C6563E9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E026629-EBF2-4AC0-80CE-A7677EE1C2F2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4372E3-273B-4502-9542-D46C6563E9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E026629-EBF2-4AC0-80CE-A7677EE1C2F2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4372E3-273B-4502-9542-D46C6563E9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6E026629-EBF2-4AC0-80CE-A7677EE1C2F2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444372E3-273B-4502-9542-D46C6563E9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E026629-EBF2-4AC0-80CE-A7677EE1C2F2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4372E3-273B-4502-9542-D46C6563E9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E026629-EBF2-4AC0-80CE-A7677EE1C2F2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4372E3-273B-4502-9542-D46C6563E9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6E026629-EBF2-4AC0-80CE-A7677EE1C2F2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444372E3-273B-4502-9542-D46C6563E96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179"/>
          <p:cNvSpPr>
            <a:spLocks noChangeArrowheads="1"/>
          </p:cNvSpPr>
          <p:nvPr/>
        </p:nvSpPr>
        <p:spPr bwMode="auto">
          <a:xfrm>
            <a:off x="1557338" y="-501650"/>
            <a:ext cx="4308475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10243" name="obrázek 2" descr="mszes_z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8038" y="2205038"/>
            <a:ext cx="447675" cy="439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4927" name="Group 351"/>
          <p:cNvGraphicFramePr>
            <a:graphicFrameLocks noGrp="1"/>
          </p:cNvGraphicFramePr>
          <p:nvPr/>
        </p:nvGraphicFramePr>
        <p:xfrm>
          <a:off x="1428728" y="1557338"/>
          <a:ext cx="6219847" cy="4328160"/>
        </p:xfrm>
        <a:graphic>
          <a:graphicData uri="http://schemas.openxmlformats.org/drawingml/2006/table">
            <a:tbl>
              <a:tblPr/>
              <a:tblGrid>
                <a:gridCol w="1775480"/>
                <a:gridCol w="4444367"/>
              </a:tblGrid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CZ.1.07/1.5.00/34.0565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materiálu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VY_32_INOVACE_175_ČASOVÉ PŘEDLOŽKY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2603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školy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            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Masarykova střední  škola zemědělská a Vyšší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odborná škola, Opava, příspěvková organizace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Jana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Hlistová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Průřezové téma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Gramatika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Člověk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 demokratické společnosti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Informační a komunikační technologie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Tematický celek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Německý jazyk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2476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2.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tvorby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7. 12. 2013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a místo ověření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10. 12. 2013 – německý jazyk  2. 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Druh učebního materiálu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Prezentace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Pracovní list 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Učebnice - cvičení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282" name="Picture 42" descr="OPVK_hor_zakladni_logolink_RGB_cz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6375" y="260350"/>
            <a:ext cx="6191250" cy="12588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6957" name="Group 93"/>
          <p:cNvGraphicFramePr>
            <a:graphicFrameLocks noGrp="1"/>
          </p:cNvGraphicFramePr>
          <p:nvPr/>
        </p:nvGraphicFramePr>
        <p:xfrm>
          <a:off x="1522413" y="1652588"/>
          <a:ext cx="6100762" cy="4419600"/>
        </p:xfrm>
        <a:graphic>
          <a:graphicData uri="http://schemas.openxmlformats.org/drawingml/2006/table">
            <a:tbl>
              <a:tblPr/>
              <a:tblGrid>
                <a:gridCol w="1741487"/>
                <a:gridCol w="4359275"/>
              </a:tblGrid>
              <a:tr h="15795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Anotace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DUM upozorňuje na  shody a odlišnosti mezi časovými a jinými předložkami, přináší přehledný výklad užití časových předložek (již procvičených i „nových“) i s příklady, prezentuje vyjádření časového od, připomíná skloňování členů v 3. a 4. pádě.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Cvičení z učebnice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Schritte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2 je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doplněno cvičením na doplnění předložek do textu a překladem předložkových časových spojení do němčiny.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Inovativní je spojení výpočetní techniky s učebnicí a slovem učitele, žáci mají dostatek prostoru na procvičení.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51593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Předložky v časových údajích, 3. a 4. pád členu určitého a neurčitého.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11541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Metodický pokyn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Určeno k výkladu a práci v hodině i k samostudiu a domácí přípravě..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Žáci pracují na cvičeních samostatně s kontrolou v plénu nebo se cvičení řeší v plénu.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Díky přehlednosti a jednoduchosti možno využit  i k opakování na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různých úrovních.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303213">
                <a:tc gridSpan="2"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Pokud není uvedeno jinak, použitý materiál je z vlastních zdrojů autora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Časové předložky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Prezentace, cvičení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857232"/>
            <a:ext cx="7772400" cy="5498328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Některé předložky mají stejný význam ve spojení s časem i místem, např. vor = před</a:t>
            </a:r>
            <a:br>
              <a:rPr lang="cs-CZ" dirty="0" smtClean="0"/>
            </a:br>
            <a:r>
              <a:rPr lang="cs-CZ" dirty="0" smtClean="0"/>
              <a:t>vor </a:t>
            </a:r>
            <a:r>
              <a:rPr lang="cs-CZ" dirty="0" err="1" smtClean="0"/>
              <a:t>dem</a:t>
            </a:r>
            <a:r>
              <a:rPr lang="cs-CZ" dirty="0" smtClean="0"/>
              <a:t> Essen – před jídlem </a:t>
            </a:r>
            <a:br>
              <a:rPr lang="cs-CZ" dirty="0" smtClean="0"/>
            </a:br>
            <a:r>
              <a:rPr lang="cs-CZ" dirty="0" smtClean="0"/>
              <a:t>vor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Haus</a:t>
            </a:r>
            <a:r>
              <a:rPr lang="cs-CZ" dirty="0" smtClean="0"/>
              <a:t> – před domem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Některé předložky mají různý význam ve spojení s časem a místem, např. nach</a:t>
            </a:r>
            <a:br>
              <a:rPr lang="cs-CZ" dirty="0" smtClean="0"/>
            </a:br>
            <a:r>
              <a:rPr lang="cs-CZ" dirty="0" smtClean="0"/>
              <a:t>nach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Frühstück</a:t>
            </a:r>
            <a:r>
              <a:rPr lang="cs-CZ" dirty="0" smtClean="0"/>
              <a:t> – po snídani</a:t>
            </a:r>
            <a:br>
              <a:rPr lang="cs-CZ" dirty="0" smtClean="0"/>
            </a:br>
            <a:r>
              <a:rPr lang="cs-CZ" dirty="0" smtClean="0"/>
              <a:t>nach </a:t>
            </a:r>
            <a:r>
              <a:rPr lang="cs-CZ" dirty="0" err="1" smtClean="0"/>
              <a:t>Detschland</a:t>
            </a:r>
            <a:r>
              <a:rPr lang="cs-CZ" dirty="0" smtClean="0"/>
              <a:t> – do Německa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Některé předložky se užívají jen v časových údajích, např. </a:t>
            </a:r>
            <a:r>
              <a:rPr lang="cs-CZ" dirty="0" err="1" smtClean="0"/>
              <a:t>seit</a:t>
            </a:r>
            <a:r>
              <a:rPr lang="cs-CZ" dirty="0" smtClean="0"/>
              <a:t>, bis, ab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Užití předložek v časových údajích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8662" y="1500174"/>
            <a:ext cx="7772400" cy="4855386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</a:rPr>
              <a:t>um </a:t>
            </a:r>
            <a:r>
              <a:rPr lang="cs-CZ" dirty="0" smtClean="0"/>
              <a:t> 		</a:t>
            </a:r>
            <a:r>
              <a:rPr lang="cs-CZ" dirty="0" smtClean="0">
                <a:solidFill>
                  <a:srgbClr val="FFC000"/>
                </a:solidFill>
              </a:rPr>
              <a:t>přesný čas 	</a:t>
            </a:r>
            <a:r>
              <a:rPr lang="cs-CZ" dirty="0" smtClean="0"/>
              <a:t>  </a:t>
            </a:r>
            <a:r>
              <a:rPr lang="cs-CZ" i="1" dirty="0" smtClean="0"/>
              <a:t>um 8 </a:t>
            </a:r>
            <a:r>
              <a:rPr lang="cs-CZ" i="1" dirty="0" err="1" smtClean="0"/>
              <a:t>Uhr</a:t>
            </a:r>
            <a:endParaRPr lang="cs-CZ" i="1" dirty="0" smtClean="0"/>
          </a:p>
          <a:p>
            <a:pPr>
              <a:buNone/>
            </a:pPr>
            <a:r>
              <a:rPr lang="cs-CZ" dirty="0" err="1" smtClean="0">
                <a:solidFill>
                  <a:srgbClr val="FFC000"/>
                </a:solidFill>
              </a:rPr>
              <a:t>am</a:t>
            </a:r>
            <a:r>
              <a:rPr lang="cs-CZ" dirty="0" smtClean="0">
                <a:solidFill>
                  <a:srgbClr val="FFC000"/>
                </a:solidFill>
              </a:rPr>
              <a:t>  		dny v týdnu </a:t>
            </a:r>
            <a:r>
              <a:rPr lang="cs-CZ" dirty="0" smtClean="0"/>
              <a:t>	</a:t>
            </a:r>
            <a:r>
              <a:rPr lang="cs-CZ" i="1" dirty="0" smtClean="0"/>
              <a:t>  </a:t>
            </a:r>
            <a:r>
              <a:rPr lang="cs-CZ" i="1" dirty="0" err="1" smtClean="0"/>
              <a:t>am</a:t>
            </a:r>
            <a:r>
              <a:rPr lang="cs-CZ" i="1" dirty="0" smtClean="0"/>
              <a:t> </a:t>
            </a:r>
            <a:r>
              <a:rPr lang="cs-CZ" i="1" dirty="0" err="1" smtClean="0"/>
              <a:t>Montag</a:t>
            </a:r>
            <a:endParaRPr lang="cs-CZ" i="1" dirty="0" smtClean="0"/>
          </a:p>
          <a:p>
            <a:pPr>
              <a:buNone/>
            </a:pPr>
            <a:r>
              <a:rPr lang="cs-CZ" dirty="0" smtClean="0"/>
              <a:t>(</a:t>
            </a:r>
            <a:r>
              <a:rPr lang="cs-CZ" dirty="0" err="1" smtClean="0"/>
              <a:t>an</a:t>
            </a:r>
            <a:r>
              <a:rPr lang="cs-CZ" dirty="0" smtClean="0"/>
              <a:t> + </a:t>
            </a:r>
            <a:r>
              <a:rPr lang="cs-CZ" dirty="0" err="1" smtClean="0"/>
              <a:t>dem</a:t>
            </a:r>
            <a:r>
              <a:rPr lang="cs-CZ" dirty="0" smtClean="0"/>
              <a:t>)	</a:t>
            </a:r>
            <a:r>
              <a:rPr lang="cs-CZ" dirty="0" smtClean="0">
                <a:solidFill>
                  <a:srgbClr val="FFC000"/>
                </a:solidFill>
              </a:rPr>
              <a:t>denní doby</a:t>
            </a:r>
            <a:r>
              <a:rPr lang="cs-CZ" dirty="0" smtClean="0"/>
              <a:t>	  </a:t>
            </a:r>
            <a:r>
              <a:rPr lang="cs-CZ" i="1" dirty="0" err="1" smtClean="0"/>
              <a:t>am</a:t>
            </a:r>
            <a:r>
              <a:rPr lang="cs-CZ" i="1" dirty="0" smtClean="0"/>
              <a:t> </a:t>
            </a:r>
            <a:r>
              <a:rPr lang="cs-CZ" i="1" dirty="0" err="1" smtClean="0"/>
              <a:t>Abend</a:t>
            </a:r>
            <a:endParaRPr lang="cs-CZ" i="1" dirty="0" smtClean="0"/>
          </a:p>
          <a:p>
            <a:pPr>
              <a:buNone/>
            </a:pPr>
            <a:r>
              <a:rPr lang="cs-CZ" dirty="0" smtClean="0"/>
              <a:t>			Ale! in der </a:t>
            </a:r>
            <a:r>
              <a:rPr lang="cs-CZ" dirty="0" err="1" smtClean="0"/>
              <a:t>Nacht</a:t>
            </a:r>
            <a:r>
              <a:rPr lang="cs-CZ" dirty="0" smtClean="0"/>
              <a:t> – v noci,</a:t>
            </a:r>
          </a:p>
          <a:p>
            <a:pPr>
              <a:buNone/>
            </a:pPr>
            <a:r>
              <a:rPr lang="cs-CZ" dirty="0" smtClean="0"/>
              <a:t>			um </a:t>
            </a:r>
            <a:r>
              <a:rPr lang="cs-CZ" dirty="0" err="1" smtClean="0"/>
              <a:t>Mitternacht</a:t>
            </a:r>
            <a:r>
              <a:rPr lang="cs-CZ" dirty="0" smtClean="0"/>
              <a:t> – o půlnoci </a:t>
            </a:r>
          </a:p>
          <a:p>
            <a:pPr>
              <a:buNone/>
            </a:pPr>
            <a:r>
              <a:rPr lang="cs-CZ" dirty="0" smtClean="0"/>
              <a:t>			</a:t>
            </a:r>
            <a:r>
              <a:rPr lang="cs-CZ" dirty="0" smtClean="0">
                <a:solidFill>
                  <a:srgbClr val="FFC000"/>
                </a:solidFill>
              </a:rPr>
              <a:t>datum </a:t>
            </a:r>
            <a:r>
              <a:rPr lang="cs-CZ" dirty="0" smtClean="0"/>
              <a:t> 	</a:t>
            </a:r>
            <a:r>
              <a:rPr lang="cs-CZ" i="1" dirty="0" smtClean="0"/>
              <a:t>  </a:t>
            </a:r>
            <a:r>
              <a:rPr lang="cs-CZ" i="1" dirty="0" err="1" smtClean="0"/>
              <a:t>am</a:t>
            </a:r>
            <a:r>
              <a:rPr lang="cs-CZ" i="1" dirty="0" smtClean="0"/>
              <a:t> 10. </a:t>
            </a:r>
            <a:r>
              <a:rPr lang="cs-CZ" i="1" dirty="0" err="1" smtClean="0"/>
              <a:t>September</a:t>
            </a:r>
            <a:endParaRPr lang="cs-CZ" i="1" dirty="0" smtClean="0"/>
          </a:p>
          <a:p>
            <a:pPr>
              <a:buNone/>
            </a:pPr>
            <a:r>
              <a:rPr lang="cs-CZ" dirty="0" err="1" smtClean="0">
                <a:solidFill>
                  <a:srgbClr val="FFC000"/>
                </a:solidFill>
              </a:rPr>
              <a:t>im</a:t>
            </a:r>
            <a:r>
              <a:rPr lang="cs-CZ" dirty="0" smtClean="0">
                <a:solidFill>
                  <a:srgbClr val="FFC000"/>
                </a:solidFill>
              </a:rPr>
              <a:t>  		měsíce  </a:t>
            </a:r>
            <a:r>
              <a:rPr lang="cs-CZ" dirty="0" smtClean="0"/>
              <a:t>	</a:t>
            </a:r>
            <a:r>
              <a:rPr lang="cs-CZ" i="1" dirty="0" smtClean="0"/>
              <a:t>  </a:t>
            </a:r>
            <a:r>
              <a:rPr lang="cs-CZ" i="1" dirty="0" err="1" smtClean="0"/>
              <a:t>im</a:t>
            </a:r>
            <a:r>
              <a:rPr lang="cs-CZ" i="1" dirty="0" smtClean="0"/>
              <a:t> </a:t>
            </a:r>
            <a:r>
              <a:rPr lang="cs-CZ" i="1" dirty="0" err="1" smtClean="0"/>
              <a:t>Dezember</a:t>
            </a:r>
            <a:endParaRPr lang="cs-CZ" i="1" dirty="0" smtClean="0"/>
          </a:p>
          <a:p>
            <a:pPr>
              <a:buNone/>
            </a:pPr>
            <a:r>
              <a:rPr lang="cs-CZ" dirty="0" smtClean="0"/>
              <a:t>(in + </a:t>
            </a:r>
            <a:r>
              <a:rPr lang="cs-CZ" dirty="0" err="1" smtClean="0"/>
              <a:t>dem</a:t>
            </a:r>
            <a:r>
              <a:rPr lang="cs-CZ" dirty="0" smtClean="0"/>
              <a:t>)	</a:t>
            </a:r>
            <a:r>
              <a:rPr lang="cs-CZ" dirty="0" smtClean="0">
                <a:solidFill>
                  <a:srgbClr val="FFC000"/>
                </a:solidFill>
              </a:rPr>
              <a:t>roční období  </a:t>
            </a:r>
            <a:r>
              <a:rPr lang="cs-CZ" i="1" dirty="0" err="1" smtClean="0"/>
              <a:t>im</a:t>
            </a:r>
            <a:r>
              <a:rPr lang="cs-CZ" i="1" dirty="0" smtClean="0"/>
              <a:t> </a:t>
            </a:r>
            <a:r>
              <a:rPr lang="cs-CZ" i="1" dirty="0" err="1" smtClean="0"/>
              <a:t>Frühling</a:t>
            </a:r>
            <a:endParaRPr lang="cs-CZ" i="1" dirty="0" smtClean="0"/>
          </a:p>
          <a:p>
            <a:pPr>
              <a:buNone/>
            </a:pPr>
            <a:r>
              <a:rPr lang="cs-CZ" dirty="0" err="1" smtClean="0">
                <a:solidFill>
                  <a:srgbClr val="FFC000"/>
                </a:solidFill>
              </a:rPr>
              <a:t>von</a:t>
            </a:r>
            <a:r>
              <a:rPr lang="cs-CZ" dirty="0" smtClean="0">
                <a:solidFill>
                  <a:srgbClr val="FFC000"/>
                </a:solidFill>
              </a:rPr>
              <a:t> – bis	od – do</a:t>
            </a:r>
            <a:r>
              <a:rPr lang="cs-CZ" dirty="0" smtClean="0"/>
              <a:t>	  </a:t>
            </a:r>
            <a:r>
              <a:rPr lang="cs-CZ" i="1" dirty="0" err="1" smtClean="0"/>
              <a:t>von</a:t>
            </a:r>
            <a:r>
              <a:rPr lang="cs-CZ" i="1" dirty="0" smtClean="0"/>
              <a:t> </a:t>
            </a:r>
            <a:r>
              <a:rPr lang="cs-CZ" i="1" dirty="0" err="1" smtClean="0"/>
              <a:t>Freitag</a:t>
            </a:r>
            <a:r>
              <a:rPr lang="cs-CZ" i="1" dirty="0" smtClean="0"/>
              <a:t> bis </a:t>
            </a:r>
            <a:r>
              <a:rPr lang="cs-CZ" i="1" dirty="0" err="1" smtClean="0"/>
              <a:t>Sonntag</a:t>
            </a:r>
            <a:endParaRPr lang="cs-CZ" i="1" dirty="0" smtClean="0"/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</a:rPr>
              <a:t>bis		do</a:t>
            </a:r>
            <a:r>
              <a:rPr lang="cs-CZ" dirty="0" smtClean="0"/>
              <a:t>		</a:t>
            </a:r>
            <a:r>
              <a:rPr lang="cs-CZ" i="1" dirty="0" smtClean="0"/>
              <a:t>  bis </a:t>
            </a:r>
            <a:r>
              <a:rPr lang="cs-CZ" i="1" dirty="0" err="1" smtClean="0"/>
              <a:t>morgen</a:t>
            </a:r>
            <a:r>
              <a:rPr lang="cs-CZ" i="1" dirty="0" smtClean="0"/>
              <a:t> </a:t>
            </a:r>
            <a:r>
              <a:rPr lang="cs-CZ" dirty="0" smtClean="0"/>
              <a:t>– do zítřka</a:t>
            </a:r>
          </a:p>
          <a:p>
            <a:pPr>
              <a:buNone/>
            </a:pPr>
            <a:r>
              <a:rPr lang="cs-CZ" dirty="0" err="1" smtClean="0">
                <a:solidFill>
                  <a:srgbClr val="FFC000"/>
                </a:solidFill>
              </a:rPr>
              <a:t>für</a:t>
            </a:r>
            <a:r>
              <a:rPr lang="cs-CZ" dirty="0" smtClean="0"/>
              <a:t> + 4.p	</a:t>
            </a:r>
            <a:r>
              <a:rPr lang="cs-CZ" dirty="0" smtClean="0">
                <a:solidFill>
                  <a:srgbClr val="FFC000"/>
                </a:solidFill>
              </a:rPr>
              <a:t>na</a:t>
            </a:r>
            <a:r>
              <a:rPr lang="cs-CZ" dirty="0" smtClean="0"/>
              <a:t>	               </a:t>
            </a:r>
            <a:r>
              <a:rPr lang="cs-CZ" i="1" dirty="0" err="1" smtClean="0"/>
              <a:t>für</a:t>
            </a:r>
            <a:r>
              <a:rPr lang="cs-CZ" i="1" dirty="0" smtClean="0"/>
              <a:t> </a:t>
            </a:r>
            <a:r>
              <a:rPr lang="cs-CZ" i="1" dirty="0" err="1" smtClean="0"/>
              <a:t>eine</a:t>
            </a:r>
            <a:r>
              <a:rPr lang="cs-CZ" i="1" dirty="0" smtClean="0"/>
              <a:t> </a:t>
            </a:r>
            <a:r>
              <a:rPr lang="cs-CZ" i="1" dirty="0" err="1" smtClean="0"/>
              <a:t>Woche</a:t>
            </a:r>
            <a:r>
              <a:rPr lang="cs-CZ" i="1" dirty="0" smtClean="0"/>
              <a:t> </a:t>
            </a:r>
            <a:r>
              <a:rPr lang="cs-CZ" dirty="0" smtClean="0"/>
              <a:t>– na týden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571480"/>
            <a:ext cx="8015318" cy="57840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err="1" smtClean="0">
                <a:solidFill>
                  <a:srgbClr val="FFC000"/>
                </a:solidFill>
              </a:rPr>
              <a:t>seit</a:t>
            </a:r>
            <a:r>
              <a:rPr lang="cs-CZ" sz="2800" dirty="0" smtClean="0">
                <a:solidFill>
                  <a:srgbClr val="FFC000"/>
                </a:solidFill>
              </a:rPr>
              <a:t> </a:t>
            </a:r>
            <a:r>
              <a:rPr lang="cs-CZ" sz="2800" dirty="0" smtClean="0"/>
              <a:t>+ 3.p	</a:t>
            </a:r>
            <a:r>
              <a:rPr lang="cs-CZ" sz="2800" dirty="0" smtClean="0">
                <a:solidFill>
                  <a:srgbClr val="FFC000"/>
                </a:solidFill>
              </a:rPr>
              <a:t>už, od </a:t>
            </a:r>
            <a:r>
              <a:rPr lang="cs-CZ" sz="2800" dirty="0" smtClean="0"/>
              <a:t>(v minulosti)  </a:t>
            </a:r>
            <a:r>
              <a:rPr lang="cs-CZ" sz="2800" i="1" dirty="0" err="1" smtClean="0"/>
              <a:t>seit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einer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Woche</a:t>
            </a:r>
            <a:r>
              <a:rPr lang="cs-CZ" sz="2800" i="1" dirty="0" smtClean="0"/>
              <a:t> </a:t>
            </a:r>
            <a:r>
              <a:rPr lang="cs-CZ" sz="2800" dirty="0" smtClean="0"/>
              <a:t>– už 		týden</a:t>
            </a:r>
          </a:p>
          <a:p>
            <a:pPr>
              <a:buNone/>
            </a:pPr>
            <a:r>
              <a:rPr lang="cs-CZ" sz="2800" dirty="0" smtClean="0">
                <a:solidFill>
                  <a:srgbClr val="FFC000"/>
                </a:solidFill>
              </a:rPr>
              <a:t>vor</a:t>
            </a:r>
            <a:r>
              <a:rPr lang="cs-CZ" sz="2800" dirty="0" smtClean="0"/>
              <a:t> + 3.p	</a:t>
            </a:r>
            <a:r>
              <a:rPr lang="cs-CZ" sz="2800" dirty="0" smtClean="0">
                <a:solidFill>
                  <a:srgbClr val="FFC000"/>
                </a:solidFill>
              </a:rPr>
              <a:t>před</a:t>
            </a:r>
            <a:r>
              <a:rPr lang="cs-CZ" sz="2800" dirty="0" smtClean="0"/>
              <a:t>	   </a:t>
            </a:r>
            <a:r>
              <a:rPr lang="cs-CZ" sz="2800" i="1" dirty="0" smtClean="0"/>
              <a:t>vor </a:t>
            </a:r>
            <a:r>
              <a:rPr lang="cs-CZ" sz="2800" i="1" dirty="0" err="1" smtClean="0"/>
              <a:t>einem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Jahr</a:t>
            </a:r>
            <a:r>
              <a:rPr lang="cs-CZ" sz="2800" i="1" dirty="0" smtClean="0"/>
              <a:t>, vor 6 </a:t>
            </a:r>
            <a:r>
              <a:rPr lang="cs-CZ" sz="2800" i="1" dirty="0" err="1" smtClean="0"/>
              <a:t>Uhr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>
                <a:solidFill>
                  <a:srgbClr val="FFC000"/>
                </a:solidFill>
              </a:rPr>
              <a:t>bei</a:t>
            </a:r>
            <a:r>
              <a:rPr lang="cs-CZ" sz="2800" dirty="0" smtClean="0"/>
              <a:t> + 3.p	</a:t>
            </a:r>
            <a:r>
              <a:rPr lang="cs-CZ" sz="2800" dirty="0" smtClean="0">
                <a:solidFill>
                  <a:srgbClr val="FFC000"/>
                </a:solidFill>
              </a:rPr>
              <a:t>při </a:t>
            </a:r>
            <a:r>
              <a:rPr lang="cs-CZ" sz="2800" dirty="0" smtClean="0"/>
              <a:t>(označení trvání děje či činnosti, </a:t>
            </a:r>
            <a:br>
              <a:rPr lang="cs-CZ" sz="2800" dirty="0" smtClean="0"/>
            </a:br>
            <a:r>
              <a:rPr lang="cs-CZ" sz="2800" dirty="0" smtClean="0"/>
              <a:t>		během) </a:t>
            </a:r>
            <a:r>
              <a:rPr lang="cs-CZ" sz="2800" i="1" dirty="0" err="1" smtClean="0"/>
              <a:t>bei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dem</a:t>
            </a:r>
            <a:r>
              <a:rPr lang="cs-CZ" sz="2800" i="1" dirty="0" smtClean="0"/>
              <a:t> Essen </a:t>
            </a:r>
            <a:r>
              <a:rPr lang="cs-CZ" sz="2800" dirty="0" smtClean="0"/>
              <a:t>– při jídle</a:t>
            </a:r>
          </a:p>
          <a:p>
            <a:pPr>
              <a:buNone/>
            </a:pPr>
            <a:r>
              <a:rPr lang="cs-CZ" sz="2800" dirty="0" smtClean="0">
                <a:solidFill>
                  <a:srgbClr val="FFC000"/>
                </a:solidFill>
              </a:rPr>
              <a:t>nach </a:t>
            </a:r>
            <a:r>
              <a:rPr lang="cs-CZ" sz="2800" dirty="0" smtClean="0"/>
              <a:t>+ 3.p	</a:t>
            </a:r>
            <a:r>
              <a:rPr lang="cs-CZ" sz="2800" dirty="0" smtClean="0">
                <a:solidFill>
                  <a:srgbClr val="FFC000"/>
                </a:solidFill>
              </a:rPr>
              <a:t>po </a:t>
            </a:r>
            <a:r>
              <a:rPr lang="cs-CZ" sz="2800" dirty="0" smtClean="0"/>
              <a:t>   	    </a:t>
            </a:r>
            <a:r>
              <a:rPr lang="cs-CZ" sz="2800" i="1" dirty="0" smtClean="0"/>
              <a:t>nach der </a:t>
            </a:r>
            <a:r>
              <a:rPr lang="cs-CZ" sz="2800" i="1" dirty="0" err="1" smtClean="0"/>
              <a:t>Arbeit</a:t>
            </a:r>
            <a:r>
              <a:rPr lang="cs-CZ" sz="2800" i="1" dirty="0" smtClean="0"/>
              <a:t> </a:t>
            </a:r>
            <a:r>
              <a:rPr lang="cs-CZ" sz="2800" dirty="0" smtClean="0"/>
              <a:t>– po práci</a:t>
            </a:r>
          </a:p>
          <a:p>
            <a:pPr>
              <a:buNone/>
            </a:pPr>
            <a:r>
              <a:rPr lang="cs-CZ" sz="2800" dirty="0" smtClean="0">
                <a:solidFill>
                  <a:srgbClr val="FFC000"/>
                </a:solidFill>
              </a:rPr>
              <a:t>ab</a:t>
            </a:r>
            <a:r>
              <a:rPr lang="cs-CZ" sz="2800" dirty="0" smtClean="0"/>
              <a:t>		</a:t>
            </a:r>
            <a:r>
              <a:rPr lang="cs-CZ" sz="2800" dirty="0" smtClean="0">
                <a:solidFill>
                  <a:srgbClr val="FFC000"/>
                </a:solidFill>
              </a:rPr>
              <a:t>od</a:t>
            </a:r>
            <a:r>
              <a:rPr lang="cs-CZ" sz="2800" dirty="0" smtClean="0"/>
              <a:t> (v budoucnosti) </a:t>
            </a:r>
            <a:r>
              <a:rPr lang="cs-CZ" sz="2800" i="1" dirty="0" smtClean="0"/>
              <a:t>ab 17 </a:t>
            </a:r>
            <a:r>
              <a:rPr lang="cs-CZ" sz="2800" i="1" dirty="0" err="1" smtClean="0"/>
              <a:t>Uhr</a:t>
            </a:r>
            <a:r>
              <a:rPr lang="cs-CZ" sz="2800" i="1" dirty="0" smtClean="0"/>
              <a:t> </a:t>
            </a:r>
            <a:r>
              <a:rPr lang="cs-CZ" sz="2800" dirty="0" smtClean="0"/>
              <a:t>– od 17 hod.</a:t>
            </a:r>
          </a:p>
          <a:p>
            <a:pPr>
              <a:buNone/>
            </a:pPr>
            <a:r>
              <a:rPr lang="cs-CZ" sz="2800" dirty="0" smtClean="0">
                <a:solidFill>
                  <a:srgbClr val="FFC000"/>
                </a:solidFill>
              </a:rPr>
              <a:t>in </a:t>
            </a:r>
            <a:r>
              <a:rPr lang="cs-CZ" sz="2800" dirty="0" smtClean="0"/>
              <a:t>+ 3.p	</a:t>
            </a:r>
            <a:r>
              <a:rPr lang="cs-CZ" sz="2800" dirty="0" smtClean="0">
                <a:solidFill>
                  <a:srgbClr val="FFC000"/>
                </a:solidFill>
              </a:rPr>
              <a:t>za, v</a:t>
            </a:r>
            <a:r>
              <a:rPr lang="cs-CZ" sz="2800" dirty="0" smtClean="0"/>
              <a:t>	    </a:t>
            </a:r>
            <a:r>
              <a:rPr lang="cs-CZ" sz="2800" i="1" dirty="0" smtClean="0"/>
              <a:t>in </a:t>
            </a:r>
            <a:r>
              <a:rPr lang="cs-CZ" sz="2800" i="1" dirty="0" err="1" smtClean="0"/>
              <a:t>einer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Stunde</a:t>
            </a:r>
            <a:r>
              <a:rPr lang="cs-CZ" sz="2800" i="1" dirty="0" smtClean="0"/>
              <a:t> </a:t>
            </a:r>
            <a:r>
              <a:rPr lang="cs-CZ" sz="2800" dirty="0" smtClean="0"/>
              <a:t>– za hodinu</a:t>
            </a:r>
            <a:br>
              <a:rPr lang="cs-CZ" sz="2800" dirty="0" smtClean="0"/>
            </a:br>
            <a:r>
              <a:rPr lang="cs-CZ" sz="2800" dirty="0" smtClean="0"/>
              <a:t>			    </a:t>
            </a:r>
            <a:r>
              <a:rPr lang="cs-CZ" sz="2800" i="1" dirty="0" err="1" smtClean="0"/>
              <a:t>im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Jahr</a:t>
            </a:r>
            <a:r>
              <a:rPr lang="cs-CZ" sz="2800" i="1" dirty="0" smtClean="0"/>
              <a:t>(e) 2000 </a:t>
            </a:r>
            <a:r>
              <a:rPr lang="cs-CZ" sz="2800" dirty="0" smtClean="0"/>
              <a:t>– v roce 2000</a:t>
            </a:r>
          </a:p>
          <a:p>
            <a:pPr>
              <a:buNone/>
            </a:pPr>
            <a:r>
              <a:rPr lang="cs-CZ" sz="2800" dirty="0" err="1" smtClean="0">
                <a:solidFill>
                  <a:srgbClr val="FFC000"/>
                </a:solidFill>
              </a:rPr>
              <a:t>gegen</a:t>
            </a:r>
            <a:r>
              <a:rPr lang="cs-CZ" sz="2800" dirty="0" smtClean="0">
                <a:solidFill>
                  <a:srgbClr val="FFC000"/>
                </a:solidFill>
              </a:rPr>
              <a:t>	kolem    </a:t>
            </a:r>
            <a:r>
              <a:rPr lang="cs-CZ" sz="2800" i="1" dirty="0" err="1" smtClean="0"/>
              <a:t>gegen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Abend</a:t>
            </a:r>
            <a:r>
              <a:rPr lang="cs-CZ" sz="2800" i="1" dirty="0" smtClean="0"/>
              <a:t> </a:t>
            </a:r>
            <a:r>
              <a:rPr lang="cs-CZ" sz="2800" dirty="0" smtClean="0"/>
              <a:t>– k večeru, </a:t>
            </a:r>
            <a:r>
              <a:rPr lang="cs-CZ" sz="2800" dirty="0" err="1" smtClean="0"/>
              <a:t>gegen</a:t>
            </a:r>
            <a:r>
              <a:rPr lang="cs-CZ" sz="2800" dirty="0" smtClean="0"/>
              <a:t> 8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Rozlišuj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FFC000"/>
                </a:solidFill>
              </a:rPr>
              <a:t>od</a:t>
            </a:r>
            <a:r>
              <a:rPr lang="cs-CZ" sz="2800" dirty="0" smtClean="0"/>
              <a:t>	</a:t>
            </a:r>
            <a:r>
              <a:rPr lang="cs-CZ" sz="2800" dirty="0" err="1" smtClean="0">
                <a:solidFill>
                  <a:srgbClr val="FFC000"/>
                </a:solidFill>
              </a:rPr>
              <a:t>von</a:t>
            </a:r>
            <a:r>
              <a:rPr lang="cs-CZ" sz="2800" dirty="0" smtClean="0">
                <a:solidFill>
                  <a:srgbClr val="FFC000"/>
                </a:solidFill>
              </a:rPr>
              <a:t> – bis </a:t>
            </a:r>
            <a:r>
              <a:rPr lang="cs-CZ" sz="2800" dirty="0" smtClean="0"/>
              <a:t>= od – do  </a:t>
            </a:r>
            <a:r>
              <a:rPr lang="cs-CZ" sz="2800" i="1" dirty="0" err="1" smtClean="0">
                <a:solidFill>
                  <a:schemeClr val="tx2">
                    <a:lumMod val="75000"/>
                  </a:schemeClr>
                </a:solidFill>
              </a:rPr>
              <a:t>von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 8 bis 14 </a:t>
            </a:r>
            <a:r>
              <a:rPr lang="cs-CZ" sz="2800" i="1" dirty="0" err="1" smtClean="0">
                <a:solidFill>
                  <a:schemeClr val="tx2">
                    <a:lumMod val="75000"/>
                  </a:schemeClr>
                </a:solidFill>
              </a:rPr>
              <a:t>Uhr</a:t>
            </a:r>
            <a:endParaRPr lang="cs-CZ" sz="2800" i="1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2800" dirty="0" smtClean="0"/>
              <a:t>		</a:t>
            </a:r>
            <a:r>
              <a:rPr lang="cs-CZ" sz="2800" dirty="0" err="1" smtClean="0">
                <a:solidFill>
                  <a:srgbClr val="FFC000"/>
                </a:solidFill>
              </a:rPr>
              <a:t>seit</a:t>
            </a:r>
            <a:r>
              <a:rPr lang="cs-CZ" sz="2800" dirty="0" smtClean="0"/>
              <a:t> (začátek děje v minulosti, děj trvá do 		          přítomnosti) </a:t>
            </a:r>
            <a:r>
              <a:rPr lang="cs-CZ" sz="2800" i="1" dirty="0" err="1" smtClean="0">
                <a:solidFill>
                  <a:schemeClr val="tx2">
                    <a:lumMod val="75000"/>
                  </a:schemeClr>
                </a:solidFill>
              </a:rPr>
              <a:t>seit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800" i="1" dirty="0" err="1" smtClean="0">
                <a:solidFill>
                  <a:schemeClr val="tx2">
                    <a:lumMod val="75000"/>
                  </a:schemeClr>
                </a:solidFill>
              </a:rPr>
              <a:t>gestern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800" dirty="0" smtClean="0"/>
              <a:t>– od včerejška</a:t>
            </a:r>
          </a:p>
          <a:p>
            <a:pPr>
              <a:buNone/>
            </a:pPr>
            <a:r>
              <a:rPr lang="cs-CZ" sz="2800" dirty="0" smtClean="0"/>
              <a:t>		</a:t>
            </a:r>
            <a:r>
              <a:rPr lang="cs-CZ" sz="2800" dirty="0" smtClean="0">
                <a:solidFill>
                  <a:srgbClr val="FFC000"/>
                </a:solidFill>
              </a:rPr>
              <a:t>ab</a:t>
            </a:r>
            <a:r>
              <a:rPr lang="cs-CZ" sz="2800" dirty="0" smtClean="0"/>
              <a:t> (začátek děje v přítomnosti, budoucnosti 	       či obecně)  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ab </a:t>
            </a:r>
            <a:r>
              <a:rPr lang="cs-CZ" sz="2800" i="1" dirty="0" err="1" smtClean="0">
                <a:solidFill>
                  <a:schemeClr val="tx2">
                    <a:lumMod val="75000"/>
                  </a:schemeClr>
                </a:solidFill>
              </a:rPr>
              <a:t>morgen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800" dirty="0" smtClean="0"/>
              <a:t>– od zítřka</a:t>
            </a:r>
            <a:endParaRPr lang="cs-CZ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785794"/>
            <a:ext cx="7772400" cy="5569766"/>
          </a:xfrm>
        </p:spPr>
        <p:txBody>
          <a:bodyPr/>
          <a:lstStyle/>
          <a:p>
            <a:pPr>
              <a:buNone/>
            </a:pPr>
            <a:r>
              <a:rPr lang="cs-CZ" sz="2800" dirty="0" smtClean="0">
                <a:solidFill>
                  <a:srgbClr val="FFC000"/>
                </a:solidFill>
              </a:rPr>
              <a:t>Po </a:t>
            </a:r>
            <a:r>
              <a:rPr lang="cs-CZ" sz="2800" dirty="0" smtClean="0"/>
              <a:t>předložkách </a:t>
            </a:r>
            <a:r>
              <a:rPr lang="cs-CZ" sz="2800" dirty="0" err="1" smtClean="0">
                <a:solidFill>
                  <a:srgbClr val="FFC000"/>
                </a:solidFill>
              </a:rPr>
              <a:t>von</a:t>
            </a:r>
            <a:r>
              <a:rPr lang="cs-CZ" sz="2800" dirty="0" smtClean="0">
                <a:solidFill>
                  <a:srgbClr val="FFC000"/>
                </a:solidFill>
              </a:rPr>
              <a:t>, bis, ab </a:t>
            </a:r>
            <a:r>
              <a:rPr lang="cs-CZ" sz="2800" dirty="0" smtClean="0"/>
              <a:t>– </a:t>
            </a:r>
            <a:r>
              <a:rPr lang="cs-CZ" sz="2800" dirty="0" smtClean="0">
                <a:solidFill>
                  <a:srgbClr val="FFC000"/>
                </a:solidFill>
              </a:rPr>
              <a:t>podstatné jméno </a:t>
            </a:r>
          </a:p>
          <a:p>
            <a:pPr>
              <a:buNone/>
            </a:pPr>
            <a:r>
              <a:rPr lang="cs-CZ" sz="2800" dirty="0" smtClean="0"/>
              <a:t>často </a:t>
            </a:r>
            <a:r>
              <a:rPr lang="cs-CZ" sz="2800" dirty="0" smtClean="0">
                <a:solidFill>
                  <a:srgbClr val="FFC000"/>
                </a:solidFill>
              </a:rPr>
              <a:t>bez členu </a:t>
            </a:r>
            <a:r>
              <a:rPr lang="cs-CZ" sz="2800" dirty="0" smtClean="0">
                <a:latin typeface="Calibri"/>
              </a:rPr>
              <a:t>→ </a:t>
            </a:r>
            <a:r>
              <a:rPr lang="cs-CZ" sz="2800" dirty="0" smtClean="0"/>
              <a:t> </a:t>
            </a:r>
            <a:r>
              <a:rPr lang="cs-CZ" sz="2800" i="1" dirty="0" err="1" smtClean="0"/>
              <a:t>von</a:t>
            </a:r>
            <a:r>
              <a:rPr lang="cs-CZ" sz="2800" i="1" dirty="0" smtClean="0"/>
              <a:t> Sommer bis </a:t>
            </a:r>
            <a:r>
              <a:rPr lang="cs-CZ" sz="2800" i="1" dirty="0" err="1" smtClean="0"/>
              <a:t>Herbst</a:t>
            </a:r>
            <a:endParaRPr lang="cs-CZ" sz="2800" i="1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>
                <a:solidFill>
                  <a:srgbClr val="FFC000"/>
                </a:solidFill>
              </a:rPr>
              <a:t>Časové údaje bez předložky </a:t>
            </a:r>
            <a:r>
              <a:rPr lang="cs-CZ" sz="2800" dirty="0" smtClean="0"/>
              <a:t>jsou </a:t>
            </a:r>
            <a:r>
              <a:rPr lang="cs-CZ" sz="2800" dirty="0" smtClean="0">
                <a:solidFill>
                  <a:srgbClr val="FFC000"/>
                </a:solidFill>
              </a:rPr>
              <a:t>ve 4. p </a:t>
            </a:r>
            <a:r>
              <a:rPr lang="cs-CZ" sz="2800" dirty="0" smtClean="0">
                <a:latin typeface="Calibri"/>
              </a:rPr>
              <a:t>→</a:t>
            </a:r>
            <a:r>
              <a:rPr lang="cs-CZ" sz="2800" dirty="0" smtClean="0">
                <a:solidFill>
                  <a:srgbClr val="FFC000"/>
                </a:solidFill>
                <a:latin typeface="Calibri"/>
              </a:rPr>
              <a:t> </a:t>
            </a:r>
            <a:r>
              <a:rPr lang="cs-CZ" sz="2800" i="1" dirty="0" smtClean="0"/>
              <a:t>jeden</a:t>
            </a:r>
          </a:p>
          <a:p>
            <a:pPr>
              <a:buNone/>
            </a:pPr>
            <a:r>
              <a:rPr lang="cs-CZ" sz="2800" i="1" dirty="0" err="1" smtClean="0"/>
              <a:t>Tag</a:t>
            </a:r>
            <a:r>
              <a:rPr lang="cs-CZ" sz="2800" i="1" dirty="0" smtClean="0"/>
              <a:t>, </a:t>
            </a:r>
            <a:r>
              <a:rPr lang="cs-CZ" sz="2800" i="1" dirty="0" err="1" smtClean="0"/>
              <a:t>einen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Monat</a:t>
            </a:r>
            <a:r>
              <a:rPr lang="cs-CZ" sz="2800" i="1" dirty="0" smtClean="0"/>
              <a:t>, </a:t>
            </a:r>
            <a:r>
              <a:rPr lang="cs-CZ" sz="2800" i="1" dirty="0" err="1" smtClean="0"/>
              <a:t>nächsten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Donnerstag</a:t>
            </a:r>
            <a:endParaRPr lang="cs-CZ" sz="2800" i="1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428604"/>
            <a:ext cx="7772400" cy="985838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+mn-lt"/>
              </a:rPr>
              <a:t>Skloňování</a:t>
            </a:r>
            <a:r>
              <a:rPr lang="cs-CZ" sz="3600" dirty="0" smtClean="0">
                <a:latin typeface="+mn-lt"/>
              </a:rPr>
              <a:t> členu </a:t>
            </a:r>
            <a:r>
              <a:rPr lang="cs-CZ" sz="3600" dirty="0" smtClean="0"/>
              <a:t>určitého</a:t>
            </a:r>
            <a:r>
              <a:rPr lang="cs-CZ" sz="3600" dirty="0" smtClean="0">
                <a:latin typeface="+mn-lt"/>
              </a:rPr>
              <a:t> a neurčitého</a:t>
            </a:r>
            <a:endParaRPr lang="cs-CZ" sz="3600" dirty="0">
              <a:latin typeface="+mn-lt"/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914400" y="1784350"/>
          <a:ext cx="7772400" cy="19002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54480"/>
                <a:gridCol w="1554480"/>
                <a:gridCol w="1554480"/>
                <a:gridCol w="1554480"/>
                <a:gridCol w="1554480"/>
              </a:tblGrid>
              <a:tr h="633413"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1.</a:t>
                      </a:r>
                      <a:r>
                        <a:rPr lang="cs-CZ" sz="2800" b="0" baseline="0" dirty="0" smtClean="0"/>
                        <a:t> pád</a:t>
                      </a:r>
                      <a:endParaRPr lang="cs-CZ" sz="2800" b="0" dirty="0"/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der</a:t>
                      </a:r>
                      <a:endParaRPr lang="cs-CZ" sz="2800" b="0" dirty="0"/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r>
                        <a:rPr lang="cs-CZ" sz="2800" b="0" dirty="0" err="1" smtClean="0"/>
                        <a:t>die</a:t>
                      </a:r>
                      <a:endParaRPr lang="cs-CZ" sz="2800" b="0" dirty="0"/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r>
                        <a:rPr lang="cs-CZ" sz="2800" b="0" dirty="0" err="1" smtClean="0"/>
                        <a:t>das</a:t>
                      </a:r>
                      <a:endParaRPr lang="cs-CZ" sz="2800" b="0" dirty="0"/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r>
                        <a:rPr lang="cs-CZ" sz="2800" b="0" dirty="0" err="1" smtClean="0"/>
                        <a:t>die</a:t>
                      </a:r>
                      <a:endParaRPr lang="cs-CZ" sz="2800" b="0" dirty="0"/>
                    </a:p>
                  </a:txBody>
                  <a:tcPr marL="86360" marR="86360"/>
                </a:tc>
              </a:tr>
              <a:tr h="63341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3. pád</a:t>
                      </a:r>
                      <a:endParaRPr lang="cs-CZ" sz="2800" dirty="0"/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dem</a:t>
                      </a:r>
                      <a:endParaRPr lang="cs-CZ" sz="2800" dirty="0"/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der</a:t>
                      </a:r>
                      <a:endParaRPr lang="cs-CZ" sz="2800" dirty="0"/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dem</a:t>
                      </a:r>
                      <a:endParaRPr lang="cs-CZ" sz="2800" dirty="0"/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den + -n</a:t>
                      </a:r>
                      <a:endParaRPr lang="cs-CZ" sz="2800" dirty="0"/>
                    </a:p>
                  </a:txBody>
                  <a:tcPr marL="86360" marR="86360"/>
                </a:tc>
              </a:tr>
              <a:tr h="63341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4. pád</a:t>
                      </a:r>
                      <a:endParaRPr lang="cs-CZ" sz="2800" dirty="0"/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den</a:t>
                      </a:r>
                      <a:endParaRPr lang="cs-CZ" sz="2800" dirty="0"/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die</a:t>
                      </a:r>
                      <a:endParaRPr lang="cs-CZ" sz="2800" dirty="0"/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das</a:t>
                      </a:r>
                      <a:endParaRPr lang="cs-CZ" sz="2800" dirty="0"/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die</a:t>
                      </a:r>
                      <a:endParaRPr lang="cs-CZ" sz="2800" dirty="0"/>
                    </a:p>
                  </a:txBody>
                  <a:tcPr marL="86360" marR="86360"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928662" y="3929066"/>
          <a:ext cx="7786740" cy="20002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57348"/>
                <a:gridCol w="1557348"/>
                <a:gridCol w="1557348"/>
                <a:gridCol w="1557348"/>
                <a:gridCol w="1557348"/>
              </a:tblGrid>
              <a:tr h="666755"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1. pád</a:t>
                      </a:r>
                      <a:endParaRPr lang="cs-CZ" sz="28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err="1" smtClean="0"/>
                        <a:t>ein</a:t>
                      </a:r>
                      <a:endParaRPr lang="cs-CZ" sz="28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err="1" smtClean="0"/>
                        <a:t>eine</a:t>
                      </a:r>
                      <a:endParaRPr lang="cs-CZ" sz="28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err="1" smtClean="0"/>
                        <a:t>ein</a:t>
                      </a:r>
                      <a:endParaRPr lang="cs-CZ" sz="28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o</a:t>
                      </a:r>
                      <a:endParaRPr lang="cs-CZ" sz="2800" b="0" dirty="0"/>
                    </a:p>
                  </a:txBody>
                  <a:tcPr/>
                </a:tc>
              </a:tr>
              <a:tr h="666755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3. pád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einem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einer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einem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/>
                </a:tc>
              </a:tr>
              <a:tr h="666755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4. pád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einen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eine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ein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Cvičení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268760"/>
            <a:ext cx="7906072" cy="508680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800" dirty="0" err="1" smtClean="0"/>
              <a:t>Schritte</a:t>
            </a:r>
            <a:r>
              <a:rPr lang="cs-CZ" sz="2800" dirty="0" smtClean="0"/>
              <a:t> </a:t>
            </a:r>
            <a:r>
              <a:rPr lang="cs-CZ" sz="2800" dirty="0" err="1" smtClean="0"/>
              <a:t>international</a:t>
            </a:r>
            <a:r>
              <a:rPr lang="cs-CZ" sz="2800" dirty="0" smtClean="0"/>
              <a:t> 2 ,  str. 124, cv.1</a:t>
            </a:r>
          </a:p>
          <a:p>
            <a:pPr>
              <a:buNone/>
            </a:pPr>
            <a:r>
              <a:rPr lang="cs-CZ" sz="2800" dirty="0" smtClean="0"/>
              <a:t>Doplň předložky.</a:t>
            </a:r>
          </a:p>
          <a:p>
            <a:pPr>
              <a:buNone/>
            </a:pPr>
            <a:r>
              <a:rPr lang="cs-CZ" sz="2800" dirty="0" smtClean="0"/>
              <a:t>……… </a:t>
            </a:r>
            <a:r>
              <a:rPr lang="cs-CZ" sz="2800" dirty="0" err="1" smtClean="0"/>
              <a:t>Dienstag</a:t>
            </a:r>
            <a:r>
              <a:rPr lang="cs-CZ" sz="2800" dirty="0" smtClean="0"/>
              <a:t> </a:t>
            </a:r>
            <a:r>
              <a:rPr lang="cs-CZ" sz="2800" dirty="0" err="1" smtClean="0"/>
              <a:t>muss</a:t>
            </a:r>
            <a:r>
              <a:rPr lang="cs-CZ" sz="2800" dirty="0" smtClean="0"/>
              <a:t> </a:t>
            </a:r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schon</a:t>
            </a:r>
            <a:r>
              <a:rPr lang="cs-CZ" sz="2800" dirty="0" smtClean="0"/>
              <a:t> ……… </a:t>
            </a:r>
            <a:r>
              <a:rPr lang="cs-CZ" sz="2800" dirty="0" err="1" smtClean="0"/>
              <a:t>halb</a:t>
            </a:r>
            <a:r>
              <a:rPr lang="cs-CZ" sz="2800" dirty="0" smtClean="0"/>
              <a:t> </a:t>
            </a:r>
            <a:r>
              <a:rPr lang="cs-CZ" sz="2800" dirty="0" err="1" smtClean="0"/>
              <a:t>sieben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aufstehen</a:t>
            </a:r>
            <a:r>
              <a:rPr lang="cs-CZ" sz="2800" dirty="0" smtClean="0"/>
              <a:t>. </a:t>
            </a:r>
            <a:r>
              <a:rPr lang="cs-CZ" sz="2800" dirty="0" err="1" smtClean="0"/>
              <a:t>Morgens</a:t>
            </a:r>
            <a:r>
              <a:rPr lang="cs-CZ" sz="2800" dirty="0" smtClean="0"/>
              <a:t> </a:t>
            </a:r>
            <a:r>
              <a:rPr lang="cs-CZ" sz="2800" dirty="0" err="1" smtClean="0"/>
              <a:t>bin</a:t>
            </a:r>
            <a:r>
              <a:rPr lang="cs-CZ" sz="2800" dirty="0" smtClean="0"/>
              <a:t> </a:t>
            </a:r>
            <a:r>
              <a:rPr lang="cs-CZ" sz="2800" dirty="0" err="1" smtClean="0"/>
              <a:t>ich</a:t>
            </a:r>
            <a:r>
              <a:rPr lang="cs-CZ" sz="2800" dirty="0" smtClean="0"/>
              <a:t> ……… 20 </a:t>
            </a:r>
            <a:r>
              <a:rPr lang="cs-CZ" sz="2800" dirty="0" err="1" smtClean="0"/>
              <a:t>Minuten</a:t>
            </a:r>
            <a:r>
              <a:rPr lang="cs-CZ" sz="2800" dirty="0" smtClean="0"/>
              <a:t> </a:t>
            </a:r>
            <a:r>
              <a:rPr lang="cs-CZ" sz="2800" dirty="0" err="1" smtClean="0"/>
              <a:t>fertig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dirty="0" err="1" smtClean="0"/>
              <a:t>Mein</a:t>
            </a:r>
            <a:r>
              <a:rPr lang="cs-CZ" sz="2800" dirty="0" smtClean="0"/>
              <a:t> Bus </a:t>
            </a:r>
            <a:r>
              <a:rPr lang="cs-CZ" sz="2800" dirty="0" err="1" smtClean="0"/>
              <a:t>fährt</a:t>
            </a:r>
            <a:r>
              <a:rPr lang="cs-CZ" sz="2800" dirty="0" smtClean="0"/>
              <a:t> …… 7 </a:t>
            </a:r>
            <a:r>
              <a:rPr lang="cs-CZ" sz="2800" dirty="0" err="1" smtClean="0"/>
              <a:t>Uhr</a:t>
            </a:r>
            <a:r>
              <a:rPr lang="cs-CZ" sz="2800" dirty="0" smtClean="0"/>
              <a:t> ab. ………. </a:t>
            </a:r>
            <a:r>
              <a:rPr lang="cs-CZ" sz="2800" dirty="0" err="1" smtClean="0"/>
              <a:t>Vormittag</a:t>
            </a:r>
            <a:r>
              <a:rPr lang="cs-CZ" sz="2800" dirty="0" smtClean="0"/>
              <a:t> </a:t>
            </a:r>
            <a:r>
              <a:rPr lang="cs-CZ" sz="2800" dirty="0" err="1" smtClean="0"/>
              <a:t>bin</a:t>
            </a:r>
            <a:r>
              <a:rPr lang="cs-CZ" sz="2800" dirty="0" smtClean="0"/>
              <a:t> </a:t>
            </a:r>
          </a:p>
          <a:p>
            <a:pPr>
              <a:buNone/>
            </a:pPr>
            <a:r>
              <a:rPr lang="cs-CZ" sz="2800" dirty="0" err="1" smtClean="0"/>
              <a:t>ich</a:t>
            </a:r>
            <a:r>
              <a:rPr lang="cs-CZ" sz="2800" dirty="0" smtClean="0"/>
              <a:t> in der </a:t>
            </a:r>
            <a:r>
              <a:rPr lang="cs-CZ" sz="2800" dirty="0" err="1" smtClean="0"/>
              <a:t>Schule</a:t>
            </a:r>
            <a:r>
              <a:rPr lang="cs-CZ" sz="2800" dirty="0" smtClean="0"/>
              <a:t> </a:t>
            </a:r>
            <a:r>
              <a:rPr lang="cs-CZ" sz="2800" dirty="0" err="1" smtClean="0"/>
              <a:t>und</a:t>
            </a:r>
            <a:r>
              <a:rPr lang="cs-CZ" sz="2800" dirty="0" smtClean="0"/>
              <a:t> …….. </a:t>
            </a:r>
            <a:r>
              <a:rPr lang="cs-CZ" sz="2800" dirty="0" err="1" smtClean="0"/>
              <a:t>Mittag</a:t>
            </a:r>
            <a:r>
              <a:rPr lang="cs-CZ" sz="2800" dirty="0" smtClean="0"/>
              <a:t> </a:t>
            </a:r>
            <a:r>
              <a:rPr lang="cs-CZ" sz="2800" dirty="0" err="1" smtClean="0"/>
              <a:t>esse</a:t>
            </a:r>
            <a:r>
              <a:rPr lang="cs-CZ" sz="2800" dirty="0" smtClean="0"/>
              <a:t> </a:t>
            </a:r>
            <a:r>
              <a:rPr lang="cs-CZ" sz="2800" dirty="0" err="1" smtClean="0"/>
              <a:t>ich</a:t>
            </a:r>
            <a:r>
              <a:rPr lang="cs-CZ" sz="2800" dirty="0" smtClean="0"/>
              <a:t> in der </a:t>
            </a:r>
          </a:p>
          <a:p>
            <a:pPr>
              <a:buNone/>
            </a:pPr>
            <a:r>
              <a:rPr lang="cs-CZ" sz="2800" dirty="0" err="1" smtClean="0"/>
              <a:t>Schulmensa</a:t>
            </a:r>
            <a:r>
              <a:rPr lang="cs-CZ" sz="2800" dirty="0" smtClean="0"/>
              <a:t>. </a:t>
            </a:r>
            <a:r>
              <a:rPr lang="cs-CZ" sz="2800" dirty="0" err="1" smtClean="0"/>
              <a:t>Am</a:t>
            </a:r>
            <a:r>
              <a:rPr lang="cs-CZ" sz="2800" dirty="0" smtClean="0"/>
              <a:t> </a:t>
            </a:r>
            <a:r>
              <a:rPr lang="cs-CZ" sz="2800" dirty="0" err="1" smtClean="0"/>
              <a:t>Nachmittag</a:t>
            </a:r>
            <a:r>
              <a:rPr lang="cs-CZ" sz="2800" dirty="0" smtClean="0"/>
              <a:t> </a:t>
            </a:r>
            <a:r>
              <a:rPr lang="cs-CZ" sz="2800" dirty="0" err="1" smtClean="0"/>
              <a:t>gehe</a:t>
            </a:r>
            <a:r>
              <a:rPr lang="cs-CZ" sz="2800" dirty="0" smtClean="0"/>
              <a:t> </a:t>
            </a:r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zum</a:t>
            </a:r>
            <a:r>
              <a:rPr lang="cs-CZ" sz="2800" dirty="0" smtClean="0"/>
              <a:t> </a:t>
            </a:r>
            <a:r>
              <a:rPr lang="cs-CZ" sz="2800" dirty="0" err="1" smtClean="0"/>
              <a:t>Training</a:t>
            </a:r>
            <a:r>
              <a:rPr lang="cs-CZ" sz="2800" dirty="0" smtClean="0"/>
              <a:t> </a:t>
            </a:r>
          </a:p>
          <a:p>
            <a:pPr>
              <a:buNone/>
            </a:pPr>
            <a:r>
              <a:rPr lang="cs-CZ" sz="2800" dirty="0" err="1" smtClean="0"/>
              <a:t>und</a:t>
            </a:r>
            <a:r>
              <a:rPr lang="cs-CZ" sz="2800" dirty="0" smtClean="0"/>
              <a:t> dort </a:t>
            </a:r>
            <a:r>
              <a:rPr lang="cs-CZ" sz="2800" dirty="0" err="1" smtClean="0"/>
              <a:t>bleibe</a:t>
            </a:r>
            <a:r>
              <a:rPr lang="cs-CZ" sz="2800" dirty="0" smtClean="0"/>
              <a:t> </a:t>
            </a:r>
            <a:r>
              <a:rPr lang="cs-CZ" sz="2800" dirty="0" err="1" smtClean="0"/>
              <a:t>ich</a:t>
            </a:r>
            <a:r>
              <a:rPr lang="cs-CZ" sz="2800" dirty="0" smtClean="0"/>
              <a:t> …….. 5 </a:t>
            </a:r>
            <a:r>
              <a:rPr lang="cs-CZ" sz="2800" dirty="0" err="1" smtClean="0"/>
              <a:t>Uhr</a:t>
            </a:r>
            <a:r>
              <a:rPr lang="cs-CZ" sz="2800" dirty="0" smtClean="0"/>
              <a:t>. …….. </a:t>
            </a:r>
            <a:r>
              <a:rPr lang="cs-CZ" sz="2800" dirty="0" err="1" smtClean="0"/>
              <a:t>Abend</a:t>
            </a:r>
            <a:r>
              <a:rPr lang="cs-CZ" sz="2800" dirty="0" smtClean="0"/>
              <a:t> </a:t>
            </a:r>
            <a:r>
              <a:rPr lang="cs-CZ" sz="2800" dirty="0" err="1" smtClean="0"/>
              <a:t>mache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meine</a:t>
            </a:r>
            <a:r>
              <a:rPr lang="cs-CZ" sz="2800" dirty="0" smtClean="0"/>
              <a:t> </a:t>
            </a:r>
            <a:r>
              <a:rPr lang="cs-CZ" sz="2800" dirty="0" err="1" smtClean="0"/>
              <a:t>Hausaufgaben</a:t>
            </a:r>
            <a:r>
              <a:rPr lang="cs-CZ" sz="2800" dirty="0" smtClean="0"/>
              <a:t> </a:t>
            </a:r>
            <a:r>
              <a:rPr lang="cs-CZ" sz="2800" dirty="0" err="1" smtClean="0"/>
              <a:t>und</a:t>
            </a:r>
            <a:r>
              <a:rPr lang="cs-CZ" sz="2800" dirty="0" smtClean="0"/>
              <a:t> </a:t>
            </a:r>
            <a:r>
              <a:rPr lang="cs-CZ" sz="2800" dirty="0" err="1" smtClean="0"/>
              <a:t>sehe</a:t>
            </a:r>
            <a:r>
              <a:rPr lang="cs-CZ" sz="2800" dirty="0" smtClean="0"/>
              <a:t> </a:t>
            </a:r>
            <a:r>
              <a:rPr lang="cs-CZ" sz="2800" dirty="0" err="1" smtClean="0"/>
              <a:t>fern</a:t>
            </a:r>
            <a:r>
              <a:rPr lang="cs-CZ" sz="2800" dirty="0" smtClean="0"/>
              <a:t>. …… 10 </a:t>
            </a:r>
            <a:r>
              <a:rPr lang="cs-CZ" sz="2800" dirty="0" err="1" smtClean="0"/>
              <a:t>Uhr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gehe</a:t>
            </a:r>
            <a:r>
              <a:rPr lang="cs-CZ" sz="2800" dirty="0" smtClean="0"/>
              <a:t> </a:t>
            </a:r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schlafen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dirty="0" err="1" smtClean="0"/>
              <a:t>Meine</a:t>
            </a:r>
            <a:r>
              <a:rPr lang="cs-CZ" sz="2800" dirty="0" smtClean="0"/>
              <a:t> </a:t>
            </a:r>
            <a:r>
              <a:rPr lang="cs-CZ" sz="2800" dirty="0" err="1" smtClean="0"/>
              <a:t>Schwester</a:t>
            </a:r>
            <a:r>
              <a:rPr lang="cs-CZ" sz="2800" dirty="0" smtClean="0"/>
              <a:t> </a:t>
            </a:r>
            <a:r>
              <a:rPr lang="cs-CZ" sz="2800" dirty="0" err="1" smtClean="0"/>
              <a:t>fährt</a:t>
            </a:r>
            <a:r>
              <a:rPr lang="cs-CZ" sz="2800" dirty="0" smtClean="0"/>
              <a:t> …….. </a:t>
            </a:r>
            <a:r>
              <a:rPr lang="cs-CZ" sz="2800" dirty="0" err="1" smtClean="0"/>
              <a:t>ein</a:t>
            </a:r>
            <a:r>
              <a:rPr lang="cs-CZ" sz="2800" dirty="0" smtClean="0"/>
              <a:t> </a:t>
            </a:r>
            <a:r>
              <a:rPr lang="cs-CZ" sz="2800" dirty="0" err="1" smtClean="0"/>
              <a:t>Jahr</a:t>
            </a:r>
            <a:r>
              <a:rPr lang="cs-CZ" sz="2800" dirty="0" smtClean="0"/>
              <a:t> nach Amerika.</a:t>
            </a:r>
            <a:endParaRPr lang="cs-CZ" sz="2800" dirty="0"/>
          </a:p>
        </p:txBody>
      </p:sp>
    </p:spTree>
  </p:cSld>
  <p:clrMapOvr>
    <a:masterClrMapping/>
  </p:clrMapOvr>
  <p:transition>
    <p:push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404664"/>
            <a:ext cx="7920880" cy="59508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600" dirty="0" smtClean="0"/>
              <a:t>……… </a:t>
            </a:r>
            <a:r>
              <a:rPr lang="cs-CZ" sz="2600" dirty="0" err="1" smtClean="0"/>
              <a:t>Sonntag</a:t>
            </a:r>
            <a:r>
              <a:rPr lang="cs-CZ" sz="2600" dirty="0" smtClean="0"/>
              <a:t> </a:t>
            </a:r>
            <a:r>
              <a:rPr lang="cs-CZ" sz="2600" dirty="0" err="1" smtClean="0"/>
              <a:t>komme</a:t>
            </a:r>
            <a:r>
              <a:rPr lang="cs-CZ" sz="2600" dirty="0" smtClean="0"/>
              <a:t> </a:t>
            </a:r>
            <a:r>
              <a:rPr lang="cs-CZ" sz="2600" dirty="0" err="1" smtClean="0"/>
              <a:t>ich</a:t>
            </a:r>
            <a:r>
              <a:rPr lang="cs-CZ" sz="2600" dirty="0" smtClean="0"/>
              <a:t> </a:t>
            </a:r>
            <a:r>
              <a:rPr lang="cs-CZ" sz="2600" dirty="0" err="1" smtClean="0"/>
              <a:t>nicht</a:t>
            </a:r>
            <a:r>
              <a:rPr lang="cs-CZ" sz="2600" dirty="0" smtClean="0"/>
              <a:t>.</a:t>
            </a:r>
          </a:p>
          <a:p>
            <a:pPr>
              <a:buNone/>
            </a:pPr>
            <a:r>
              <a:rPr lang="cs-CZ" sz="2600" dirty="0" err="1" smtClean="0"/>
              <a:t>Wir</a:t>
            </a:r>
            <a:r>
              <a:rPr lang="cs-CZ" sz="2600" dirty="0" smtClean="0"/>
              <a:t> </a:t>
            </a:r>
            <a:r>
              <a:rPr lang="cs-CZ" sz="2600" dirty="0" err="1" smtClean="0"/>
              <a:t>haben</a:t>
            </a:r>
            <a:r>
              <a:rPr lang="cs-CZ" sz="2600" dirty="0" smtClean="0"/>
              <a:t> ……… </a:t>
            </a:r>
            <a:r>
              <a:rPr lang="cs-CZ" sz="2600" dirty="0" err="1" smtClean="0"/>
              <a:t>Juli</a:t>
            </a:r>
            <a:r>
              <a:rPr lang="cs-CZ" sz="2600" dirty="0" smtClean="0"/>
              <a:t> </a:t>
            </a:r>
            <a:r>
              <a:rPr lang="cs-CZ" sz="2600" dirty="0" err="1" smtClean="0"/>
              <a:t>frei</a:t>
            </a:r>
            <a:r>
              <a:rPr lang="cs-CZ" sz="2600" dirty="0" smtClean="0"/>
              <a:t>.</a:t>
            </a:r>
          </a:p>
          <a:p>
            <a:pPr>
              <a:buNone/>
            </a:pPr>
            <a:r>
              <a:rPr lang="cs-CZ" sz="2600" dirty="0" smtClean="0"/>
              <a:t>…….. </a:t>
            </a:r>
            <a:r>
              <a:rPr lang="cs-CZ" sz="2600" dirty="0" err="1" smtClean="0"/>
              <a:t>Frühling</a:t>
            </a:r>
            <a:r>
              <a:rPr lang="cs-CZ" sz="2600" dirty="0" smtClean="0"/>
              <a:t> </a:t>
            </a:r>
            <a:r>
              <a:rPr lang="cs-CZ" sz="2600" dirty="0" err="1" smtClean="0"/>
              <a:t>ist</a:t>
            </a:r>
            <a:r>
              <a:rPr lang="cs-CZ" sz="2600" dirty="0" smtClean="0"/>
              <a:t> </a:t>
            </a:r>
            <a:r>
              <a:rPr lang="cs-CZ" sz="2600" dirty="0" err="1" smtClean="0"/>
              <a:t>alles</a:t>
            </a:r>
            <a:r>
              <a:rPr lang="cs-CZ" sz="2600" dirty="0" smtClean="0"/>
              <a:t> </a:t>
            </a:r>
            <a:r>
              <a:rPr lang="cs-CZ" sz="2600" dirty="0" err="1" smtClean="0"/>
              <a:t>grün</a:t>
            </a:r>
            <a:r>
              <a:rPr lang="cs-CZ" sz="2600" dirty="0" smtClean="0"/>
              <a:t>.</a:t>
            </a:r>
          </a:p>
          <a:p>
            <a:pPr>
              <a:buNone/>
            </a:pPr>
            <a:r>
              <a:rPr lang="cs-CZ" sz="2600" dirty="0" err="1" smtClean="0"/>
              <a:t>Das</a:t>
            </a:r>
            <a:r>
              <a:rPr lang="cs-CZ" sz="2600" dirty="0" smtClean="0"/>
              <a:t> </a:t>
            </a:r>
            <a:r>
              <a:rPr lang="cs-CZ" sz="2600" dirty="0" err="1" smtClean="0"/>
              <a:t>war</a:t>
            </a:r>
            <a:r>
              <a:rPr lang="cs-CZ" sz="2600" dirty="0" smtClean="0"/>
              <a:t> ……… </a:t>
            </a:r>
            <a:r>
              <a:rPr lang="cs-CZ" sz="2600" dirty="0" err="1" smtClean="0"/>
              <a:t>Jahre</a:t>
            </a:r>
            <a:r>
              <a:rPr lang="cs-CZ" sz="2600" dirty="0" smtClean="0"/>
              <a:t> 2002.</a:t>
            </a:r>
          </a:p>
          <a:p>
            <a:pPr>
              <a:buNone/>
            </a:pPr>
            <a:r>
              <a:rPr lang="cs-CZ" sz="2600" dirty="0" smtClean="0"/>
              <a:t>Peter </a:t>
            </a:r>
            <a:r>
              <a:rPr lang="cs-CZ" sz="2600" dirty="0" err="1" smtClean="0"/>
              <a:t>ist</a:t>
            </a:r>
            <a:r>
              <a:rPr lang="cs-CZ" sz="2600" dirty="0" smtClean="0"/>
              <a:t> ……. 3. </a:t>
            </a:r>
            <a:r>
              <a:rPr lang="cs-CZ" sz="2600" dirty="0" err="1" smtClean="0"/>
              <a:t>März</a:t>
            </a:r>
            <a:r>
              <a:rPr lang="cs-CZ" sz="2600" dirty="0" smtClean="0"/>
              <a:t> </a:t>
            </a:r>
            <a:r>
              <a:rPr lang="cs-CZ" sz="2600" dirty="0" err="1" smtClean="0"/>
              <a:t>geboren</a:t>
            </a:r>
            <a:r>
              <a:rPr lang="cs-CZ" sz="2600" dirty="0" smtClean="0"/>
              <a:t>.</a:t>
            </a:r>
          </a:p>
          <a:p>
            <a:pPr>
              <a:buNone/>
            </a:pPr>
            <a:r>
              <a:rPr lang="cs-CZ" sz="2600" dirty="0" smtClean="0"/>
              <a:t>……… Winter </a:t>
            </a:r>
            <a:r>
              <a:rPr lang="cs-CZ" sz="2600" dirty="0" err="1" smtClean="0"/>
              <a:t>fahren</a:t>
            </a:r>
            <a:r>
              <a:rPr lang="cs-CZ" sz="2600" dirty="0" smtClean="0"/>
              <a:t> </a:t>
            </a:r>
            <a:r>
              <a:rPr lang="cs-CZ" sz="2600" dirty="0" err="1" smtClean="0"/>
              <a:t>wir</a:t>
            </a:r>
            <a:r>
              <a:rPr lang="cs-CZ" sz="2600" dirty="0" smtClean="0"/>
              <a:t> Ski.</a:t>
            </a:r>
          </a:p>
          <a:p>
            <a:pPr>
              <a:buNone/>
            </a:pPr>
            <a:r>
              <a:rPr lang="cs-CZ" sz="2600" dirty="0" err="1" smtClean="0"/>
              <a:t>Novaks</a:t>
            </a:r>
            <a:r>
              <a:rPr lang="cs-CZ" sz="2600" dirty="0" smtClean="0"/>
              <a:t> </a:t>
            </a:r>
            <a:r>
              <a:rPr lang="cs-CZ" sz="2600" dirty="0" err="1" smtClean="0"/>
              <a:t>leben</a:t>
            </a:r>
            <a:r>
              <a:rPr lang="cs-CZ" sz="2600" dirty="0" smtClean="0"/>
              <a:t> ……… 3 </a:t>
            </a:r>
            <a:r>
              <a:rPr lang="cs-CZ" sz="2600" dirty="0" err="1" smtClean="0"/>
              <a:t>Jahren</a:t>
            </a:r>
            <a:r>
              <a:rPr lang="cs-CZ" sz="2600" dirty="0" smtClean="0"/>
              <a:t> in </a:t>
            </a:r>
            <a:r>
              <a:rPr lang="cs-CZ" sz="2600" dirty="0" err="1" smtClean="0"/>
              <a:t>Wien</a:t>
            </a:r>
            <a:r>
              <a:rPr lang="cs-CZ" sz="2600" dirty="0" smtClean="0"/>
              <a:t>.</a:t>
            </a:r>
          </a:p>
          <a:p>
            <a:pPr>
              <a:buNone/>
            </a:pPr>
            <a:r>
              <a:rPr lang="cs-CZ" sz="2600" dirty="0" err="1" smtClean="0"/>
              <a:t>Sie</a:t>
            </a:r>
            <a:r>
              <a:rPr lang="cs-CZ" sz="2600" dirty="0" smtClean="0"/>
              <a:t> </a:t>
            </a:r>
            <a:r>
              <a:rPr lang="cs-CZ" sz="2600" dirty="0" err="1" smtClean="0"/>
              <a:t>hat</a:t>
            </a:r>
            <a:r>
              <a:rPr lang="cs-CZ" sz="2600" dirty="0" smtClean="0"/>
              <a:t> </a:t>
            </a:r>
            <a:r>
              <a:rPr lang="cs-CZ" sz="2600" dirty="0" err="1" smtClean="0"/>
              <a:t>ihren</a:t>
            </a:r>
            <a:r>
              <a:rPr lang="cs-CZ" sz="2600" dirty="0" smtClean="0"/>
              <a:t> </a:t>
            </a:r>
            <a:r>
              <a:rPr lang="cs-CZ" sz="2600" dirty="0" err="1" smtClean="0"/>
              <a:t>Freund</a:t>
            </a:r>
            <a:r>
              <a:rPr lang="cs-CZ" sz="2600" dirty="0" smtClean="0"/>
              <a:t> …….. </a:t>
            </a:r>
            <a:r>
              <a:rPr lang="cs-CZ" sz="2600" dirty="0" err="1" smtClean="0"/>
              <a:t>einem</a:t>
            </a:r>
            <a:r>
              <a:rPr lang="cs-CZ" sz="2600" dirty="0" smtClean="0"/>
              <a:t> </a:t>
            </a:r>
            <a:r>
              <a:rPr lang="cs-CZ" sz="2600" dirty="0" err="1" smtClean="0"/>
              <a:t>Monat</a:t>
            </a:r>
            <a:r>
              <a:rPr lang="cs-CZ" sz="2600" dirty="0" smtClean="0"/>
              <a:t> </a:t>
            </a:r>
            <a:r>
              <a:rPr lang="cs-CZ" sz="2600" dirty="0" err="1" smtClean="0"/>
              <a:t>kennen</a:t>
            </a:r>
            <a:r>
              <a:rPr lang="cs-CZ" sz="2600" dirty="0" smtClean="0"/>
              <a:t> </a:t>
            </a:r>
            <a:r>
              <a:rPr lang="cs-CZ" sz="2600" dirty="0" err="1" smtClean="0"/>
              <a:t>gelernt</a:t>
            </a:r>
            <a:r>
              <a:rPr lang="cs-CZ" sz="2600" dirty="0" smtClean="0"/>
              <a:t>.</a:t>
            </a:r>
          </a:p>
          <a:p>
            <a:pPr>
              <a:buNone/>
            </a:pPr>
            <a:r>
              <a:rPr lang="cs-CZ" sz="2600" dirty="0" err="1" smtClean="0"/>
              <a:t>Er</a:t>
            </a:r>
            <a:r>
              <a:rPr lang="cs-CZ" sz="2600" dirty="0" smtClean="0"/>
              <a:t> </a:t>
            </a:r>
            <a:r>
              <a:rPr lang="cs-CZ" sz="2600" dirty="0" err="1" smtClean="0"/>
              <a:t>hat</a:t>
            </a:r>
            <a:r>
              <a:rPr lang="cs-CZ" sz="2600" dirty="0" smtClean="0"/>
              <a:t> </a:t>
            </a:r>
            <a:r>
              <a:rPr lang="cs-CZ" sz="2600" dirty="0" err="1" smtClean="0"/>
              <a:t>über</a:t>
            </a:r>
            <a:r>
              <a:rPr lang="cs-CZ" sz="2600" dirty="0" smtClean="0"/>
              <a:t> den Film …….. </a:t>
            </a:r>
            <a:r>
              <a:rPr lang="cs-CZ" sz="2600" dirty="0" err="1" smtClean="0"/>
              <a:t>dem</a:t>
            </a:r>
            <a:r>
              <a:rPr lang="cs-CZ" sz="2600" dirty="0" smtClean="0"/>
              <a:t> </a:t>
            </a:r>
            <a:r>
              <a:rPr lang="cs-CZ" sz="2600" dirty="0" err="1" smtClean="0"/>
              <a:t>Abendessen</a:t>
            </a:r>
            <a:r>
              <a:rPr lang="cs-CZ" sz="2600" dirty="0" smtClean="0"/>
              <a:t> </a:t>
            </a:r>
            <a:r>
              <a:rPr lang="cs-CZ" sz="2600" dirty="0" err="1" smtClean="0"/>
              <a:t>gesprochen</a:t>
            </a:r>
            <a:r>
              <a:rPr lang="cs-CZ" sz="2600" dirty="0" smtClean="0"/>
              <a:t>.</a:t>
            </a:r>
          </a:p>
          <a:p>
            <a:pPr>
              <a:buNone/>
            </a:pPr>
            <a:r>
              <a:rPr lang="cs-CZ" sz="2600" dirty="0" err="1" smtClean="0"/>
              <a:t>Das</a:t>
            </a:r>
            <a:r>
              <a:rPr lang="cs-CZ" sz="2600" dirty="0" smtClean="0"/>
              <a:t> </a:t>
            </a:r>
            <a:r>
              <a:rPr lang="cs-CZ" sz="2600" dirty="0" err="1" smtClean="0"/>
              <a:t>Büro</a:t>
            </a:r>
            <a:r>
              <a:rPr lang="cs-CZ" sz="2600" dirty="0" smtClean="0"/>
              <a:t> </a:t>
            </a:r>
            <a:r>
              <a:rPr lang="cs-CZ" sz="2600" dirty="0" err="1" smtClean="0"/>
              <a:t>ist</a:t>
            </a:r>
            <a:r>
              <a:rPr lang="cs-CZ" sz="2600" dirty="0" smtClean="0"/>
              <a:t> …….. </a:t>
            </a:r>
            <a:r>
              <a:rPr lang="cs-CZ" sz="2600" dirty="0" err="1" smtClean="0"/>
              <a:t>Montag</a:t>
            </a:r>
            <a:r>
              <a:rPr lang="cs-CZ" sz="2600" dirty="0" smtClean="0"/>
              <a:t> ……… </a:t>
            </a:r>
            <a:r>
              <a:rPr lang="cs-CZ" sz="2600" dirty="0" err="1" smtClean="0"/>
              <a:t>Freitag</a:t>
            </a:r>
            <a:r>
              <a:rPr lang="cs-CZ" sz="2600" dirty="0" smtClean="0"/>
              <a:t> ……. 9 ……. 16 </a:t>
            </a:r>
          </a:p>
          <a:p>
            <a:pPr>
              <a:buNone/>
            </a:pPr>
            <a:r>
              <a:rPr lang="cs-CZ" sz="2600" dirty="0" err="1" smtClean="0"/>
              <a:t>geöffnet</a:t>
            </a:r>
            <a:r>
              <a:rPr lang="cs-CZ" sz="2600" dirty="0" smtClean="0"/>
              <a:t>, </a:t>
            </a:r>
            <a:r>
              <a:rPr lang="cs-CZ" sz="2600" dirty="0" err="1" smtClean="0"/>
              <a:t>aber</a:t>
            </a:r>
            <a:r>
              <a:rPr lang="cs-CZ" sz="2600" dirty="0" smtClean="0"/>
              <a:t> …….. </a:t>
            </a:r>
            <a:r>
              <a:rPr lang="cs-CZ" sz="2600" dirty="0" err="1" smtClean="0"/>
              <a:t>Mittwoch</a:t>
            </a:r>
            <a:r>
              <a:rPr lang="cs-CZ" sz="2600" dirty="0" smtClean="0"/>
              <a:t> ……. 18 </a:t>
            </a:r>
            <a:r>
              <a:rPr lang="cs-CZ" sz="2600" dirty="0" err="1" smtClean="0"/>
              <a:t>Uhr</a:t>
            </a:r>
            <a:r>
              <a:rPr lang="cs-CZ" sz="2600" dirty="0" smtClean="0"/>
              <a:t>.</a:t>
            </a:r>
          </a:p>
          <a:p>
            <a:pPr>
              <a:buNone/>
            </a:pPr>
            <a:r>
              <a:rPr lang="cs-CZ" sz="2600" dirty="0" smtClean="0"/>
              <a:t>.… </a:t>
            </a:r>
            <a:r>
              <a:rPr lang="cs-CZ" sz="2600" dirty="0" err="1" smtClean="0"/>
              <a:t>Nachmittag</a:t>
            </a:r>
            <a:r>
              <a:rPr lang="cs-CZ" sz="2600" dirty="0" smtClean="0"/>
              <a:t> </a:t>
            </a:r>
            <a:r>
              <a:rPr lang="cs-CZ" sz="2600" dirty="0" err="1" smtClean="0"/>
              <a:t>habe</a:t>
            </a:r>
            <a:r>
              <a:rPr lang="cs-CZ" sz="2600" dirty="0" smtClean="0"/>
              <a:t> </a:t>
            </a:r>
            <a:r>
              <a:rPr lang="cs-CZ" sz="2600" dirty="0" err="1" smtClean="0"/>
              <a:t>ich</a:t>
            </a:r>
            <a:r>
              <a:rPr lang="cs-CZ" sz="2600" dirty="0" smtClean="0"/>
              <a:t> </a:t>
            </a:r>
            <a:r>
              <a:rPr lang="cs-CZ" sz="2600" dirty="0" err="1" smtClean="0"/>
              <a:t>Training</a:t>
            </a:r>
            <a:r>
              <a:rPr lang="cs-CZ" sz="2600" dirty="0" smtClean="0"/>
              <a:t>, …. 17 </a:t>
            </a:r>
            <a:r>
              <a:rPr lang="cs-CZ" sz="2600" dirty="0" err="1" smtClean="0"/>
              <a:t>bin</a:t>
            </a:r>
            <a:r>
              <a:rPr lang="cs-CZ" sz="2600" dirty="0" smtClean="0"/>
              <a:t> </a:t>
            </a:r>
            <a:r>
              <a:rPr lang="cs-CZ" sz="2600" dirty="0" err="1" smtClean="0"/>
              <a:t>ich</a:t>
            </a:r>
            <a:r>
              <a:rPr lang="cs-CZ" sz="2600" dirty="0" smtClean="0"/>
              <a:t> </a:t>
            </a:r>
            <a:r>
              <a:rPr lang="cs-CZ" sz="2600" dirty="0" err="1" smtClean="0"/>
              <a:t>zu</a:t>
            </a:r>
            <a:r>
              <a:rPr lang="cs-CZ" sz="2600" dirty="0" smtClean="0"/>
              <a:t> </a:t>
            </a:r>
            <a:r>
              <a:rPr lang="cs-CZ" sz="2600" dirty="0" err="1" smtClean="0"/>
              <a:t>Hause</a:t>
            </a:r>
            <a:r>
              <a:rPr lang="cs-CZ" sz="2600" dirty="0" smtClean="0"/>
              <a:t>.</a:t>
            </a:r>
          </a:p>
          <a:p>
            <a:pPr>
              <a:buNone/>
            </a:pPr>
            <a:endParaRPr lang="cs-CZ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Přelož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412776"/>
            <a:ext cx="7772400" cy="494278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V únoru, na jaře, ve 3 hodiny, v neděli, odpoledne, v </a:t>
            </a:r>
          </a:p>
          <a:p>
            <a:pPr>
              <a:buNone/>
            </a:pPr>
            <a:r>
              <a:rPr lang="cs-CZ" sz="2800" dirty="0" smtClean="0"/>
              <a:t>pátek večer, od pondělka do čtvrtku, v létě, před </a:t>
            </a:r>
          </a:p>
          <a:p>
            <a:pPr>
              <a:buNone/>
            </a:pPr>
            <a:r>
              <a:rPr lang="cs-CZ" sz="2800" dirty="0" smtClean="0"/>
              <a:t>měsícem,  už týden, před 2 roky, na 3 týdny, na </a:t>
            </a:r>
          </a:p>
          <a:p>
            <a:pPr>
              <a:buNone/>
            </a:pPr>
            <a:r>
              <a:rPr lang="cs-CZ" sz="2800" dirty="0" smtClean="0"/>
              <a:t>měsíc, už 3 dny. </a:t>
            </a:r>
          </a:p>
          <a:p>
            <a:pPr>
              <a:buNone/>
            </a:pPr>
            <a:r>
              <a:rPr lang="cs-CZ" sz="2800" dirty="0" smtClean="0"/>
              <a:t>Při snídani, po škole, před obědem, po večeři, do </a:t>
            </a:r>
          </a:p>
          <a:p>
            <a:pPr>
              <a:buNone/>
            </a:pPr>
            <a:r>
              <a:rPr lang="cs-CZ" sz="2800" dirty="0" smtClean="0"/>
              <a:t>soboty, do 18 hodin, od 8 hod., od úterka, za týden,</a:t>
            </a:r>
          </a:p>
          <a:p>
            <a:pPr>
              <a:buNone/>
            </a:pPr>
            <a:r>
              <a:rPr lang="cs-CZ" sz="2800" dirty="0" smtClean="0"/>
              <a:t>za 10 minut, za měsíc, za 2 měsíce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Řešení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556792"/>
            <a:ext cx="7772400" cy="479876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err="1" smtClean="0"/>
              <a:t>Im</a:t>
            </a:r>
            <a:r>
              <a:rPr lang="cs-CZ" sz="2800" dirty="0" smtClean="0"/>
              <a:t> </a:t>
            </a:r>
            <a:r>
              <a:rPr lang="cs-CZ" sz="2800" dirty="0" err="1" smtClean="0"/>
              <a:t>Februar</a:t>
            </a:r>
            <a:r>
              <a:rPr lang="cs-CZ" sz="2800" dirty="0" smtClean="0"/>
              <a:t>, </a:t>
            </a:r>
            <a:r>
              <a:rPr lang="cs-CZ" sz="2800" dirty="0" err="1" smtClean="0"/>
              <a:t>im</a:t>
            </a:r>
            <a:r>
              <a:rPr lang="cs-CZ" sz="2800" dirty="0" smtClean="0"/>
              <a:t> </a:t>
            </a:r>
            <a:r>
              <a:rPr lang="cs-CZ" sz="2800" dirty="0" err="1" smtClean="0"/>
              <a:t>Frühling</a:t>
            </a:r>
            <a:r>
              <a:rPr lang="cs-CZ" sz="2800" dirty="0" smtClean="0"/>
              <a:t>, um 3 </a:t>
            </a:r>
            <a:r>
              <a:rPr lang="cs-CZ" sz="2800" dirty="0" err="1" smtClean="0"/>
              <a:t>Uhr</a:t>
            </a:r>
            <a:r>
              <a:rPr lang="cs-CZ" sz="2800" dirty="0" smtClean="0"/>
              <a:t>, </a:t>
            </a:r>
            <a:r>
              <a:rPr lang="cs-CZ" sz="2800" dirty="0" err="1" smtClean="0"/>
              <a:t>am</a:t>
            </a:r>
            <a:r>
              <a:rPr lang="cs-CZ" sz="2800" dirty="0" smtClean="0"/>
              <a:t> </a:t>
            </a:r>
            <a:r>
              <a:rPr lang="cs-CZ" sz="2800" dirty="0" err="1" smtClean="0"/>
              <a:t>Sonntag</a:t>
            </a:r>
            <a:r>
              <a:rPr lang="cs-CZ" sz="2800" dirty="0" smtClean="0"/>
              <a:t>, </a:t>
            </a:r>
            <a:r>
              <a:rPr lang="cs-CZ" sz="2800" dirty="0" err="1" smtClean="0"/>
              <a:t>am</a:t>
            </a:r>
            <a:r>
              <a:rPr lang="cs-CZ" sz="2800" dirty="0" smtClean="0"/>
              <a:t> </a:t>
            </a:r>
          </a:p>
          <a:p>
            <a:pPr>
              <a:buNone/>
            </a:pPr>
            <a:r>
              <a:rPr lang="cs-CZ" sz="2800" dirty="0" err="1" smtClean="0"/>
              <a:t>Nachmittag</a:t>
            </a:r>
            <a:r>
              <a:rPr lang="cs-CZ" sz="2800" dirty="0" smtClean="0"/>
              <a:t>, </a:t>
            </a:r>
            <a:r>
              <a:rPr lang="cs-CZ" sz="2800" dirty="0" err="1" smtClean="0"/>
              <a:t>am</a:t>
            </a:r>
            <a:r>
              <a:rPr lang="cs-CZ" sz="2800" dirty="0" smtClean="0"/>
              <a:t> </a:t>
            </a:r>
            <a:r>
              <a:rPr lang="cs-CZ" sz="2800" dirty="0" err="1" smtClean="0"/>
              <a:t>Freitagabend</a:t>
            </a:r>
            <a:r>
              <a:rPr lang="cs-CZ" sz="2800" dirty="0" smtClean="0"/>
              <a:t>, </a:t>
            </a:r>
            <a:r>
              <a:rPr lang="cs-CZ" sz="2800" dirty="0" err="1" smtClean="0"/>
              <a:t>von</a:t>
            </a:r>
            <a:r>
              <a:rPr lang="cs-CZ" sz="2800" dirty="0" smtClean="0"/>
              <a:t> </a:t>
            </a:r>
            <a:r>
              <a:rPr lang="cs-CZ" sz="2800" dirty="0" err="1" smtClean="0"/>
              <a:t>Montag</a:t>
            </a:r>
            <a:r>
              <a:rPr lang="cs-CZ" sz="2800" dirty="0" smtClean="0"/>
              <a:t> bis </a:t>
            </a:r>
          </a:p>
          <a:p>
            <a:pPr>
              <a:buNone/>
            </a:pPr>
            <a:r>
              <a:rPr lang="cs-CZ" sz="2800" dirty="0" err="1" smtClean="0"/>
              <a:t>Donnerstag</a:t>
            </a:r>
            <a:r>
              <a:rPr lang="cs-CZ" sz="2800" dirty="0" smtClean="0"/>
              <a:t>, </a:t>
            </a:r>
            <a:r>
              <a:rPr lang="cs-CZ" sz="2800" dirty="0" err="1" smtClean="0"/>
              <a:t>im</a:t>
            </a:r>
            <a:r>
              <a:rPr lang="cs-CZ" sz="2800" dirty="0" smtClean="0"/>
              <a:t> Sommer, vor </a:t>
            </a:r>
            <a:r>
              <a:rPr lang="cs-CZ" sz="2800" dirty="0" err="1" smtClean="0"/>
              <a:t>einem</a:t>
            </a:r>
            <a:r>
              <a:rPr lang="cs-CZ" sz="2800" dirty="0" smtClean="0"/>
              <a:t> </a:t>
            </a:r>
            <a:r>
              <a:rPr lang="cs-CZ" sz="2800" dirty="0" err="1" smtClean="0"/>
              <a:t>Monat</a:t>
            </a:r>
            <a:r>
              <a:rPr lang="cs-CZ" sz="2800" dirty="0" smtClean="0"/>
              <a:t>, </a:t>
            </a:r>
            <a:r>
              <a:rPr lang="cs-CZ" sz="2800" dirty="0" err="1" smtClean="0"/>
              <a:t>seit</a:t>
            </a:r>
            <a:r>
              <a:rPr lang="cs-CZ" sz="2800" dirty="0" smtClean="0"/>
              <a:t> </a:t>
            </a:r>
          </a:p>
          <a:p>
            <a:pPr>
              <a:buNone/>
            </a:pPr>
            <a:r>
              <a:rPr lang="cs-CZ" sz="2800" dirty="0" err="1" smtClean="0"/>
              <a:t>einer</a:t>
            </a:r>
            <a:r>
              <a:rPr lang="cs-CZ" sz="2800" dirty="0" smtClean="0"/>
              <a:t> </a:t>
            </a:r>
            <a:r>
              <a:rPr lang="cs-CZ" sz="2800" dirty="0" err="1" smtClean="0"/>
              <a:t>Woche</a:t>
            </a:r>
            <a:r>
              <a:rPr lang="cs-CZ" sz="2800" dirty="0" smtClean="0"/>
              <a:t>, vor 2 </a:t>
            </a:r>
            <a:r>
              <a:rPr lang="cs-CZ" sz="2800" dirty="0" err="1" smtClean="0"/>
              <a:t>Jahren</a:t>
            </a:r>
            <a:r>
              <a:rPr lang="cs-CZ" sz="2800" dirty="0" smtClean="0"/>
              <a:t>, </a:t>
            </a:r>
            <a:r>
              <a:rPr lang="cs-CZ" sz="2800" dirty="0" err="1" smtClean="0"/>
              <a:t>für</a:t>
            </a:r>
            <a:r>
              <a:rPr lang="cs-CZ" sz="2800" dirty="0" smtClean="0"/>
              <a:t> 3 </a:t>
            </a:r>
            <a:r>
              <a:rPr lang="cs-CZ" sz="2800" dirty="0" err="1" smtClean="0"/>
              <a:t>Wochen</a:t>
            </a:r>
            <a:r>
              <a:rPr lang="cs-CZ" sz="2800" dirty="0" smtClean="0"/>
              <a:t>, </a:t>
            </a:r>
            <a:r>
              <a:rPr lang="cs-CZ" sz="2800" dirty="0" err="1" smtClean="0"/>
              <a:t>für</a:t>
            </a:r>
            <a:r>
              <a:rPr lang="cs-CZ" sz="2800" dirty="0" smtClean="0"/>
              <a:t> </a:t>
            </a:r>
            <a:r>
              <a:rPr lang="cs-CZ" sz="2800" dirty="0" err="1" smtClean="0"/>
              <a:t>einen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Monat</a:t>
            </a:r>
            <a:r>
              <a:rPr lang="cs-CZ" sz="2800" dirty="0" smtClean="0"/>
              <a:t>, </a:t>
            </a:r>
            <a:r>
              <a:rPr lang="cs-CZ" sz="2800" dirty="0" err="1" smtClean="0"/>
              <a:t>seit</a:t>
            </a:r>
            <a:r>
              <a:rPr lang="cs-CZ" sz="2800" dirty="0" smtClean="0"/>
              <a:t> 3 </a:t>
            </a:r>
            <a:r>
              <a:rPr lang="cs-CZ" sz="2800" dirty="0" err="1" smtClean="0"/>
              <a:t>Tagen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dirty="0" err="1" smtClean="0"/>
              <a:t>Beim</a:t>
            </a:r>
            <a:r>
              <a:rPr lang="cs-CZ" sz="2800" dirty="0" smtClean="0"/>
              <a:t> </a:t>
            </a:r>
            <a:r>
              <a:rPr lang="cs-CZ" sz="2800" dirty="0" err="1" smtClean="0"/>
              <a:t>Frühstück</a:t>
            </a:r>
            <a:r>
              <a:rPr lang="cs-CZ" sz="2800" dirty="0" smtClean="0"/>
              <a:t>, nach der </a:t>
            </a:r>
            <a:r>
              <a:rPr lang="cs-CZ" sz="2800" dirty="0" err="1" smtClean="0"/>
              <a:t>Schule</a:t>
            </a:r>
            <a:r>
              <a:rPr lang="cs-CZ" sz="2800" dirty="0" smtClean="0"/>
              <a:t>, vor </a:t>
            </a:r>
            <a:r>
              <a:rPr lang="cs-CZ" sz="2800" dirty="0" err="1" smtClean="0"/>
              <a:t>dem</a:t>
            </a:r>
            <a:r>
              <a:rPr lang="cs-CZ" sz="2800" dirty="0" smtClean="0"/>
              <a:t> </a:t>
            </a:r>
            <a:r>
              <a:rPr lang="cs-CZ" sz="2800" dirty="0" err="1" smtClean="0"/>
              <a:t>Mittag</a:t>
            </a:r>
            <a:r>
              <a:rPr lang="cs-CZ" sz="2800" dirty="0" smtClean="0"/>
              <a:t>-</a:t>
            </a:r>
          </a:p>
          <a:p>
            <a:pPr>
              <a:buNone/>
            </a:pPr>
            <a:r>
              <a:rPr lang="cs-CZ" sz="2800" dirty="0" err="1" smtClean="0"/>
              <a:t>essen</a:t>
            </a:r>
            <a:r>
              <a:rPr lang="cs-CZ" sz="2800" dirty="0" smtClean="0"/>
              <a:t>, nach </a:t>
            </a:r>
            <a:r>
              <a:rPr lang="cs-CZ" sz="2800" dirty="0" err="1" smtClean="0"/>
              <a:t>dem</a:t>
            </a:r>
            <a:r>
              <a:rPr lang="cs-CZ" sz="2800" dirty="0" smtClean="0"/>
              <a:t> </a:t>
            </a:r>
            <a:r>
              <a:rPr lang="cs-CZ" sz="2800" dirty="0" err="1" smtClean="0"/>
              <a:t>Abendessen</a:t>
            </a:r>
            <a:r>
              <a:rPr lang="cs-CZ" sz="2800" dirty="0" smtClean="0"/>
              <a:t>, bis </a:t>
            </a:r>
            <a:r>
              <a:rPr lang="cs-CZ" sz="2800" dirty="0" err="1" smtClean="0"/>
              <a:t>Samstag</a:t>
            </a:r>
            <a:r>
              <a:rPr lang="cs-CZ" sz="2800" dirty="0" smtClean="0"/>
              <a:t>, bis 18, </a:t>
            </a:r>
          </a:p>
          <a:p>
            <a:pPr>
              <a:buNone/>
            </a:pPr>
            <a:r>
              <a:rPr lang="cs-CZ" sz="2800" dirty="0" smtClean="0"/>
              <a:t>ab 8, ab </a:t>
            </a:r>
            <a:r>
              <a:rPr lang="cs-CZ" sz="2800" dirty="0" err="1" smtClean="0"/>
              <a:t>Dienstag</a:t>
            </a:r>
            <a:r>
              <a:rPr lang="cs-CZ" sz="2800" dirty="0" smtClean="0"/>
              <a:t>, in </a:t>
            </a:r>
            <a:r>
              <a:rPr lang="cs-CZ" sz="2800" dirty="0" err="1" smtClean="0"/>
              <a:t>einer</a:t>
            </a:r>
            <a:r>
              <a:rPr lang="cs-CZ" sz="2800" dirty="0" smtClean="0"/>
              <a:t> </a:t>
            </a:r>
            <a:r>
              <a:rPr lang="cs-CZ" sz="2800" dirty="0" err="1" smtClean="0"/>
              <a:t>Woche</a:t>
            </a:r>
            <a:r>
              <a:rPr lang="cs-CZ" sz="2800" dirty="0" smtClean="0"/>
              <a:t>, in 10 </a:t>
            </a:r>
            <a:r>
              <a:rPr lang="cs-CZ" sz="2800" dirty="0" err="1" smtClean="0"/>
              <a:t>Minuten</a:t>
            </a:r>
            <a:r>
              <a:rPr lang="cs-CZ" sz="2800" dirty="0" smtClean="0"/>
              <a:t>, </a:t>
            </a:r>
          </a:p>
          <a:p>
            <a:pPr>
              <a:buNone/>
            </a:pPr>
            <a:r>
              <a:rPr lang="cs-CZ" sz="2800" dirty="0" smtClean="0"/>
              <a:t>in </a:t>
            </a:r>
            <a:r>
              <a:rPr lang="cs-CZ" sz="2800" dirty="0" err="1" smtClean="0"/>
              <a:t>einem</a:t>
            </a:r>
            <a:r>
              <a:rPr lang="cs-CZ" sz="2800" dirty="0" smtClean="0"/>
              <a:t> </a:t>
            </a:r>
            <a:r>
              <a:rPr lang="cs-CZ" sz="2800" dirty="0" err="1" smtClean="0"/>
              <a:t>Monat</a:t>
            </a:r>
            <a:r>
              <a:rPr lang="cs-CZ" sz="2800" dirty="0" smtClean="0"/>
              <a:t>, </a:t>
            </a:r>
            <a:r>
              <a:rPr lang="cs-CZ" sz="2800" dirty="0" err="1" smtClean="0"/>
              <a:t>für</a:t>
            </a:r>
            <a:r>
              <a:rPr lang="cs-CZ" sz="2800" dirty="0" smtClean="0"/>
              <a:t> 2 </a:t>
            </a:r>
            <a:r>
              <a:rPr lang="cs-CZ" sz="2800" dirty="0" err="1" smtClean="0"/>
              <a:t>Monate</a:t>
            </a:r>
            <a:r>
              <a:rPr lang="cs-CZ" sz="2800" dirty="0" smtClean="0"/>
              <a:t>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Použitá literatura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err="1" smtClean="0"/>
              <a:t>Schritte</a:t>
            </a:r>
            <a:r>
              <a:rPr lang="cs-CZ" sz="2400" dirty="0" smtClean="0"/>
              <a:t> </a:t>
            </a:r>
            <a:r>
              <a:rPr lang="cs-CZ" sz="2400" dirty="0" err="1" smtClean="0"/>
              <a:t>international</a:t>
            </a:r>
            <a:r>
              <a:rPr lang="cs-CZ" sz="2400" dirty="0" smtClean="0"/>
              <a:t> 2.  </a:t>
            </a:r>
            <a:r>
              <a:rPr lang="cs-CZ" sz="2400" dirty="0" err="1" smtClean="0"/>
              <a:t>Ismaning</a:t>
            </a:r>
            <a:r>
              <a:rPr lang="cs-CZ" sz="2400" dirty="0" smtClean="0"/>
              <a:t>: </a:t>
            </a:r>
            <a:r>
              <a:rPr lang="cs-CZ" sz="2400" dirty="0" err="1" smtClean="0"/>
              <a:t>Hueber</a:t>
            </a:r>
            <a:r>
              <a:rPr lang="cs-CZ" sz="2400" dirty="0" smtClean="0"/>
              <a:t> </a:t>
            </a:r>
            <a:r>
              <a:rPr lang="cs-CZ" sz="2400" dirty="0" err="1" smtClean="0"/>
              <a:t>Verlag</a:t>
            </a:r>
            <a:r>
              <a:rPr lang="cs-CZ" sz="2400" dirty="0" smtClean="0"/>
              <a:t>, 2006. </a:t>
            </a:r>
          </a:p>
          <a:p>
            <a:pPr>
              <a:buNone/>
            </a:pPr>
            <a:r>
              <a:rPr lang="cs-CZ" sz="2400" smtClean="0"/>
              <a:t>				       </a:t>
            </a:r>
            <a:r>
              <a:rPr lang="cs-CZ" sz="2400" dirty="0" smtClean="0"/>
              <a:t>ISBN 978-3-19-001852-9.</a:t>
            </a:r>
            <a:endParaRPr lang="cs-CZ" sz="24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465</TotalTime>
  <Words>703</Words>
  <Application>Microsoft Office PowerPoint</Application>
  <PresentationFormat>Předvádění na obrazovce (4:3)</PresentationFormat>
  <Paragraphs>149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Metro</vt:lpstr>
      <vt:lpstr>Snímek 1</vt:lpstr>
      <vt:lpstr>Snímek 2</vt:lpstr>
      <vt:lpstr>Časové předložky</vt:lpstr>
      <vt:lpstr>Snímek 4</vt:lpstr>
      <vt:lpstr>Užití předložek v časových údajích</vt:lpstr>
      <vt:lpstr>Snímek 6</vt:lpstr>
      <vt:lpstr>Rozlišuj</vt:lpstr>
      <vt:lpstr>Snímek 8</vt:lpstr>
      <vt:lpstr>Skloňování členu určitého a neurčitého</vt:lpstr>
      <vt:lpstr>Cvičení</vt:lpstr>
      <vt:lpstr>Snímek 11</vt:lpstr>
      <vt:lpstr>Přelož</vt:lpstr>
      <vt:lpstr>Řešení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Časové předložky</dc:title>
  <dc:creator>HP</dc:creator>
  <cp:lastModifiedBy>Hlistova</cp:lastModifiedBy>
  <cp:revision>56</cp:revision>
  <dcterms:created xsi:type="dcterms:W3CDTF">2013-12-05T06:13:13Z</dcterms:created>
  <dcterms:modified xsi:type="dcterms:W3CDTF">2014-01-08T09:26:33Z</dcterms:modified>
</cp:coreProperties>
</file>