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F8EA0-EA5B-4E9F-B46A-2FF03F24F135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9D7333-49E4-4CFE-80A8-F15A6B0191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youtube.com/watch?v=J4GkcMcWNe0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7" y="1556766"/>
          <a:ext cx="6120680" cy="4968572"/>
        </p:xfrm>
        <a:graphic>
          <a:graphicData uri="http://schemas.openxmlformats.org/drawingml/2006/table">
            <a:tbl>
              <a:tblPr/>
              <a:tblGrid>
                <a:gridCol w="2264110"/>
                <a:gridCol w="3856570"/>
              </a:tblGrid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Jan Lucemburský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Výuka nového učiva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základní údaje z tohoto období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Jan Lucemburský, Eliška Přemyslovna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31. 3. 2014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48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475656" y="112474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0"/>
            <a:ext cx="4524508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Jan Lucemburský</a:t>
            </a:r>
          </a:p>
          <a:p>
            <a:endParaRPr lang="cs-CZ" sz="4800" b="1" dirty="0">
              <a:solidFill>
                <a:srgbClr val="FF0000"/>
              </a:solidFill>
            </a:endParaRPr>
          </a:p>
          <a:p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3313" name="Rectangle 1"/>
          <p:cNvSpPr>
            <a:spLocks noChangeArrowheads="1"/>
          </p:cNvSpPr>
          <p:nvPr/>
        </p:nvSpPr>
        <p:spPr bwMode="auto">
          <a:xfrm>
            <a:off x="179512" y="1059361"/>
            <a:ext cx="8640507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Smrtí Václava III. vymřel rod Přemyslovců po meči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Českým králem se stal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Jan Lucemburský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lang="cs-CZ" sz="20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Vzal si za manželku </a:t>
            </a: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Elišku Přemyslovnu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,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sestru Václava III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Jan Lucemburský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se v Čechách cítil </a:t>
            </a:r>
            <a:r>
              <a:rPr kumimoji="0" lang="cs-CZ" sz="2400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cizincem.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T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urnaje a války ho zajímaly víc než povinnosti vladaře.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Nerozuměl si ani se svou manželkou </a:t>
            </a: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Eliškou Přemyslovnou.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Ta snila o slávě Českého království jako za dob</a:t>
            </a:r>
            <a:r>
              <a:rPr kumimoji="0" lang="cs-CZ" sz="24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Přemysla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Otakara II. nebo Václava II.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Jan dal Elišku uvěznit.</a:t>
            </a:r>
            <a:r>
              <a:rPr kumimoji="0" lang="cs-CZ" sz="24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N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akonec jí vzal jejich děti, bál se, že by mohla vládnout sama.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7920880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Po rozchodu s </a:t>
            </a:r>
            <a:r>
              <a:rPr lang="cs-CZ" sz="2800" b="1" u="sng" dirty="0">
                <a:solidFill>
                  <a:srgbClr val="FF0000"/>
                </a:solidFill>
              </a:rPr>
              <a:t>Eliškou</a:t>
            </a:r>
            <a:r>
              <a:rPr lang="cs-CZ" sz="2800" dirty="0"/>
              <a:t> zůstával </a:t>
            </a:r>
            <a:r>
              <a:rPr lang="cs-CZ" sz="2800" b="1" u="sng" dirty="0">
                <a:solidFill>
                  <a:srgbClr val="FF0000"/>
                </a:solidFill>
              </a:rPr>
              <a:t>Jan Lucemburský </a:t>
            </a:r>
            <a:r>
              <a:rPr lang="cs-CZ" sz="2800" dirty="0"/>
              <a:t>v cizině, účastnil se </a:t>
            </a:r>
            <a:r>
              <a:rPr lang="cs-CZ" sz="2800" dirty="0" smtClean="0"/>
              <a:t>turnajů a bitev. </a:t>
            </a:r>
          </a:p>
          <a:p>
            <a:endParaRPr lang="cs-CZ" sz="2800" dirty="0"/>
          </a:p>
          <a:p>
            <a:r>
              <a:rPr lang="cs-CZ" sz="2800" dirty="0" smtClean="0"/>
              <a:t>Do </a:t>
            </a:r>
            <a:r>
              <a:rPr lang="cs-CZ" sz="2800" dirty="0"/>
              <a:t>Čech se vracel jen když potřeboval peníze. 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Protože </a:t>
            </a:r>
            <a:r>
              <a:rPr lang="cs-CZ" sz="2800" dirty="0"/>
              <a:t>daně nestačily</a:t>
            </a:r>
            <a:r>
              <a:rPr lang="cs-CZ" sz="2800" dirty="0" smtClean="0"/>
              <a:t>, prodával a dával do zástavy </a:t>
            </a:r>
            <a:endParaRPr lang="cs-CZ" sz="2800" dirty="0"/>
          </a:p>
          <a:p>
            <a:r>
              <a:rPr lang="cs-CZ" sz="2800" dirty="0" smtClean="0"/>
              <a:t>české </a:t>
            </a:r>
            <a:r>
              <a:rPr lang="cs-CZ" sz="2800" dirty="0"/>
              <a:t>šlechtě </a:t>
            </a:r>
            <a:r>
              <a:rPr lang="cs-CZ" sz="2800" b="1" u="sng" dirty="0"/>
              <a:t>královské hrady a města.</a:t>
            </a:r>
            <a:r>
              <a:rPr lang="cs-CZ" sz="2800" b="1" dirty="0"/>
              <a:t> </a:t>
            </a:r>
            <a:endParaRPr lang="cs-CZ" sz="2800" b="1" dirty="0" smtClean="0"/>
          </a:p>
          <a:p>
            <a:endParaRPr lang="cs-CZ" sz="2800" dirty="0"/>
          </a:p>
          <a:p>
            <a:r>
              <a:rPr lang="cs-CZ" sz="2800" dirty="0" smtClean="0"/>
              <a:t>Ale připojil k Českému království řadu území.</a:t>
            </a:r>
          </a:p>
          <a:p>
            <a:endParaRPr lang="cs-CZ" sz="2800" dirty="0"/>
          </a:p>
          <a:p>
            <a:r>
              <a:rPr lang="cs-CZ" sz="2800" dirty="0" smtClean="0"/>
              <a:t>I </a:t>
            </a:r>
            <a:r>
              <a:rPr lang="cs-CZ" sz="2800" dirty="0"/>
              <a:t>když oslepl, bojoval ve válce mezi Anglií a Francií na straně Francouzů a </a:t>
            </a:r>
            <a:r>
              <a:rPr lang="cs-CZ" sz="2800" dirty="0" smtClean="0"/>
              <a:t>v boji padl. 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,,Toho </a:t>
            </a:r>
            <a:r>
              <a:rPr lang="cs-CZ" sz="2800" b="1" dirty="0">
                <a:solidFill>
                  <a:srgbClr val="FF0000"/>
                </a:solidFill>
              </a:rPr>
              <a:t>bohdá nebude, aby český král z boje </a:t>
            </a:r>
            <a:r>
              <a:rPr lang="cs-CZ" sz="2800" b="1" dirty="0" smtClean="0">
                <a:solidFill>
                  <a:srgbClr val="FF0000"/>
                </a:solidFill>
              </a:rPr>
              <a:t>utíkal.´´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158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Tak ještě jednou, jak to bylo s Janem Lucemburským </a:t>
            </a:r>
            <a:r>
              <a:rPr lang="cs-CZ" sz="2400" b="1" dirty="0" smtClean="0">
                <a:solidFill>
                  <a:srgbClr val="FF0000"/>
                </a:solidFill>
                <a:sym typeface="Wingdings" pitchFamily="2" charset="2"/>
              </a:rPr>
              <a:t>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420888"/>
            <a:ext cx="3456384" cy="3528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1556792"/>
            <a:ext cx="56703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https://www.youtube.com/watch?v=J4GkcMcWNe0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132</Words>
  <Application>Microsoft Office PowerPoint</Application>
  <PresentationFormat>Předvádění na obrazovce (4:3)</PresentationFormat>
  <Paragraphs>62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Suzz</cp:lastModifiedBy>
  <cp:revision>4</cp:revision>
  <dcterms:created xsi:type="dcterms:W3CDTF">2014-03-29T08:34:21Z</dcterms:created>
  <dcterms:modified xsi:type="dcterms:W3CDTF">2014-03-29T08:58:03Z</dcterms:modified>
</cp:coreProperties>
</file>