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76" r:id="rId3"/>
    <p:sldId id="256" r:id="rId4"/>
    <p:sldId id="272" r:id="rId5"/>
    <p:sldId id="305" r:id="rId6"/>
    <p:sldId id="306" r:id="rId7"/>
    <p:sldId id="307" r:id="rId8"/>
    <p:sldId id="309" r:id="rId9"/>
    <p:sldId id="308" r:id="rId10"/>
    <p:sldId id="311" r:id="rId11"/>
    <p:sldId id="299" r:id="rId12"/>
    <p:sldId id="310" r:id="rId13"/>
    <p:sldId id="303" r:id="rId14"/>
    <p:sldId id="304" r:id="rId15"/>
    <p:sldId id="313" r:id="rId16"/>
    <p:sldId id="292" r:id="rId17"/>
    <p:sldId id="315" r:id="rId18"/>
    <p:sldId id="322" r:id="rId19"/>
    <p:sldId id="316" r:id="rId20"/>
    <p:sldId id="317" r:id="rId21"/>
    <p:sldId id="318" r:id="rId22"/>
    <p:sldId id="319" r:id="rId23"/>
    <p:sldId id="314" r:id="rId24"/>
    <p:sldId id="321" r:id="rId25"/>
    <p:sldId id="323" r:id="rId26"/>
    <p:sldId id="273" r:id="rId27"/>
    <p:sldId id="274" r:id="rId2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63E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606" autoAdjust="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6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92494-9469-4A40-B744-00F4D57A4FFD}" type="datetimeFigureOut">
              <a:rPr lang="cs-CZ" smtClean="0"/>
              <a:pPr/>
              <a:t>29.3.2014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0C14-C521-448F-8807-1CDAB9F6F1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u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92494-9469-4A40-B744-00F4D57A4FFD}" type="datetimeFigureOut">
              <a:rPr lang="cs-CZ" smtClean="0"/>
              <a:pPr/>
              <a:t>29.3.2014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0C14-C521-448F-8807-1CDAB9F6F1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u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92494-9469-4A40-B744-00F4D57A4FFD}" type="datetimeFigureOut">
              <a:rPr lang="cs-CZ" smtClean="0"/>
              <a:pPr/>
              <a:t>29.3.2014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0C14-C521-448F-8807-1CDAB9F6F1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u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92494-9469-4A40-B744-00F4D57A4FFD}" type="datetimeFigureOut">
              <a:rPr lang="cs-CZ" smtClean="0"/>
              <a:pPr/>
              <a:t>29.3.2014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0C14-C521-448F-8807-1CDAB9F6F1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u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92494-9469-4A40-B744-00F4D57A4FFD}" type="datetimeFigureOut">
              <a:rPr lang="cs-CZ" smtClean="0"/>
              <a:pPr/>
              <a:t>29.3.2014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0C14-C521-448F-8807-1CDAB9F6F1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u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92494-9469-4A40-B744-00F4D57A4FFD}" type="datetimeFigureOut">
              <a:rPr lang="cs-CZ" smtClean="0"/>
              <a:pPr/>
              <a:t>29.3.2014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0C14-C521-448F-8807-1CDAB9F6F1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u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92494-9469-4A40-B744-00F4D57A4FFD}" type="datetimeFigureOut">
              <a:rPr lang="cs-CZ" smtClean="0"/>
              <a:pPr/>
              <a:t>29.3.2014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0C14-C521-448F-8807-1CDAB9F6F1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u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92494-9469-4A40-B744-00F4D57A4FFD}" type="datetimeFigureOut">
              <a:rPr lang="cs-CZ" smtClean="0"/>
              <a:pPr/>
              <a:t>29.3.2014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0C14-C521-448F-8807-1CDAB9F6F1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u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92494-9469-4A40-B744-00F4D57A4FFD}" type="datetimeFigureOut">
              <a:rPr lang="cs-CZ" smtClean="0"/>
              <a:pPr/>
              <a:t>29.3.2014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0C14-C521-448F-8807-1CDAB9F6F1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u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92494-9469-4A40-B744-00F4D57A4FFD}" type="datetimeFigureOut">
              <a:rPr lang="cs-CZ" smtClean="0"/>
              <a:pPr/>
              <a:t>29.3.2014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0C14-C521-448F-8807-1CDAB9F6F1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u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92494-9469-4A40-B744-00F4D57A4FFD}" type="datetimeFigureOut">
              <a:rPr lang="cs-CZ" smtClean="0"/>
              <a:pPr/>
              <a:t>29.3.2014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A0C14-C521-448F-8807-1CDAB9F6F1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u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87000"/>
            <a:lum/>
          </a:blip>
          <a:srcRect/>
          <a:stretch>
            <a:fillRect l="-2000" t="-1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992494-9469-4A40-B744-00F4D57A4FFD}" type="datetimeFigureOut">
              <a:rPr lang="cs-CZ" smtClean="0"/>
              <a:pPr/>
              <a:t>29.3.2014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DA0C14-C521-448F-8807-1CDAB9F6F1E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ut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Twist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prehravac.rozhlas.cz/audio/893105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prehravac.rozhlas.cz/audio/893105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wm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EVJLx8QgjkY" TargetMode="External"/><Relationship Id="rId2" Type="http://schemas.openxmlformats.org/officeDocument/2006/relationships/hyperlink" Target="http://www.youtube.com/watch?v=FuaF5zFI-6w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youtube.com/watch?v=2GmJYS-p9Ss" TargetMode="Externa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2-Hunkp3Xq4" TargetMode="External"/><Relationship Id="rId2" Type="http://schemas.openxmlformats.org/officeDocument/2006/relationships/hyperlink" Target="http://www.youtube.com/watch?v=FuaF5zFI-6w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youtube.com/watch?v=2GmJYS-p9Ss" TargetMode="External"/><Relationship Id="rId4" Type="http://schemas.openxmlformats.org/officeDocument/2006/relationships/hyperlink" Target="http://www.csfd.cz/film/4923-ja-truchlivy-buh/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is.muni.cz/th/108911/ff_b/DIPLOMOVA_PRACE.pdf" TargetMode="External"/><Relationship Id="rId7" Type="http://schemas.openxmlformats.org/officeDocument/2006/relationships/hyperlink" Target="http://cs.wikipedia.org/wiki/%C5%BDert_(rom%C3%A1n)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csfd.cz/film/4923-ja-truchlivy-buh/" TargetMode="External"/><Relationship Id="rId5" Type="http://schemas.openxmlformats.org/officeDocument/2006/relationships/hyperlink" Target="http://cs.wikipedia.org/wiki/Milan_Kundera" TargetMode="External"/><Relationship Id="rId4" Type="http://schemas.openxmlformats.org/officeDocument/2006/relationships/hyperlink" Target="http://cs.wikipedia.org/wiki/Ztracen%C3%A1_generace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Milan_Kundera_redux.jpg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office.microsof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7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hnutý roh 6"/>
          <p:cNvSpPr/>
          <p:nvPr/>
        </p:nvSpPr>
        <p:spPr bwMode="auto">
          <a:xfrm>
            <a:off x="214282" y="1643050"/>
            <a:ext cx="8715436" cy="3714776"/>
          </a:xfrm>
          <a:prstGeom prst="foldedCorner">
            <a:avLst/>
          </a:prstGeom>
          <a:gradFill flip="none" rotWithShape="1">
            <a:gsLst>
              <a:gs pos="27000">
                <a:schemeClr val="accent6">
                  <a:lumMod val="60000"/>
                  <a:lumOff val="40000"/>
                </a:schemeClr>
              </a:gs>
              <a:gs pos="17000">
                <a:schemeClr val="accent6">
                  <a:lumMod val="60000"/>
                  <a:lumOff val="4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 w="34925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eaLnBrk="0" hangingPunct="0"/>
            <a:endParaRPr lang="cs-CZ" b="1" dirty="0" smtClean="0">
              <a:solidFill>
                <a:srgbClr val="943634"/>
              </a:solidFill>
              <a:ea typeface="Calibri" pitchFamily="34" charset="0"/>
              <a:cs typeface="Times New Roman" pitchFamily="18" charset="0"/>
            </a:endParaRPr>
          </a:p>
          <a:p>
            <a:pPr lvl="0" eaLnBrk="0" hangingPunct="0"/>
            <a:r>
              <a:rPr lang="cs-CZ" sz="2800" b="1" dirty="0" smtClean="0">
                <a:solidFill>
                  <a:srgbClr val="C00000"/>
                </a:solidFill>
                <a:ea typeface="Calibri" pitchFamily="34" charset="0"/>
                <a:cs typeface="Times New Roman" pitchFamily="18" charset="0"/>
              </a:rPr>
              <a:t>Název </a:t>
            </a:r>
            <a:r>
              <a:rPr lang="cs-CZ" sz="2800" b="1" dirty="0">
                <a:solidFill>
                  <a:srgbClr val="C00000"/>
                </a:solidFill>
                <a:ea typeface="Calibri" pitchFamily="34" charset="0"/>
                <a:cs typeface="Times New Roman" pitchFamily="18" charset="0"/>
              </a:rPr>
              <a:t>školy:</a:t>
            </a:r>
            <a:r>
              <a:rPr lang="cs-CZ" sz="2800" b="1" dirty="0">
                <a:solidFill>
                  <a:schemeClr val="tx1">
                    <a:lumMod val="75000"/>
                    <a:lumOff val="25000"/>
                  </a:schemeClr>
                </a:solidFill>
                <a:ea typeface="Calibri" pitchFamily="34" charset="0"/>
                <a:cs typeface="Times New Roman" pitchFamily="18" charset="0"/>
              </a:rPr>
              <a:t> </a:t>
            </a:r>
            <a:r>
              <a:rPr lang="cs-CZ" sz="2800" b="1" i="1" dirty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Gymnázium Lovosice, Sady pionýrů 600/6</a:t>
            </a:r>
            <a:endParaRPr lang="cs-CZ" sz="1400" dirty="0"/>
          </a:p>
          <a:p>
            <a:pPr lvl="0" eaLnBrk="0" hangingPunct="0"/>
            <a:r>
              <a:rPr lang="cs-CZ" sz="2800" b="1" dirty="0">
                <a:solidFill>
                  <a:srgbClr val="C00000"/>
                </a:solidFill>
                <a:ea typeface="Calibri" pitchFamily="34" charset="0"/>
                <a:cs typeface="Times New Roman" pitchFamily="18" charset="0"/>
              </a:rPr>
              <a:t>Číslo projektu</a:t>
            </a:r>
            <a:r>
              <a:rPr lang="cs-CZ" sz="2800" b="1" dirty="0">
                <a:solidFill>
                  <a:schemeClr val="tx1">
                    <a:lumMod val="75000"/>
                    <a:lumOff val="25000"/>
                  </a:schemeClr>
                </a:solidFill>
                <a:ea typeface="Calibri" pitchFamily="34" charset="0"/>
                <a:cs typeface="Times New Roman" pitchFamily="18" charset="0"/>
              </a:rPr>
              <a:t>: </a:t>
            </a:r>
            <a:r>
              <a:rPr lang="cs-CZ" sz="2800" b="1" i="1" dirty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CZ.1.07/1.5.00/34.1073</a:t>
            </a:r>
            <a:endParaRPr lang="cs-CZ" sz="1400" dirty="0"/>
          </a:p>
          <a:p>
            <a:pPr lvl="0" eaLnBrk="0" hangingPunct="0"/>
            <a:r>
              <a:rPr lang="cs-CZ" sz="2800" b="1" dirty="0">
                <a:solidFill>
                  <a:srgbClr val="C00000"/>
                </a:solidFill>
                <a:ea typeface="Calibri" pitchFamily="34" charset="0"/>
                <a:cs typeface="Times New Roman" pitchFamily="18" charset="0"/>
              </a:rPr>
              <a:t>Název materiálu</a:t>
            </a:r>
            <a:r>
              <a:rPr lang="cs-CZ" sz="2800" b="1">
                <a:solidFill>
                  <a:srgbClr val="C00000"/>
                </a:solidFill>
                <a:ea typeface="Calibri" pitchFamily="34" charset="0"/>
                <a:cs typeface="Times New Roman" pitchFamily="18" charset="0"/>
              </a:rPr>
              <a:t>: </a:t>
            </a:r>
            <a:r>
              <a:rPr lang="cs-CZ" sz="2800" b="1" i="1" smtClean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VY_12_INOVACE_1B_26_Milan </a:t>
            </a:r>
            <a:r>
              <a:rPr lang="cs-CZ" sz="2800" b="1" i="1" dirty="0" smtClean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Kundera</a:t>
            </a:r>
            <a:endParaRPr lang="cs-CZ" sz="1400" dirty="0"/>
          </a:p>
          <a:p>
            <a:pPr lvl="0" eaLnBrk="0" hangingPunct="0"/>
            <a:r>
              <a:rPr lang="cs-CZ" sz="2800" b="1" dirty="0">
                <a:solidFill>
                  <a:srgbClr val="C00000"/>
                </a:solidFill>
                <a:ea typeface="Calibri" pitchFamily="34" charset="0"/>
                <a:cs typeface="Times New Roman" pitchFamily="18" charset="0"/>
              </a:rPr>
              <a:t>Téma sady:</a:t>
            </a:r>
            <a:r>
              <a:rPr lang="cs-CZ" sz="2800" b="1" dirty="0">
                <a:solidFill>
                  <a:schemeClr val="tx1">
                    <a:lumMod val="75000"/>
                    <a:lumOff val="25000"/>
                  </a:schemeClr>
                </a:solidFill>
                <a:ea typeface="Calibri" pitchFamily="34" charset="0"/>
                <a:cs typeface="Times New Roman" pitchFamily="18" charset="0"/>
              </a:rPr>
              <a:t> </a:t>
            </a:r>
            <a:r>
              <a:rPr lang="cs-CZ" sz="2800" b="1" dirty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Interpretace textů</a:t>
            </a:r>
            <a:endParaRPr lang="cs-CZ" sz="1400" dirty="0"/>
          </a:p>
          <a:p>
            <a:pPr lvl="0" eaLnBrk="0" hangingPunct="0"/>
            <a:r>
              <a:rPr lang="cs-CZ" sz="2800" b="1" dirty="0">
                <a:solidFill>
                  <a:srgbClr val="C00000"/>
                </a:solidFill>
                <a:ea typeface="Calibri" pitchFamily="34" charset="0"/>
                <a:cs typeface="Times New Roman" pitchFamily="18" charset="0"/>
              </a:rPr>
              <a:t>Datum vzniku:</a:t>
            </a:r>
            <a:r>
              <a:rPr lang="cs-CZ" sz="2800" b="1" dirty="0">
                <a:solidFill>
                  <a:srgbClr val="943634"/>
                </a:solidFill>
                <a:ea typeface="Calibri" pitchFamily="34" charset="0"/>
                <a:cs typeface="Times New Roman" pitchFamily="18" charset="0"/>
              </a:rPr>
              <a:t> </a:t>
            </a:r>
            <a:r>
              <a:rPr lang="cs-CZ" sz="2800" b="1" i="1" dirty="0" smtClean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březen 2014</a:t>
            </a:r>
            <a:endParaRPr lang="cs-CZ" sz="1400" dirty="0"/>
          </a:p>
          <a:p>
            <a:pPr lvl="0" eaLnBrk="0" hangingPunct="0"/>
            <a:r>
              <a:rPr lang="cs-CZ" sz="2800" b="1" dirty="0">
                <a:solidFill>
                  <a:srgbClr val="943634"/>
                </a:solidFill>
                <a:ea typeface="Calibri" pitchFamily="34" charset="0"/>
                <a:cs typeface="Times New Roman" pitchFamily="18" charset="0"/>
              </a:rPr>
              <a:t>Třída: </a:t>
            </a:r>
            <a:r>
              <a:rPr lang="cs-CZ" sz="2800" b="1" i="1" dirty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4. A</a:t>
            </a:r>
            <a:endParaRPr lang="cs-CZ" sz="1400" dirty="0"/>
          </a:p>
          <a:p>
            <a:pPr lvl="0" eaLnBrk="0" hangingPunct="0"/>
            <a:r>
              <a:rPr lang="cs-CZ" sz="2800" b="1" dirty="0">
                <a:solidFill>
                  <a:srgbClr val="943634"/>
                </a:solidFill>
                <a:ea typeface="Calibri" pitchFamily="34" charset="0"/>
                <a:cs typeface="Times New Roman" pitchFamily="18" charset="0"/>
              </a:rPr>
              <a:t>Autor: </a:t>
            </a:r>
            <a:r>
              <a:rPr lang="cs-CZ" sz="2800" b="1" i="1" dirty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Mgr. Lucie Nováková</a:t>
            </a:r>
            <a:endParaRPr lang="cs-CZ" sz="4000" dirty="0"/>
          </a:p>
        </p:txBody>
      </p:sp>
      <p:pic>
        <p:nvPicPr>
          <p:cNvPr id="8" name="Picture 5" descr="GYMLOVO_logo BRV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000496" y="214290"/>
            <a:ext cx="1257300" cy="125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Obrázek 8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785918" y="5572140"/>
            <a:ext cx="6000792" cy="1123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>
            <a:spLocks noGrp="1"/>
          </p:cNvSpPr>
          <p:nvPr>
            <p:ph idx="1"/>
          </p:nvPr>
        </p:nvSpPr>
        <p:spPr>
          <a:xfrm>
            <a:off x="214282" y="285728"/>
            <a:ext cx="8643998" cy="6357982"/>
          </a:xfrm>
          <a:gradFill>
            <a:gsLst>
              <a:gs pos="6000">
                <a:schemeClr val="accent6"/>
              </a:gs>
              <a:gs pos="12000">
                <a:schemeClr val="accent6">
                  <a:lumMod val="40000"/>
                  <a:lumOff val="60000"/>
                </a:schemeClr>
              </a:gs>
              <a:gs pos="67000">
                <a:schemeClr val="accent6">
                  <a:lumMod val="40000"/>
                  <a:lumOff val="60000"/>
                </a:schemeClr>
              </a:gs>
            </a:gsLst>
            <a:lin ang="3600000" scaled="0"/>
          </a:gradFill>
          <a:ln w="28575">
            <a:solidFill>
              <a:schemeClr val="tx1"/>
            </a:solidFill>
          </a:ln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300000" rev="0"/>
            </a:camera>
            <a:lightRig rig="threePt" dir="t"/>
          </a:scene3d>
        </p:spPr>
        <p:txBody>
          <a:bodyPr>
            <a:normAutofit fontScale="25000" lnSpcReduction="20000"/>
          </a:bodyPr>
          <a:lstStyle/>
          <a:p>
            <a:pPr lvl="0"/>
            <a:endParaRPr lang="cs-CZ" sz="2400" dirty="0" smtClean="0"/>
          </a:p>
          <a:p>
            <a:pPr lvl="0"/>
            <a:endParaRPr lang="cs-CZ" sz="9600" dirty="0" smtClean="0"/>
          </a:p>
          <a:p>
            <a:pPr lvl="0"/>
            <a:r>
              <a:rPr lang="cs-CZ" sz="9600" dirty="0" smtClean="0"/>
              <a:t>Materiál </a:t>
            </a:r>
            <a:r>
              <a:rPr lang="cs-CZ" sz="9600" dirty="0"/>
              <a:t>je určen k práci s texty v </a:t>
            </a:r>
            <a:r>
              <a:rPr lang="cs-CZ" sz="9600" dirty="0" smtClean="0"/>
              <a:t>hodinách i k domácí přípravě, </a:t>
            </a:r>
            <a:r>
              <a:rPr lang="cs-CZ" sz="9600" dirty="0"/>
              <a:t>jež jsou předmětem výuky literatury ve 4</a:t>
            </a:r>
            <a:r>
              <a:rPr lang="cs-CZ" sz="9600" dirty="0" smtClean="0"/>
              <a:t>. ročníku</a:t>
            </a:r>
            <a:r>
              <a:rPr lang="cs-CZ" sz="9600" dirty="0"/>
              <a:t>. Slouží </a:t>
            </a:r>
            <a:r>
              <a:rPr lang="cs-CZ" sz="9600" dirty="0" smtClean="0"/>
              <a:t> také k</a:t>
            </a:r>
            <a:r>
              <a:rPr lang="cs-CZ" sz="9600" dirty="0"/>
              <a:t> maturitnímu opakování.</a:t>
            </a:r>
          </a:p>
          <a:p>
            <a:pPr lvl="0"/>
            <a:r>
              <a:rPr lang="cs-CZ" sz="9600" dirty="0" smtClean="0"/>
              <a:t>Prezentace </a:t>
            </a:r>
            <a:r>
              <a:rPr lang="cs-CZ" sz="9600" dirty="0"/>
              <a:t>seznamuje žáky </a:t>
            </a:r>
            <a:r>
              <a:rPr lang="cs-CZ" sz="9600" dirty="0" smtClean="0"/>
              <a:t>s literární tvorbou spisovatele Milana Kundery.</a:t>
            </a:r>
            <a:endParaRPr lang="cs-CZ" sz="9600" dirty="0"/>
          </a:p>
          <a:p>
            <a:pPr lvl="0"/>
            <a:r>
              <a:rPr lang="cs-CZ" sz="9600" dirty="0"/>
              <a:t>Směřuje k rozvoji čtenářské a informační gramotnosti žáků.</a:t>
            </a:r>
            <a:endParaRPr lang="cs-CZ" sz="7200" dirty="0"/>
          </a:p>
          <a:p>
            <a:pPr lvl="0"/>
            <a:r>
              <a:rPr lang="cs-CZ" sz="9600" dirty="0"/>
              <a:t>Žáci si jej </a:t>
            </a:r>
            <a:r>
              <a:rPr lang="cs-CZ" sz="9600" dirty="0" smtClean="0"/>
              <a:t>pečlivě </a:t>
            </a:r>
            <a:r>
              <a:rPr lang="cs-CZ" sz="9600" dirty="0"/>
              <a:t>prostudují a následně vypracují odpovědi na přiložené otázky a </a:t>
            </a:r>
            <a:r>
              <a:rPr lang="cs-CZ" sz="9600" dirty="0" smtClean="0"/>
              <a:t>úkoly (doma si předem přečtou texty, vyslechnou nahrávky a zhlédnou ukázky z filmů a pořadů).</a:t>
            </a:r>
          </a:p>
          <a:p>
            <a:r>
              <a:rPr lang="cs-CZ" sz="9600" dirty="0" smtClean="0"/>
              <a:t>Při přechodu na další snímky se objevují řešení jednotlivých úkolů k výchozím textům.</a:t>
            </a:r>
          </a:p>
          <a:p>
            <a:r>
              <a:rPr lang="cs-CZ" sz="9600" dirty="0" smtClean="0"/>
              <a:t>Nutné připojení na internet (úkoly s odkazy a nahrávkami).</a:t>
            </a:r>
          </a:p>
          <a:p>
            <a:r>
              <a:rPr lang="cs-CZ" sz="9600" dirty="0" smtClean="0"/>
              <a:t>Posiluje mezipředmětové vazby (dějepis, OSVZ).</a:t>
            </a:r>
          </a:p>
          <a:p>
            <a:r>
              <a:rPr lang="cs-CZ" sz="9600" dirty="0" smtClean="0"/>
              <a:t>Po přechodu </a:t>
            </a:r>
            <a:r>
              <a:rPr lang="cs-CZ" sz="9600" smtClean="0"/>
              <a:t>na </a:t>
            </a:r>
            <a:r>
              <a:rPr lang="cs-CZ" sz="9600" smtClean="0"/>
              <a:t>21. </a:t>
            </a:r>
            <a:r>
              <a:rPr lang="cs-CZ" sz="9600" dirty="0" smtClean="0"/>
              <a:t>snímek se automaticky spustí zvuková nahrávka (umístěná na přechodu snímku) k daným úkolům.</a:t>
            </a:r>
          </a:p>
          <a:p>
            <a:endParaRPr lang="cs-CZ" sz="9600" dirty="0" smtClean="0"/>
          </a:p>
          <a:p>
            <a:pPr lvl="0">
              <a:buNone/>
            </a:pPr>
            <a:endParaRPr lang="cs-CZ" sz="9600" dirty="0" smtClean="0"/>
          </a:p>
          <a:p>
            <a:pPr lvl="0">
              <a:buNone/>
            </a:pPr>
            <a:r>
              <a:rPr lang="cs-CZ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</a:t>
            </a:r>
            <a:endParaRPr lang="cs-CZ" sz="5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endParaRPr lang="cs-CZ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>
              <a:buNone/>
            </a:pPr>
            <a:endParaRPr lang="cs-CZ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endParaRPr lang="cs-C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endParaRPr lang="cs-C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>
              <a:buClrTx/>
              <a:buNone/>
            </a:pPr>
            <a:endParaRPr lang="cs-CZ" sz="1800" dirty="0" smtClean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000628" y="1428736"/>
            <a:ext cx="3929090" cy="830997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6">
                  <a:lumMod val="40000"/>
                  <a:lumOff val="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31750">
            <a:solidFill>
              <a:schemeClr val="tx1"/>
            </a:solidFill>
          </a:ln>
          <a:effectLst>
            <a:outerShdw dir="7680000" sx="103000" sy="103000" algn="ctr" rotWithShape="0">
              <a:srgbClr val="000000">
                <a:alpha val="43137"/>
              </a:srgb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4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Milan Kundera</a:t>
            </a:r>
            <a:endParaRPr lang="cs-CZ" sz="48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500694" y="4143380"/>
            <a:ext cx="2873479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80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(n</a:t>
            </a:r>
            <a:r>
              <a:rPr lang="cs-CZ" sz="4800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ar. 1929)</a:t>
            </a:r>
          </a:p>
          <a:p>
            <a:pPr algn="ctr"/>
            <a:endParaRPr lang="cs-CZ" sz="1600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72066" y="2643182"/>
            <a:ext cx="387618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česko – francouzský</a:t>
            </a:r>
          </a:p>
          <a:p>
            <a:pPr algn="ctr"/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spisovatel</a:t>
            </a:r>
            <a:endParaRPr lang="cs-CZ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7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2"/>
          <p:cNvSpPr txBox="1">
            <a:spLocks/>
          </p:cNvSpPr>
          <p:nvPr/>
        </p:nvSpPr>
        <p:spPr>
          <a:xfrm>
            <a:off x="214282" y="928670"/>
            <a:ext cx="8501122" cy="5715040"/>
          </a:xfrm>
          <a:prstGeom prst="rect">
            <a:avLst/>
          </a:prstGeom>
          <a:gradFill flip="none" rotWithShape="1">
            <a:gsLst>
              <a:gs pos="1000">
                <a:schemeClr val="accent6">
                  <a:lumMod val="75000"/>
                </a:schemeClr>
              </a:gs>
              <a:gs pos="50000">
                <a:schemeClr val="bg1"/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7200000" scaled="0"/>
            <a:tileRect/>
          </a:gradFill>
          <a:ln w="28575">
            <a:solidFill>
              <a:schemeClr val="tx1"/>
            </a:solidFill>
          </a:ln>
          <a:effectLst>
            <a:outerShdw blurRad="50800" dist="50800" dir="1920000" algn="ctr" rotWithShape="0">
              <a:srgbClr val="000000">
                <a:alpha val="43137"/>
              </a:srgbClr>
            </a:outerShdw>
          </a:effectLst>
        </p:spPr>
        <p:txBody>
          <a:bodyPr vert="horz" lIns="91440" tIns="45720" rIns="91440" bIns="45720" rtlCol="0">
            <a:noAutofit/>
          </a:bodyPr>
          <a:lstStyle/>
          <a:p>
            <a:pPr algn="just"/>
            <a:r>
              <a:rPr lang="cs-CZ" sz="2000" dirty="0" smtClean="0"/>
              <a:t>    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Milan Kundera </a:t>
            </a:r>
            <a:r>
              <a:rPr lang="cs-CZ" sz="2400" dirty="0" smtClean="0"/>
              <a:t>se narodil v Brně v rodině hudebního pedagoga Ludvíka Kundery, který stál u základů jeho hudebního vzdělání. Po maturitě na gymnáziu a dvou semestrech na FF UK vystudoval </a:t>
            </a:r>
            <a:r>
              <a:rPr lang="cs-CZ" sz="2400" b="1" dirty="0" smtClean="0"/>
              <a:t>FAMU v Praze</a:t>
            </a:r>
            <a:r>
              <a:rPr lang="cs-CZ" sz="2400" dirty="0" smtClean="0"/>
              <a:t>. Tam také po ukončení studia </a:t>
            </a:r>
            <a:r>
              <a:rPr lang="cs-CZ" sz="2400" b="1" dirty="0" smtClean="0"/>
              <a:t>vyučoval světovou literaturu. </a:t>
            </a:r>
            <a:r>
              <a:rPr lang="cs-CZ" sz="2400" dirty="0" smtClean="0"/>
              <a:t>V roce 1970 musel opustit fakultu a bylo mu znemožněno publikovat. Tíživou situaci nakonec vyřešila možnost stáže a výuky na francouzských univerzitách. Z Francie se Kundera odmítl do ČSSR vrátit, a tak byl v roce 1978 </a:t>
            </a:r>
            <a:r>
              <a:rPr lang="cs-CZ" sz="2400" b="1" dirty="0" smtClean="0"/>
              <a:t>zbaven českého občanství.</a:t>
            </a:r>
            <a:r>
              <a:rPr lang="cs-CZ" sz="2400" dirty="0" smtClean="0"/>
              <a:t> Nakonec se usadil v Paříži, kde žije doposud.</a:t>
            </a:r>
          </a:p>
          <a:p>
            <a:pPr algn="just"/>
            <a:r>
              <a:rPr lang="cs-CZ" sz="2400" dirty="0" smtClean="0"/>
              <a:t>     </a:t>
            </a:r>
            <a:r>
              <a:rPr lang="cs-CZ" sz="2400" b="1" dirty="0" smtClean="0"/>
              <a:t>Román Nesmrtelnost </a:t>
            </a:r>
            <a:r>
              <a:rPr lang="cs-CZ" sz="2400" dirty="0" smtClean="0"/>
              <a:t>napsal ještě v češtině, ale při přípravě fr. vydání  ho podstatně přepracoval a pro české vydání dílo přeložil z francouzštiny. Od té doby </a:t>
            </a:r>
            <a:r>
              <a:rPr lang="cs-CZ" sz="2400" b="1" dirty="0" smtClean="0"/>
              <a:t>píše pouze francouzsky</a:t>
            </a:r>
            <a:r>
              <a:rPr lang="cs-CZ" sz="2400" dirty="0" smtClean="0"/>
              <a:t>.</a:t>
            </a:r>
          </a:p>
          <a:p>
            <a:pPr algn="just"/>
            <a:r>
              <a:rPr lang="cs-CZ" sz="2400" dirty="0" smtClean="0"/>
              <a:t>     Spisovatel sice udržuje kontakty s okruhem přátel v Česku, ale do své vlasti se vrací zřídka a vždy </a:t>
            </a:r>
            <a:r>
              <a:rPr lang="cs-CZ" sz="2400" b="1" dirty="0" smtClean="0"/>
              <a:t>inkognito.</a:t>
            </a:r>
          </a:p>
          <a:p>
            <a:pPr algn="just"/>
            <a:r>
              <a:rPr lang="cs-CZ" sz="2400" dirty="0" smtClean="0"/>
              <a:t>      Je označován za výrazného soudobého </a:t>
            </a:r>
            <a:r>
              <a:rPr lang="cs-CZ" sz="2400" b="1" dirty="0" smtClean="0"/>
              <a:t>postmodernistu. </a:t>
            </a:r>
          </a:p>
          <a:p>
            <a:pPr algn="just"/>
            <a:r>
              <a:rPr lang="cs-CZ" sz="2400" dirty="0" smtClean="0"/>
              <a:t>     </a:t>
            </a:r>
          </a:p>
          <a:p>
            <a:pPr algn="just"/>
            <a:r>
              <a:rPr lang="cs-CZ" sz="2400" dirty="0" smtClean="0"/>
              <a:t>     </a:t>
            </a:r>
            <a:endParaRPr lang="cs-CZ" sz="2000" dirty="0"/>
          </a:p>
        </p:txBody>
      </p:sp>
      <p:sp>
        <p:nvSpPr>
          <p:cNvPr id="8" name="Obdélník 7"/>
          <p:cNvSpPr/>
          <p:nvPr/>
        </p:nvSpPr>
        <p:spPr>
          <a:xfrm>
            <a:off x="4143372" y="214290"/>
            <a:ext cx="4572032" cy="584775"/>
          </a:xfrm>
          <a:prstGeom prst="rect">
            <a:avLst/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6">
                  <a:lumMod val="40000"/>
                  <a:lumOff val="60000"/>
                </a:schemeClr>
              </a:gs>
            </a:gsLst>
            <a:path path="circle">
              <a:fillToRect l="100000" t="100000"/>
            </a:path>
          </a:gradFill>
          <a:ln w="31750">
            <a:solidFill>
              <a:schemeClr val="tx1"/>
            </a:solidFill>
          </a:ln>
          <a:effectLst>
            <a:outerShdw dir="7680000" sx="103000" sy="103000" algn="ctr" rotWithShape="0">
              <a:srgbClr val="000000">
                <a:alpha val="43137"/>
              </a:srgb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Ž</a:t>
            </a:r>
            <a:r>
              <a:rPr lang="cs-CZ" sz="32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ivotopis – výchozí text 1</a:t>
            </a:r>
            <a:endParaRPr lang="cs-CZ" sz="32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1000"/>
            <a:lum/>
          </a:blip>
          <a:srcRect/>
          <a:stretch>
            <a:fillRect l="-2000" t="-1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>
          <a:xfrm>
            <a:off x="2786050" y="285728"/>
            <a:ext cx="6215106" cy="714380"/>
          </a:xfrm>
          <a:gradFill flip="none" rotWithShape="1">
            <a:gsLst>
              <a:gs pos="92000">
                <a:schemeClr val="accent6">
                  <a:lumMod val="75000"/>
                </a:schemeClr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accent6"/>
              </a:gs>
            </a:gsLst>
            <a:lin ang="2700000" scaled="1"/>
            <a:tileRect/>
          </a:gradFill>
          <a:ln w="28575">
            <a:solidFill>
              <a:schemeClr val="tx1"/>
            </a:solidFill>
          </a:ln>
          <a:effectLst>
            <a:outerShdw blurRad="50800" dist="50800" dir="1920000" algn="ctr" rotWithShape="0">
              <a:srgbClr val="000000">
                <a:alpha val="43137"/>
              </a:srgbClr>
            </a:outerShdw>
          </a:effectLst>
        </p:spPr>
        <p:txBody>
          <a:bodyPr>
            <a:noAutofit/>
          </a:bodyPr>
          <a:lstStyle/>
          <a:p>
            <a:pPr algn="ctr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Doplňte správné  zakončení  věty.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3714744" y="1214422"/>
            <a:ext cx="4643470" cy="714380"/>
          </a:xfrm>
          <a:prstGeom prst="rect">
            <a:avLst/>
          </a:prstGeom>
          <a:noFill/>
          <a:ln w="28575">
            <a:solidFill>
              <a:schemeClr val="tx1"/>
            </a:solidFill>
          </a:ln>
          <a:effectLst>
            <a:outerShdw blurRad="50800" dist="50800" dir="1920000" algn="ctr" rotWithShape="0">
              <a:srgbClr val="000000">
                <a:alpha val="43137"/>
              </a:srgb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uLnTx/>
                <a:uFillTx/>
                <a:latin typeface="Monotype Corsiva" pitchFamily="66" charset="0"/>
                <a:ea typeface="+mn-ea"/>
                <a:cs typeface="+mn-cs"/>
              </a:rPr>
              <a:t>Milan Kundera</a:t>
            </a: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uLnTx/>
              <a:uFillTx/>
              <a:latin typeface="Monotype Corsiva" pitchFamily="66" charset="0"/>
              <a:ea typeface="+mn-ea"/>
              <a:cs typeface="+mn-cs"/>
            </a:endParaRPr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3071802" y="2143116"/>
            <a:ext cx="5857916" cy="1071570"/>
          </a:xfrm>
          <a:prstGeom prst="rect">
            <a:avLst/>
          </a:prstGeom>
          <a:gradFill flip="none" rotWithShape="1">
            <a:gsLst>
              <a:gs pos="92000">
                <a:schemeClr val="accent6">
                  <a:lumMod val="75000"/>
                </a:schemeClr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accent6"/>
              </a:gs>
            </a:gsLst>
            <a:lin ang="2700000" scaled="1"/>
            <a:tileRect/>
          </a:gradFill>
          <a:ln w="28575">
            <a:solidFill>
              <a:schemeClr val="tx1"/>
            </a:solidFill>
          </a:ln>
          <a:effectLst>
            <a:outerShdw blurRad="50800" dist="50800" dir="1920000" algn="ctr" rotWithShape="0">
              <a:srgbClr val="000000">
                <a:alpha val="43137"/>
              </a:srgbClr>
            </a:outerShdw>
          </a:effectLst>
        </p:spPr>
        <p:txBody>
          <a:bodyPr vert="horz" lIns="91440" tIns="45720" rIns="91440" bIns="45720" rtlCol="0">
            <a:noAutofit/>
          </a:bodyPr>
          <a:lstStyle/>
          <a:p>
            <a:pPr marR="0" lvl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</a:t>
            </a:r>
            <a:r>
              <a:rPr kumimoji="0" lang="cs-CZ" sz="280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e narodil v rodině  významného</a:t>
            </a:r>
            <a:endParaRPr kumimoji="0" lang="cs-CZ" sz="2800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3" name="Zástupný symbol pro obsah 2"/>
          <p:cNvSpPr txBox="1">
            <a:spLocks/>
          </p:cNvSpPr>
          <p:nvPr/>
        </p:nvSpPr>
        <p:spPr>
          <a:xfrm>
            <a:off x="3571868" y="3357562"/>
            <a:ext cx="5000660" cy="857256"/>
          </a:xfrm>
          <a:prstGeom prst="rect">
            <a:avLst/>
          </a:prstGeom>
          <a:gradFill flip="none" rotWithShape="1">
            <a:gsLst>
              <a:gs pos="92000">
                <a:schemeClr val="accent6">
                  <a:lumMod val="75000"/>
                </a:schemeClr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accent6"/>
              </a:gs>
            </a:gsLst>
            <a:lin ang="2700000" scaled="1"/>
            <a:tileRect/>
          </a:gradFill>
          <a:ln w="28575">
            <a:solidFill>
              <a:schemeClr val="tx1"/>
            </a:solidFill>
          </a:ln>
          <a:effectLst>
            <a:outerShdw blurRad="50800" dist="50800" dir="1920000" algn="ctr" rotWithShape="0">
              <a:srgbClr val="000000">
                <a:alpha val="43137"/>
              </a:srgbClr>
            </a:outerShdw>
          </a:effectLst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cs-CZ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v</a:t>
            </a:r>
            <a:r>
              <a:rPr kumimoji="0" lang="cs-CZ" sz="280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ystudoval</a:t>
            </a:r>
            <a:endParaRPr kumimoji="0" lang="cs-CZ" sz="2800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4" name="Zástupný symbol pro obsah 2"/>
          <p:cNvSpPr txBox="1">
            <a:spLocks/>
          </p:cNvSpPr>
          <p:nvPr/>
        </p:nvSpPr>
        <p:spPr>
          <a:xfrm>
            <a:off x="3786182" y="4357694"/>
            <a:ext cx="4643470" cy="1000132"/>
          </a:xfrm>
          <a:prstGeom prst="rect">
            <a:avLst/>
          </a:prstGeom>
          <a:gradFill flip="none" rotWithShape="1">
            <a:gsLst>
              <a:gs pos="92000">
                <a:schemeClr val="accent6">
                  <a:lumMod val="75000"/>
                </a:schemeClr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accent6"/>
              </a:gs>
            </a:gsLst>
            <a:lin ang="2700000" scaled="1"/>
            <a:tileRect/>
          </a:gradFill>
          <a:ln w="28575">
            <a:solidFill>
              <a:schemeClr val="tx1"/>
            </a:solidFill>
          </a:ln>
          <a:effectLst>
            <a:outerShdw blurRad="50800" dist="50800" dir="1920000" algn="ctr" rotWithShape="0">
              <a:srgbClr val="000000">
                <a:alpha val="43137"/>
              </a:srgbClr>
            </a:outerShdw>
          </a:effectLst>
        </p:spPr>
        <p:txBody>
          <a:bodyPr vert="horz" lIns="91440" tIns="45720" rIns="91440" bIns="45720" rtlCol="0">
            <a:noAutofit/>
          </a:bodyPr>
          <a:lstStyle/>
          <a:p>
            <a:pPr marR="0" lvl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b</a:t>
            </a:r>
            <a:r>
              <a:rPr kumimoji="0" lang="cs-CZ" sz="280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yl</a:t>
            </a:r>
            <a:r>
              <a:rPr kumimoji="0" lang="cs-CZ" sz="280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 </a:t>
            </a:r>
            <a:r>
              <a:rPr kumimoji="0" lang="cs-CZ" sz="2800" i="1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 </a:t>
            </a:r>
            <a:r>
              <a:rPr kumimoji="0" lang="cs-CZ" sz="280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v roce 1978  zbaven</a:t>
            </a:r>
            <a:endParaRPr kumimoji="0" lang="cs-CZ" sz="2800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5" name="Zástupný symbol pro obsah 2"/>
          <p:cNvSpPr txBox="1">
            <a:spLocks/>
          </p:cNvSpPr>
          <p:nvPr/>
        </p:nvSpPr>
        <p:spPr>
          <a:xfrm>
            <a:off x="3286116" y="5572140"/>
            <a:ext cx="5643602" cy="1071570"/>
          </a:xfrm>
          <a:prstGeom prst="rect">
            <a:avLst/>
          </a:prstGeom>
          <a:gradFill flip="none" rotWithShape="1">
            <a:gsLst>
              <a:gs pos="92000">
                <a:schemeClr val="accent6">
                  <a:lumMod val="75000"/>
                </a:schemeClr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accent6"/>
              </a:gs>
            </a:gsLst>
            <a:lin ang="2700000" scaled="1"/>
            <a:tileRect/>
          </a:gradFill>
          <a:ln w="28575">
            <a:solidFill>
              <a:schemeClr val="tx1"/>
            </a:solidFill>
          </a:ln>
          <a:effectLst>
            <a:outerShdw blurRad="50800" dist="50800" dir="1920000" algn="ctr" rotWithShape="0">
              <a:srgbClr val="000000">
                <a:alpha val="43137"/>
              </a:srgbClr>
            </a:outerShdw>
          </a:effectLst>
        </p:spPr>
        <p:txBody>
          <a:bodyPr vert="horz" lIns="91440" tIns="45720" rIns="91440" bIns="45720" rtlCol="0">
            <a:noAutofit/>
          </a:bodyPr>
          <a:lstStyle/>
          <a:p>
            <a:pPr marR="0" lvl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j</a:t>
            </a:r>
            <a:r>
              <a:rPr kumimoji="0" lang="cs-CZ" sz="280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e považován za představitele směru zvaného jako</a:t>
            </a:r>
            <a:endParaRPr kumimoji="0" lang="cs-CZ" sz="2800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1000"/>
            <a:lum/>
          </a:blip>
          <a:srcRect/>
          <a:stretch>
            <a:fillRect l="-2000" t="-1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>
          <a:xfrm>
            <a:off x="2786050" y="285728"/>
            <a:ext cx="6215106" cy="714380"/>
          </a:xfrm>
          <a:gradFill flip="none" rotWithShape="1">
            <a:gsLst>
              <a:gs pos="92000">
                <a:schemeClr val="accent6">
                  <a:lumMod val="75000"/>
                </a:schemeClr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accent6"/>
              </a:gs>
            </a:gsLst>
            <a:lin ang="2700000" scaled="1"/>
            <a:tileRect/>
          </a:gradFill>
          <a:ln w="28575">
            <a:solidFill>
              <a:schemeClr val="tx1"/>
            </a:solidFill>
          </a:ln>
          <a:effectLst>
            <a:outerShdw blurRad="50800" dist="50800" dir="1920000" algn="ctr" rotWithShape="0">
              <a:srgbClr val="000000">
                <a:alpha val="43137"/>
              </a:srgbClr>
            </a:outerShdw>
          </a:effectLst>
        </p:spPr>
        <p:txBody>
          <a:bodyPr>
            <a:noAutofit/>
          </a:bodyPr>
          <a:lstStyle/>
          <a:p>
            <a:pPr algn="ctr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Doplňte správné  zakončení  věty.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3714744" y="1214422"/>
            <a:ext cx="4643470" cy="714380"/>
          </a:xfrm>
          <a:prstGeom prst="rect">
            <a:avLst/>
          </a:prstGeom>
          <a:noFill/>
          <a:ln w="28575">
            <a:solidFill>
              <a:schemeClr val="tx1"/>
            </a:solidFill>
          </a:ln>
          <a:effectLst>
            <a:outerShdw blurRad="50800" dist="50800" dir="1920000" algn="ctr" rotWithShape="0">
              <a:srgbClr val="000000">
                <a:alpha val="43137"/>
              </a:srgb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uLnTx/>
                <a:uFillTx/>
                <a:latin typeface="Monotype Corsiva" pitchFamily="66" charset="0"/>
                <a:ea typeface="+mn-ea"/>
                <a:cs typeface="+mn-cs"/>
              </a:rPr>
              <a:t>Milan Kundera</a:t>
            </a: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uLnTx/>
              <a:uFillTx/>
              <a:latin typeface="Monotype Corsiva" pitchFamily="66" charset="0"/>
              <a:ea typeface="+mn-ea"/>
              <a:cs typeface="+mn-cs"/>
            </a:endParaRPr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3071802" y="2143116"/>
            <a:ext cx="5857916" cy="1071570"/>
          </a:xfrm>
          <a:prstGeom prst="rect">
            <a:avLst/>
          </a:prstGeom>
          <a:gradFill flip="none" rotWithShape="1">
            <a:gsLst>
              <a:gs pos="92000">
                <a:schemeClr val="accent6">
                  <a:lumMod val="75000"/>
                </a:schemeClr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accent6"/>
              </a:gs>
            </a:gsLst>
            <a:lin ang="2700000" scaled="1"/>
            <a:tileRect/>
          </a:gradFill>
          <a:ln w="28575">
            <a:solidFill>
              <a:schemeClr val="tx1"/>
            </a:solidFill>
          </a:ln>
          <a:effectLst>
            <a:outerShdw blurRad="50800" dist="50800" dir="1920000" algn="ctr" rotWithShape="0">
              <a:srgbClr val="000000">
                <a:alpha val="43137"/>
              </a:srgbClr>
            </a:outerShdw>
          </a:effectLst>
        </p:spPr>
        <p:txBody>
          <a:bodyPr vert="horz" lIns="91440" tIns="45720" rIns="91440" bIns="45720" rtlCol="0">
            <a:noAutofit/>
          </a:bodyPr>
          <a:lstStyle/>
          <a:p>
            <a:pPr marR="0" lvl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</a:t>
            </a:r>
            <a:r>
              <a:rPr kumimoji="0" lang="cs-CZ" sz="280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e narodil v rodině  významného </a:t>
            </a:r>
            <a:r>
              <a:rPr kumimoji="0" lang="cs-CZ" sz="2800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hudebního pedagoga</a:t>
            </a:r>
            <a:r>
              <a:rPr kumimoji="0" lang="cs-CZ" sz="2800" i="1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 Milana </a:t>
            </a:r>
            <a:r>
              <a:rPr lang="cs-CZ" sz="2800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K</a:t>
            </a:r>
            <a:r>
              <a:rPr kumimoji="0" lang="cs-CZ" sz="2800" i="1" u="none" strike="noStrike" kern="1200" cap="none" spc="0" normalizeH="0" noProof="0" dirty="0" err="1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undery</a:t>
            </a:r>
            <a:r>
              <a:rPr kumimoji="0" lang="cs-CZ" sz="2800" i="1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.</a:t>
            </a:r>
            <a:r>
              <a:rPr kumimoji="0" lang="cs-CZ" sz="2800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  </a:t>
            </a:r>
            <a:endParaRPr kumimoji="0" lang="cs-CZ" sz="2800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3" name="Zástupný symbol pro obsah 2"/>
          <p:cNvSpPr txBox="1">
            <a:spLocks/>
          </p:cNvSpPr>
          <p:nvPr/>
        </p:nvSpPr>
        <p:spPr>
          <a:xfrm>
            <a:off x="3571868" y="3357562"/>
            <a:ext cx="5000660" cy="857256"/>
          </a:xfrm>
          <a:prstGeom prst="rect">
            <a:avLst/>
          </a:prstGeom>
          <a:gradFill flip="none" rotWithShape="1">
            <a:gsLst>
              <a:gs pos="92000">
                <a:schemeClr val="accent6">
                  <a:lumMod val="75000"/>
                </a:schemeClr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accent6"/>
              </a:gs>
            </a:gsLst>
            <a:lin ang="2700000" scaled="1"/>
            <a:tileRect/>
          </a:gradFill>
          <a:ln w="28575">
            <a:solidFill>
              <a:schemeClr val="tx1"/>
            </a:solidFill>
          </a:ln>
          <a:effectLst>
            <a:outerShdw blurRad="50800" dist="50800" dir="1920000" algn="ctr" rotWithShape="0">
              <a:srgbClr val="000000">
                <a:alpha val="43137"/>
              </a:srgbClr>
            </a:outerShdw>
          </a:effectLst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cs-CZ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v</a:t>
            </a:r>
            <a:r>
              <a:rPr kumimoji="0" lang="cs-CZ" sz="280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ystudoval</a:t>
            </a:r>
            <a:r>
              <a:rPr kumimoji="0" lang="cs-CZ" sz="280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  </a:t>
            </a:r>
            <a:r>
              <a:rPr kumimoji="0" lang="cs-CZ" sz="2800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FAMU v Praze. </a:t>
            </a:r>
            <a:endParaRPr kumimoji="0" lang="cs-CZ" sz="2800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4" name="Zástupný symbol pro obsah 2"/>
          <p:cNvSpPr txBox="1">
            <a:spLocks/>
          </p:cNvSpPr>
          <p:nvPr/>
        </p:nvSpPr>
        <p:spPr>
          <a:xfrm>
            <a:off x="3786182" y="4357694"/>
            <a:ext cx="4643470" cy="1000132"/>
          </a:xfrm>
          <a:prstGeom prst="rect">
            <a:avLst/>
          </a:prstGeom>
          <a:gradFill flip="none" rotWithShape="1">
            <a:gsLst>
              <a:gs pos="92000">
                <a:schemeClr val="accent6">
                  <a:lumMod val="75000"/>
                </a:schemeClr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accent6"/>
              </a:gs>
            </a:gsLst>
            <a:lin ang="2700000" scaled="1"/>
            <a:tileRect/>
          </a:gradFill>
          <a:ln w="28575">
            <a:solidFill>
              <a:schemeClr val="tx1"/>
            </a:solidFill>
          </a:ln>
          <a:effectLst>
            <a:outerShdw blurRad="50800" dist="50800" dir="1920000" algn="ctr" rotWithShape="0">
              <a:srgbClr val="000000">
                <a:alpha val="43137"/>
              </a:srgbClr>
            </a:outerShdw>
          </a:effectLst>
        </p:spPr>
        <p:txBody>
          <a:bodyPr vert="horz" lIns="91440" tIns="45720" rIns="91440" bIns="45720" rtlCol="0">
            <a:noAutofit/>
          </a:bodyPr>
          <a:lstStyle/>
          <a:p>
            <a:pPr marR="0" lvl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b</a:t>
            </a:r>
            <a:r>
              <a:rPr kumimoji="0" lang="cs-CZ" sz="280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yl</a:t>
            </a:r>
            <a:r>
              <a:rPr kumimoji="0" lang="cs-CZ" sz="280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 </a:t>
            </a:r>
            <a:r>
              <a:rPr kumimoji="0" lang="cs-CZ" sz="2800" i="1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 </a:t>
            </a:r>
            <a:r>
              <a:rPr kumimoji="0" lang="cs-CZ" sz="280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v roce 1978  zbaven </a:t>
            </a:r>
            <a:r>
              <a:rPr kumimoji="0" lang="cs-CZ" sz="2800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československého občanství.</a:t>
            </a:r>
            <a:endParaRPr kumimoji="0" lang="cs-CZ" sz="2800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5" name="Zástupný symbol pro obsah 2"/>
          <p:cNvSpPr txBox="1">
            <a:spLocks/>
          </p:cNvSpPr>
          <p:nvPr/>
        </p:nvSpPr>
        <p:spPr>
          <a:xfrm>
            <a:off x="3286116" y="5572140"/>
            <a:ext cx="5643602" cy="1071570"/>
          </a:xfrm>
          <a:prstGeom prst="rect">
            <a:avLst/>
          </a:prstGeom>
          <a:gradFill flip="none" rotWithShape="1">
            <a:gsLst>
              <a:gs pos="92000">
                <a:schemeClr val="accent6">
                  <a:lumMod val="75000"/>
                </a:schemeClr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accent6"/>
              </a:gs>
            </a:gsLst>
            <a:lin ang="2700000" scaled="1"/>
            <a:tileRect/>
          </a:gradFill>
          <a:ln w="28575">
            <a:solidFill>
              <a:schemeClr val="tx1"/>
            </a:solidFill>
          </a:ln>
          <a:effectLst>
            <a:outerShdw blurRad="50800" dist="50800" dir="1920000" algn="ctr" rotWithShape="0">
              <a:srgbClr val="000000">
                <a:alpha val="43137"/>
              </a:srgbClr>
            </a:outerShdw>
          </a:effectLst>
        </p:spPr>
        <p:txBody>
          <a:bodyPr vert="horz" lIns="91440" tIns="45720" rIns="91440" bIns="45720" rtlCol="0">
            <a:noAutofit/>
          </a:bodyPr>
          <a:lstStyle/>
          <a:p>
            <a:pPr marR="0" lvl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j</a:t>
            </a:r>
            <a:r>
              <a:rPr kumimoji="0" lang="cs-CZ" sz="280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e považován za představitele směru zvaného jako </a:t>
            </a:r>
            <a:r>
              <a:rPr kumimoji="0" lang="cs-CZ" sz="2800" i="1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>postmodernismus.</a:t>
            </a:r>
            <a:endParaRPr kumimoji="0" lang="cs-CZ" sz="2800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7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85720" y="214290"/>
            <a:ext cx="8429684" cy="584775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bg1"/>
              </a:gs>
              <a:gs pos="100000">
                <a:schemeClr val="accent6">
                  <a:lumMod val="60000"/>
                  <a:lumOff val="4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31750">
            <a:solidFill>
              <a:schemeClr val="tx1"/>
            </a:solidFill>
          </a:ln>
          <a:effectLst>
            <a:outerShdw dir="7680000" sx="103000" sy="103000" algn="ctr" rotWithShape="0">
              <a:srgbClr val="000000">
                <a:alpha val="43137"/>
              </a:srgb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2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Směšné lásky (1963) – výchozí text 2 </a:t>
            </a:r>
            <a:endParaRPr lang="cs-CZ" sz="32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214282" y="928670"/>
            <a:ext cx="8501122" cy="5715040"/>
          </a:xfrm>
          <a:prstGeom prst="rect">
            <a:avLst/>
          </a:prstGeom>
          <a:gradFill flip="none" rotWithShape="1">
            <a:gsLst>
              <a:gs pos="1000">
                <a:schemeClr val="accent6">
                  <a:lumMod val="75000"/>
                </a:schemeClr>
              </a:gs>
              <a:gs pos="50000">
                <a:schemeClr val="bg1"/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7200000" scaled="0"/>
            <a:tileRect/>
          </a:gradFill>
          <a:ln w="28575">
            <a:solidFill>
              <a:schemeClr val="tx1"/>
            </a:solidFill>
          </a:ln>
          <a:effectLst>
            <a:outerShdw blurRad="50800" dist="50800" dir="1920000" algn="ctr" rotWithShape="0">
              <a:srgbClr val="000000">
                <a:alpha val="43137"/>
              </a:srgbClr>
            </a:outerShdw>
          </a:effectLst>
        </p:spPr>
        <p:txBody>
          <a:bodyPr vert="horz" lIns="91440" tIns="45720" rIns="91440" bIns="45720" rtlCol="0">
            <a:noAutofit/>
          </a:bodyPr>
          <a:lstStyle/>
          <a:p>
            <a:pPr algn="just"/>
            <a:r>
              <a:rPr lang="cs-CZ" sz="2400" dirty="0" smtClean="0"/>
              <a:t>     Když viděla v mladíkově pohledu neúplatnou posedlost, snažila se pokračovat dál ve hře, i když už nemohla a neuměla. Se slzami v očích vylezla na stůl. Deska byla velká sotva metr krát metr a jedna noha byla o maličko kratší; dívka stojící na stole měla pocit vratkosti. Ale mladík byl spokojen s nahou postavou, která se teď tyčila nad ním a její stydlivá nejistota jen podněcovala jeho rozkazovačnost. Chtěl to tělo vidět ve všech polohách a ze všech stran, tak jak si představoval, že je viděli a budou vidět i jiní muži.       Byl sprostý a lascivní. Říkal jí slova, která od něho v životě neslyšela. Chtěla se vzepřít, chtěla utéci ze hry, nazvala ho křestním jménem, ale on ji hned okřikl, že nemá právo ho nazývat tak důvěrně. A tak nakonec ve zmatku a vnitřním pláči poslouchala, předkláněla se i dřepala podle mladíkových přání, salutovala a zase se kroutila v bocích, aby mu předvedla twist; tehdy při trochu prudším pohybu sklouzl pod její nohou ubrus a málem upadla. </a:t>
            </a:r>
            <a:endParaRPr lang="cs-CZ" sz="2400" dirty="0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7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28596" y="571480"/>
            <a:ext cx="8429684" cy="584775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bg1"/>
              </a:gs>
              <a:gs pos="100000">
                <a:schemeClr val="accent6">
                  <a:lumMod val="60000"/>
                  <a:lumOff val="4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31750">
            <a:solidFill>
              <a:schemeClr val="tx1"/>
            </a:solidFill>
          </a:ln>
          <a:effectLst>
            <a:outerShdw dir="7680000" sx="103000" sy="103000" algn="ctr" rotWithShape="0">
              <a:srgbClr val="000000">
                <a:alpha val="43137"/>
              </a:srgb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2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Směšné lásky (1963) – otázky k textu 2</a:t>
            </a:r>
            <a:endParaRPr lang="cs-CZ" sz="32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357158" y="1571612"/>
            <a:ext cx="8501122" cy="3643338"/>
          </a:xfrm>
          <a:prstGeom prst="rect">
            <a:avLst/>
          </a:prstGeom>
          <a:gradFill flip="none" rotWithShape="1">
            <a:gsLst>
              <a:gs pos="1000">
                <a:schemeClr val="accent6">
                  <a:lumMod val="75000"/>
                </a:schemeClr>
              </a:gs>
              <a:gs pos="50000">
                <a:schemeClr val="bg1"/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7200000" scaled="0"/>
            <a:tileRect/>
          </a:gradFill>
          <a:ln w="28575">
            <a:solidFill>
              <a:schemeClr val="tx1"/>
            </a:solidFill>
          </a:ln>
          <a:effectLst>
            <a:outerShdw blurRad="50800" dist="50800" dir="1920000" algn="ctr" rotWithShape="0">
              <a:srgbClr val="000000">
                <a:alpha val="43137"/>
              </a:srgbClr>
            </a:outerShdw>
          </a:effectLst>
        </p:spPr>
        <p:txBody>
          <a:bodyPr vert="horz" lIns="91440" tIns="45720" rIns="91440" bIns="45720" rtlCol="0">
            <a:noAutofit/>
          </a:bodyPr>
          <a:lstStyle/>
          <a:p>
            <a:pPr algn="just"/>
            <a:r>
              <a:rPr lang="cs-CZ" sz="2400" dirty="0" smtClean="0"/>
              <a:t> </a:t>
            </a:r>
            <a:r>
              <a:rPr lang="cs-CZ" sz="3200" dirty="0" smtClean="0">
                <a:latin typeface="Monotype Corsiva" pitchFamily="66" charset="0"/>
              </a:rPr>
              <a:t>a) </a:t>
            </a: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Ze které povídky </a:t>
            </a:r>
            <a:r>
              <a:rPr lang="cs-CZ" sz="3200" dirty="0" smtClean="0">
                <a:latin typeface="Monotype Corsiva" pitchFamily="66" charset="0"/>
              </a:rPr>
              <a:t>výňatek pochází? Určete vypravěče.</a:t>
            </a:r>
          </a:p>
          <a:p>
            <a:pPr algn="just"/>
            <a:r>
              <a:rPr lang="cs-CZ" sz="3200" dirty="0" smtClean="0">
                <a:latin typeface="Monotype Corsiva" pitchFamily="66" charset="0"/>
              </a:rPr>
              <a:t>b) Shrňte </a:t>
            </a: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vlastními slovy </a:t>
            </a:r>
            <a:r>
              <a:rPr lang="cs-CZ" sz="3200" dirty="0" smtClean="0">
                <a:latin typeface="Monotype Corsiva" pitchFamily="66" charset="0"/>
              </a:rPr>
              <a:t>obsah textu, vymyslete pro něj vlastní název.</a:t>
            </a:r>
          </a:p>
          <a:p>
            <a:pPr algn="just"/>
            <a:r>
              <a:rPr lang="cs-CZ" sz="3200" dirty="0" smtClean="0">
                <a:latin typeface="Monotype Corsiva" pitchFamily="66" charset="0"/>
              </a:rPr>
              <a:t>c) Posuďte </a:t>
            </a: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jazykovou stránku výňatku. </a:t>
            </a:r>
          </a:p>
          <a:p>
            <a:pPr marL="514350" indent="-514350" algn="just"/>
            <a:r>
              <a:rPr lang="cs-CZ" sz="3200" dirty="0" smtClean="0">
                <a:latin typeface="Monotype Corsiva" pitchFamily="66" charset="0"/>
              </a:rPr>
              <a:t>d) </a:t>
            </a: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Vysvětlete význam slov:</a:t>
            </a:r>
          </a:p>
          <a:p>
            <a:pPr marL="514350" indent="-514350" algn="just">
              <a:buFont typeface="Wingdings" pitchFamily="2" charset="2"/>
              <a:buChar char="Ø"/>
            </a:pPr>
            <a:r>
              <a:rPr lang="cs-CZ" sz="3200" dirty="0" smtClean="0">
                <a:solidFill>
                  <a:srgbClr val="C00000"/>
                </a:solidFill>
                <a:latin typeface="Monotype Corsiva" pitchFamily="66" charset="0"/>
              </a:rPr>
              <a:t> lascivní</a:t>
            </a:r>
          </a:p>
          <a:p>
            <a:pPr marL="514350" indent="-514350" algn="just">
              <a:buFont typeface="Wingdings" pitchFamily="2" charset="2"/>
              <a:buChar char="Ø"/>
            </a:pPr>
            <a:r>
              <a:rPr lang="cs-CZ" sz="3200" dirty="0" smtClean="0">
                <a:solidFill>
                  <a:srgbClr val="C00000"/>
                </a:solidFill>
                <a:latin typeface="Monotype Corsiva" pitchFamily="66" charset="0"/>
              </a:rPr>
              <a:t>twist</a:t>
            </a:r>
            <a:endParaRPr lang="cs-CZ" sz="2400" dirty="0">
              <a:solidFill>
                <a:srgbClr val="C00000"/>
              </a:solidFill>
            </a:endParaRPr>
          </a:p>
        </p:txBody>
      </p:sp>
      <p:pic>
        <p:nvPicPr>
          <p:cNvPr id="4" name="Obrázek 3" descr="MC900389384.WM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5140" y="2719886"/>
            <a:ext cx="1719765" cy="2250772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7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28596" y="142852"/>
            <a:ext cx="8429684" cy="584775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bg1"/>
              </a:gs>
              <a:gs pos="100000">
                <a:schemeClr val="accent6">
                  <a:lumMod val="60000"/>
                  <a:lumOff val="4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31750">
            <a:solidFill>
              <a:schemeClr val="tx1"/>
            </a:solidFill>
          </a:ln>
          <a:effectLst>
            <a:outerShdw dir="7680000" sx="103000" sy="103000" algn="ctr" rotWithShape="0">
              <a:srgbClr val="000000">
                <a:alpha val="43137"/>
              </a:srgb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2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Směšné lásky (1963) – odpovědi k textu 2</a:t>
            </a:r>
            <a:endParaRPr lang="cs-CZ" sz="32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357158" y="1000108"/>
            <a:ext cx="8501122" cy="5572164"/>
          </a:xfrm>
          <a:prstGeom prst="rect">
            <a:avLst/>
          </a:prstGeom>
          <a:gradFill flip="none" rotWithShape="1">
            <a:gsLst>
              <a:gs pos="1000">
                <a:schemeClr val="accent6">
                  <a:lumMod val="75000"/>
                </a:schemeClr>
              </a:gs>
              <a:gs pos="50000">
                <a:schemeClr val="bg1"/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7200000" scaled="0"/>
            <a:tileRect/>
          </a:gradFill>
          <a:ln w="28575">
            <a:solidFill>
              <a:schemeClr val="tx1"/>
            </a:solidFill>
          </a:ln>
          <a:effectLst>
            <a:outerShdw blurRad="50800" dist="50800" dir="1920000" algn="ctr" rotWithShape="0">
              <a:srgbClr val="000000">
                <a:alpha val="43137"/>
              </a:srgbClr>
            </a:outerShdw>
          </a:effectLst>
        </p:spPr>
        <p:txBody>
          <a:bodyPr vert="horz" lIns="91440" tIns="45720" rIns="91440" bIns="45720" rtlCol="0">
            <a:noAutofit/>
          </a:bodyPr>
          <a:lstStyle/>
          <a:p>
            <a:pPr algn="just"/>
            <a:r>
              <a:rPr lang="cs-CZ" sz="2400" dirty="0" smtClean="0"/>
              <a:t> </a:t>
            </a:r>
            <a:endParaRPr lang="cs-CZ" sz="2800" dirty="0" smtClean="0">
              <a:latin typeface="Monotype Corsiva" pitchFamily="66" charset="0"/>
            </a:endParaRPr>
          </a:p>
          <a:p>
            <a:pPr algn="just"/>
            <a:r>
              <a:rPr lang="cs-CZ" sz="2800" dirty="0" smtClean="0">
                <a:latin typeface="Monotype Corsiva" pitchFamily="66" charset="0"/>
              </a:rPr>
              <a:t>a) Falešný autostop. 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Vypravěč  </a:t>
            </a:r>
            <a:r>
              <a:rPr lang="cs-CZ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er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- forma </a:t>
            </a:r>
            <a:r>
              <a:rPr lang="cs-CZ" sz="2800" dirty="0" smtClean="0">
                <a:latin typeface="Monotype Corsiva" pitchFamily="66" charset="0"/>
              </a:rPr>
              <a:t>(snažila se, nemohla).</a:t>
            </a:r>
          </a:p>
          <a:p>
            <a:pPr algn="just"/>
            <a:r>
              <a:rPr lang="cs-CZ" sz="2800" dirty="0" smtClean="0">
                <a:latin typeface="Monotype Corsiva" pitchFamily="66" charset="0"/>
              </a:rPr>
              <a:t>b) Dívka se s přítelem domluvila na tom, že  se bude chovat jako nemravná žena k cizímu muži. Tančí před ním na stole, postupně si začíná uvědomovat, že  překročila hranice své osobnosti a stává se někým jiným. </a:t>
            </a:r>
            <a:r>
              <a:rPr lang="cs-CZ" sz="2800" b="1" dirty="0" smtClean="0">
                <a:latin typeface="Monotype Corsiva" pitchFamily="66" charset="0"/>
              </a:rPr>
              <a:t>Název textu </a:t>
            </a:r>
            <a:r>
              <a:rPr lang="cs-CZ" sz="2800" dirty="0" smtClean="0">
                <a:latin typeface="Monotype Corsiva" pitchFamily="66" charset="0"/>
              </a:rPr>
              <a:t>– např. Tanec na stole.</a:t>
            </a:r>
          </a:p>
          <a:p>
            <a:r>
              <a:rPr lang="cs-CZ" sz="2800" dirty="0" smtClean="0">
                <a:latin typeface="Monotype Corsiva" pitchFamily="66" charset="0"/>
              </a:rPr>
              <a:t>c) Spisovná čeština, pasáž vypravěče; opakování slova </a:t>
            </a:r>
            <a:r>
              <a:rPr lang="cs-CZ" sz="2800" b="1" dirty="0" smtClean="0">
                <a:latin typeface="Monotype Corsiva" pitchFamily="66" charset="0"/>
              </a:rPr>
              <a:t>chtěla </a:t>
            </a:r>
            <a:r>
              <a:rPr lang="cs-CZ" sz="2800" dirty="0" smtClean="0">
                <a:latin typeface="Monotype Corsiva" pitchFamily="66" charset="0"/>
              </a:rPr>
              <a:t>, </a:t>
            </a:r>
            <a:r>
              <a:rPr lang="cs-CZ" sz="2800" b="1" dirty="0" smtClean="0">
                <a:latin typeface="Monotype Corsiva" pitchFamily="66" charset="0"/>
              </a:rPr>
              <a:t>nepřímá vyjádření</a:t>
            </a:r>
            <a:r>
              <a:rPr lang="cs-CZ" sz="2800" dirty="0" smtClean="0">
                <a:latin typeface="Monotype Corsiva" pitchFamily="66" charset="0"/>
              </a:rPr>
              <a:t> – stydlivá nejistota, ve vnitřním pláči (metonymie). Cizí slova jako salutovat, twist aj.</a:t>
            </a:r>
            <a:endParaRPr lang="cs-CZ" sz="2800" b="1" dirty="0" smtClean="0">
              <a:latin typeface="Monotype Corsiva" pitchFamily="66" charset="0"/>
            </a:endParaRPr>
          </a:p>
          <a:p>
            <a:pPr marL="514350" indent="-514350">
              <a:buAutoNum type="alphaLcParenR" startAt="4"/>
            </a:pP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lascivní - </a:t>
            </a:r>
            <a:r>
              <a:rPr lang="cs-CZ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necudný, chlípný, nemravný.</a:t>
            </a:r>
          </a:p>
          <a:p>
            <a:pPr marL="514350" indent="-514350"/>
            <a:r>
              <a:rPr lang="cs-CZ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    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twist - </a:t>
            </a:r>
            <a:r>
              <a:rPr lang="cs-CZ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tanec z 60. let 20. století    </a:t>
            </a:r>
            <a:r>
              <a:rPr lang="cs-CZ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3"/>
              </a:rPr>
              <a:t>http://cs.wikipedia.org/wiki/Twist</a:t>
            </a:r>
            <a:endParaRPr lang="cs-CZ" sz="2400" dirty="0">
              <a:solidFill>
                <a:srgbClr val="C00000"/>
              </a:solidFill>
            </a:endParaRPr>
          </a:p>
        </p:txBody>
      </p:sp>
      <p:pic>
        <p:nvPicPr>
          <p:cNvPr id="4" name="Obrázek 3" descr="MC900441734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6572264" y="4572008"/>
            <a:ext cx="1943104" cy="1943104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7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 txBox="1">
            <a:spLocks/>
          </p:cNvSpPr>
          <p:nvPr/>
        </p:nvSpPr>
        <p:spPr>
          <a:xfrm>
            <a:off x="357158" y="1000108"/>
            <a:ext cx="8501122" cy="5715040"/>
          </a:xfrm>
          <a:prstGeom prst="rect">
            <a:avLst/>
          </a:prstGeom>
          <a:gradFill flip="none" rotWithShape="1">
            <a:gsLst>
              <a:gs pos="1000">
                <a:schemeClr val="accent6">
                  <a:lumMod val="75000"/>
                </a:schemeClr>
              </a:gs>
              <a:gs pos="50000">
                <a:schemeClr val="bg1"/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7200000" scaled="0"/>
            <a:tileRect/>
          </a:gradFill>
          <a:ln w="28575">
            <a:solidFill>
              <a:schemeClr val="tx1"/>
            </a:solidFill>
          </a:ln>
          <a:effectLst>
            <a:outerShdw blurRad="50800" dist="50800" dir="1920000" algn="ctr" rotWithShape="0">
              <a:srgbClr val="000000">
                <a:alpha val="43137"/>
              </a:srgbClr>
            </a:outerShdw>
          </a:effectLst>
        </p:spPr>
        <p:txBody>
          <a:bodyPr vert="horz" lIns="91440" tIns="45720" rIns="91440" bIns="45720" rtlCol="0">
            <a:noAutofit/>
          </a:bodyPr>
          <a:lstStyle/>
          <a:p>
            <a:pPr algn="just"/>
            <a:r>
              <a:rPr lang="cs-CZ" sz="2400" dirty="0" smtClean="0"/>
              <a:t>     Kniha </a:t>
            </a:r>
            <a:r>
              <a:rPr lang="cs-CZ" sz="2400" b="1" dirty="0" smtClean="0"/>
              <a:t>Směšné lásky</a:t>
            </a:r>
            <a:r>
              <a:rPr lang="cs-CZ" sz="2400" dirty="0" smtClean="0"/>
              <a:t> je souborem sedmi povídek: Nikdo se nebude smát; Zlaté jablko věčné touhy; Falešný autostop; Symposion; Ať ustoupí staří mrtví mladým mrtvým; Doktor Havel po dvaceti letech a Eduard a Bůh. </a:t>
            </a:r>
            <a:r>
              <a:rPr lang="cs-CZ" sz="2400" b="1" i="1" dirty="0" smtClean="0"/>
              <a:t>Milan Kundera</a:t>
            </a:r>
            <a:r>
              <a:rPr lang="cs-CZ" sz="2400" dirty="0" smtClean="0"/>
              <a:t> je vybral mezi deseti povídkami, které původně vyšly postupně během let 1936-1968 ve třech </a:t>
            </a:r>
            <a:r>
              <a:rPr lang="cs-CZ" sz="2400" i="1" dirty="0" smtClean="0"/>
              <a:t>Sešitech směšných lásek</a:t>
            </a:r>
            <a:r>
              <a:rPr lang="cs-CZ" sz="2400" dirty="0" smtClean="0"/>
              <a:t>. </a:t>
            </a:r>
            <a:r>
              <a:rPr lang="cs-CZ" sz="2400" b="1" dirty="0" smtClean="0"/>
              <a:t>Společným tématem </a:t>
            </a:r>
            <a:r>
              <a:rPr lang="cs-CZ" sz="2400" dirty="0" smtClean="0"/>
              <a:t>všech sedmi povídek je láska a věčný konflikt mezi mužem a ženou. Navzdory názvu knihy autor lásku nezesměšňuje či neshazuje, pouze ukazuje, že láska nemusí být vždy jen vážná a seriózní – ale že může být i nečekaně komická a někdy až tragikomická. Téměř ve všech povídkách má svoje místo také erotika a intimita. </a:t>
            </a:r>
          </a:p>
          <a:p>
            <a:pPr algn="just"/>
            <a:r>
              <a:rPr lang="cs-CZ" sz="2400" dirty="0" smtClean="0"/>
              <a:t>     Kunderovy postavy vyrůstají z konkrétní situace, z konkrétního lidského problému a autor prostřednictvím jejich perspektiv  skládá mozaiku možných pravd. Pod anekdotickou slupkou se tak skrývá také bolestně existenciální téma.  </a:t>
            </a:r>
            <a:endParaRPr lang="cs-CZ" sz="2400" dirty="0"/>
          </a:p>
        </p:txBody>
      </p:sp>
      <p:sp>
        <p:nvSpPr>
          <p:cNvPr id="3" name="Obdélník 2"/>
          <p:cNvSpPr/>
          <p:nvPr/>
        </p:nvSpPr>
        <p:spPr>
          <a:xfrm>
            <a:off x="428596" y="214290"/>
            <a:ext cx="2857520" cy="584775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bg1"/>
              </a:gs>
              <a:gs pos="100000">
                <a:schemeClr val="accent6">
                  <a:lumMod val="60000"/>
                  <a:lumOff val="4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31750">
            <a:solidFill>
              <a:schemeClr val="tx1"/>
            </a:solidFill>
          </a:ln>
          <a:effectLst>
            <a:outerShdw dir="7680000" sx="103000" sy="103000" algn="ctr" rotWithShape="0">
              <a:srgbClr val="000000">
                <a:alpha val="43137"/>
              </a:srgb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cs-CZ" sz="32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Výchozí  text 3 </a:t>
            </a:r>
            <a:endParaRPr lang="cs-CZ" sz="32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7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71736" y="214290"/>
            <a:ext cx="4071966" cy="70788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bg1"/>
              </a:gs>
              <a:gs pos="100000">
                <a:schemeClr val="accent6">
                  <a:lumMod val="60000"/>
                  <a:lumOff val="4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31750">
            <a:solidFill>
              <a:schemeClr val="tx1"/>
            </a:solidFill>
          </a:ln>
          <a:effectLst>
            <a:outerShdw dir="7680000" sx="103000" sy="103000" algn="ctr" rotWithShape="0">
              <a:srgbClr val="000000">
                <a:alpha val="43137"/>
              </a:srgb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40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Otázky k textu 3</a:t>
            </a:r>
            <a:endParaRPr lang="cs-CZ" sz="40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571472" y="1142984"/>
            <a:ext cx="7858180" cy="78581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60000"/>
                  <a:lumOff val="4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2700000" scaled="1"/>
            <a:tileRect/>
          </a:gradFill>
          <a:ln w="28575">
            <a:solidFill>
              <a:schemeClr val="tx1"/>
            </a:solidFill>
          </a:ln>
          <a:effectLst>
            <a:outerShdw blurRad="50800" dist="50800" dir="1920000" algn="ctr" rotWithShape="0">
              <a:srgbClr val="000000">
                <a:alpha val="43137"/>
              </a:srgbClr>
            </a:outerShdw>
          </a:effectLst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uLnTx/>
                <a:uFillTx/>
                <a:latin typeface="+mj-lt"/>
              </a:rPr>
              <a:t>1. Vymyslete minimálně </a:t>
            </a:r>
            <a:r>
              <a:rPr kumimoji="0" lang="cs-CZ" sz="3200" b="1" i="0" u="sng" strike="noStrike" kern="1200" cap="none" spc="0" normalizeH="0" baseline="0" noProof="0" dirty="0" smtClean="0">
                <a:ln>
                  <a:noFill/>
                </a:ln>
                <a:uLnTx/>
                <a:uFillTx/>
                <a:latin typeface="+mj-lt"/>
              </a:rPr>
              <a:t>pět otázek k textu.</a:t>
            </a:r>
            <a:endParaRPr kumimoji="0" lang="cs-CZ" sz="3200" b="1" i="0" u="sng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uLnTx/>
              <a:uFillTx/>
              <a:latin typeface="+mj-lt"/>
            </a:endParaRPr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571472" y="2214554"/>
            <a:ext cx="7858180" cy="78581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60000"/>
                  <a:lumOff val="4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2700000" scaled="1"/>
            <a:tileRect/>
          </a:gradFill>
          <a:ln w="28575">
            <a:solidFill>
              <a:schemeClr val="tx1"/>
            </a:solidFill>
          </a:ln>
          <a:effectLst>
            <a:outerShdw blurRad="50800" dist="50800" dir="1920000" algn="ctr" rotWithShape="0">
              <a:srgbClr val="000000">
                <a:alpha val="43137"/>
              </a:srgbClr>
            </a:outerShdw>
          </a:effectLst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3200" b="1" dirty="0" smtClean="0">
                <a:latin typeface="+mj-lt"/>
              </a:rPr>
              <a:t>2. Který </a:t>
            </a:r>
            <a:r>
              <a:rPr lang="cs-CZ" sz="3200" b="1" u="sng" dirty="0" smtClean="0">
                <a:latin typeface="+mj-lt"/>
              </a:rPr>
              <a:t>slohový postup </a:t>
            </a:r>
            <a:r>
              <a:rPr lang="cs-CZ" sz="3200" b="1" dirty="0" smtClean="0">
                <a:latin typeface="+mj-lt"/>
              </a:rPr>
              <a:t>v ukázce převládá?</a:t>
            </a:r>
            <a:endParaRPr kumimoji="0" lang="cs-CZ" sz="3200" b="1" i="0" u="sng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uLnTx/>
              <a:uFillTx/>
              <a:latin typeface="+mj-lt"/>
            </a:endParaRPr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571472" y="3214686"/>
            <a:ext cx="7858180" cy="78581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60000"/>
                  <a:lumOff val="4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2700000" scaled="1"/>
            <a:tileRect/>
          </a:gradFill>
          <a:ln w="28575">
            <a:solidFill>
              <a:schemeClr val="tx1"/>
            </a:solidFill>
          </a:ln>
          <a:effectLst>
            <a:outerShdw blurRad="50800" dist="50800" dir="1920000" algn="ctr" rotWithShape="0">
              <a:srgbClr val="000000">
                <a:alpha val="43137"/>
              </a:srgbClr>
            </a:outerShdw>
          </a:effectLst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1" i="0" strike="noStrike" kern="1200" cap="none" spc="0" normalizeH="0" baseline="0" noProof="0" dirty="0" smtClean="0">
                <a:ln>
                  <a:noFill/>
                </a:ln>
                <a:uLnTx/>
                <a:uFillTx/>
                <a:latin typeface="+mj-lt"/>
              </a:rPr>
              <a:t>3.</a:t>
            </a:r>
            <a:r>
              <a:rPr kumimoji="0" lang="cs-CZ" sz="3200" b="1" i="0" strike="noStrike" kern="1200" cap="none" spc="0" normalizeH="0" noProof="0" dirty="0" smtClean="0">
                <a:ln>
                  <a:noFill/>
                </a:ln>
                <a:uLnTx/>
                <a:uFillTx/>
                <a:latin typeface="+mj-lt"/>
              </a:rPr>
              <a:t> Určete, jaká je </a:t>
            </a:r>
            <a:r>
              <a:rPr kumimoji="0" lang="cs-CZ" sz="3200" b="1" i="0" u="sng" strike="noStrike" kern="1200" cap="none" spc="0" normalizeH="0" noProof="0" dirty="0" smtClean="0">
                <a:ln>
                  <a:noFill/>
                </a:ln>
                <a:uLnTx/>
                <a:uFillTx/>
                <a:latin typeface="+mj-lt"/>
              </a:rPr>
              <a:t>funkce textu.</a:t>
            </a:r>
            <a:endParaRPr kumimoji="0" lang="cs-CZ" sz="3200" b="1" i="0" u="sng" strike="noStrike" kern="1200" cap="none" spc="0" normalizeH="0" baseline="0" noProof="0" dirty="0">
              <a:ln>
                <a:noFill/>
              </a:ln>
              <a:uLnTx/>
              <a:uFillTx/>
              <a:latin typeface="+mj-lt"/>
            </a:endParaRP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642910" y="4214818"/>
            <a:ext cx="7858180" cy="78581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60000"/>
                  <a:lumOff val="4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2700000" scaled="1"/>
            <a:tileRect/>
          </a:gradFill>
          <a:ln w="28575">
            <a:solidFill>
              <a:schemeClr val="tx1"/>
            </a:solidFill>
          </a:ln>
          <a:effectLst>
            <a:outerShdw blurRad="50800" dist="50800" dir="1920000" algn="ctr" rotWithShape="0">
              <a:srgbClr val="000000">
                <a:alpha val="43137"/>
              </a:srgbClr>
            </a:outerShdw>
          </a:effectLst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3200" b="1" dirty="0" smtClean="0">
                <a:latin typeface="+mj-lt"/>
              </a:rPr>
              <a:t>4. Která </a:t>
            </a:r>
            <a:r>
              <a:rPr lang="cs-CZ" sz="3200" b="1" u="sng" dirty="0" smtClean="0">
                <a:latin typeface="+mj-lt"/>
              </a:rPr>
              <a:t>forma jazyka </a:t>
            </a:r>
            <a:r>
              <a:rPr lang="cs-CZ" sz="3200" b="1" dirty="0" smtClean="0">
                <a:latin typeface="+mj-lt"/>
              </a:rPr>
              <a:t> se v úryvku uplatňuje? </a:t>
            </a:r>
            <a:endParaRPr kumimoji="0" lang="cs-CZ" sz="3200" b="1" i="0" strike="noStrike" kern="1200" cap="none" spc="0" normalizeH="0" baseline="0" noProof="0" dirty="0">
              <a:ln>
                <a:noFill/>
              </a:ln>
              <a:uLnTx/>
              <a:uFillTx/>
              <a:latin typeface="+mj-lt"/>
            </a:endParaRP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642910" y="5286388"/>
            <a:ext cx="7858180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60000"/>
                  <a:lumOff val="4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2700000" scaled="1"/>
            <a:tileRect/>
          </a:gradFill>
          <a:ln w="28575">
            <a:solidFill>
              <a:schemeClr val="tx1"/>
            </a:solidFill>
          </a:ln>
          <a:effectLst>
            <a:outerShdw blurRad="50800" dist="50800" dir="1920000" algn="ctr" rotWithShape="0">
              <a:srgbClr val="000000">
                <a:alpha val="43137"/>
              </a:srgbClr>
            </a:outerShdw>
          </a:effectLst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3200" b="1" dirty="0" smtClean="0">
                <a:latin typeface="+mj-lt"/>
              </a:rPr>
              <a:t>5. Vysvětlete </a:t>
            </a:r>
            <a:r>
              <a:rPr lang="cs-CZ" sz="3200" b="1" u="sng" dirty="0" smtClean="0">
                <a:latin typeface="+mj-lt"/>
              </a:rPr>
              <a:t>smysl slov </a:t>
            </a:r>
            <a:r>
              <a:rPr lang="cs-CZ" sz="3200" b="1" dirty="0" smtClean="0">
                <a:latin typeface="+mj-lt"/>
              </a:rPr>
              <a:t>v textu: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3200" b="1" dirty="0" smtClean="0">
                <a:latin typeface="+mj-lt"/>
              </a:rPr>
              <a:t>a) skládá </a:t>
            </a:r>
            <a:r>
              <a:rPr lang="cs-CZ" sz="3200" b="1" i="1" dirty="0" smtClean="0">
                <a:solidFill>
                  <a:schemeClr val="accent2"/>
                </a:solidFill>
                <a:latin typeface="+mj-lt"/>
              </a:rPr>
              <a:t>mozaiku </a:t>
            </a:r>
            <a:r>
              <a:rPr lang="cs-CZ" sz="3200" b="1" dirty="0" smtClean="0">
                <a:latin typeface="+mj-lt"/>
              </a:rPr>
              <a:t> b) jejich </a:t>
            </a:r>
            <a:r>
              <a:rPr lang="cs-CZ" sz="3200" b="1" i="1" dirty="0" smtClean="0">
                <a:solidFill>
                  <a:schemeClr val="accent2"/>
                </a:solidFill>
                <a:latin typeface="+mj-lt"/>
              </a:rPr>
              <a:t>perspektiv</a:t>
            </a:r>
            <a:r>
              <a:rPr lang="cs-CZ" sz="3600" b="1" i="1" dirty="0" smtClean="0">
                <a:solidFill>
                  <a:schemeClr val="accent2"/>
                </a:solidFill>
                <a:latin typeface="+mj-lt"/>
              </a:rPr>
              <a:t> </a:t>
            </a:r>
            <a:r>
              <a:rPr lang="cs-CZ" sz="3600" b="1" dirty="0" smtClean="0">
                <a:solidFill>
                  <a:schemeClr val="accent2"/>
                </a:solidFill>
                <a:latin typeface="+mj-lt"/>
              </a:rPr>
              <a:t>   </a:t>
            </a:r>
            <a:endParaRPr kumimoji="0" lang="cs-CZ" sz="3600" b="1" i="0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uLnTx/>
              <a:uFillTx/>
              <a:latin typeface="+mj-lt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7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85720" y="214290"/>
            <a:ext cx="3643338" cy="584775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bg1"/>
              </a:gs>
              <a:gs pos="100000">
                <a:schemeClr val="accent6">
                  <a:lumMod val="60000"/>
                  <a:lumOff val="4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31750">
            <a:solidFill>
              <a:schemeClr val="tx1"/>
            </a:solidFill>
          </a:ln>
          <a:effectLst>
            <a:outerShdw dir="7680000" sx="103000" sy="103000" algn="ctr" rotWithShape="0">
              <a:srgbClr val="000000">
                <a:alpha val="43137"/>
              </a:srgb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2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Odpovědi k textu 3</a:t>
            </a:r>
            <a:endParaRPr lang="cs-CZ" sz="32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357158" y="1000108"/>
            <a:ext cx="8501122" cy="3214710"/>
          </a:xfrm>
          <a:prstGeom prst="rect">
            <a:avLst/>
          </a:prstGeom>
          <a:gradFill flip="none" rotWithShape="1">
            <a:gsLst>
              <a:gs pos="1000">
                <a:schemeClr val="accent6">
                  <a:lumMod val="75000"/>
                </a:schemeClr>
              </a:gs>
              <a:gs pos="50000">
                <a:schemeClr val="bg1"/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7200000" scaled="0"/>
            <a:tileRect/>
          </a:gradFill>
          <a:ln w="28575">
            <a:solidFill>
              <a:schemeClr val="tx1"/>
            </a:solidFill>
          </a:ln>
          <a:effectLst>
            <a:outerShdw blurRad="50800" dist="50800" dir="1920000" algn="ctr" rotWithShape="0">
              <a:srgbClr val="000000">
                <a:alpha val="43137"/>
              </a:srgbClr>
            </a:outerShdw>
          </a:effectLst>
        </p:spPr>
        <p:txBody>
          <a:bodyPr vert="horz" lIns="91440" tIns="45720" rIns="91440" bIns="45720" rtlCol="0">
            <a:noAutofit/>
          </a:bodyPr>
          <a:lstStyle/>
          <a:p>
            <a:pPr marL="457200" indent="-457200" algn="just"/>
            <a:r>
              <a:rPr lang="cs-CZ" sz="2400" dirty="0" smtClean="0"/>
              <a:t>1. Individuální řešení.                                                                                      </a:t>
            </a:r>
          </a:p>
          <a:p>
            <a:pPr marL="457200" indent="-457200" algn="just"/>
            <a:r>
              <a:rPr lang="cs-CZ" sz="2400" dirty="0" smtClean="0"/>
              <a:t>2. Převládá </a:t>
            </a:r>
            <a:r>
              <a:rPr lang="cs-CZ" sz="2400" dirty="0" smtClean="0">
                <a:solidFill>
                  <a:schemeClr val="accent2"/>
                </a:solidFill>
              </a:rPr>
              <a:t>slohový postup výkladový a popisný.</a:t>
            </a:r>
          </a:p>
          <a:p>
            <a:pPr indent="-457200" algn="just"/>
            <a:r>
              <a:rPr lang="cs-CZ" sz="2400" dirty="0" smtClean="0"/>
              <a:t>3. </a:t>
            </a:r>
            <a:r>
              <a:rPr lang="cs-CZ" sz="2400" dirty="0" smtClean="0">
                <a:solidFill>
                  <a:schemeClr val="accent2"/>
                </a:solidFill>
              </a:rPr>
              <a:t>Hlavní funkce textu </a:t>
            </a:r>
            <a:r>
              <a:rPr lang="cs-CZ" sz="2400" dirty="0" smtClean="0"/>
              <a:t>je sdělná. Formou výkladu, popisu i úvah nás seznamuje s dílem Směšné lásky. Text může pomoci pochopit smysl Kunderova díla.</a:t>
            </a:r>
          </a:p>
          <a:p>
            <a:pPr marL="457200" indent="-457200" algn="just"/>
            <a:r>
              <a:rPr lang="cs-CZ" sz="2400" dirty="0" smtClean="0"/>
              <a:t>4. </a:t>
            </a:r>
            <a:r>
              <a:rPr lang="cs-CZ" sz="2400" dirty="0" smtClean="0">
                <a:solidFill>
                  <a:schemeClr val="accent2"/>
                </a:solidFill>
              </a:rPr>
              <a:t>Spisovná čeština.</a:t>
            </a:r>
          </a:p>
          <a:p>
            <a:pPr marL="457200" indent="-457200" algn="just"/>
            <a:r>
              <a:rPr lang="cs-CZ" sz="2400" dirty="0" smtClean="0"/>
              <a:t>5. a) jejich perspektivy –jejich </a:t>
            </a:r>
            <a:r>
              <a:rPr lang="cs-CZ" sz="2400" dirty="0" smtClean="0">
                <a:solidFill>
                  <a:schemeClr val="accent2"/>
                </a:solidFill>
              </a:rPr>
              <a:t>pohledu</a:t>
            </a:r>
          </a:p>
          <a:p>
            <a:pPr marL="457200" indent="-457200" algn="just"/>
            <a:r>
              <a:rPr lang="cs-CZ" sz="2400" dirty="0" smtClean="0"/>
              <a:t>    b) skládá mozaiku – skládá  </a:t>
            </a:r>
            <a:r>
              <a:rPr lang="cs-CZ" sz="2400" dirty="0" smtClean="0">
                <a:solidFill>
                  <a:schemeClr val="accent2"/>
                </a:solidFill>
              </a:rPr>
              <a:t>z částí celek</a:t>
            </a:r>
          </a:p>
        </p:txBody>
      </p:sp>
      <p:pic>
        <p:nvPicPr>
          <p:cNvPr id="4" name="Obrázek 3" descr="MC900426054.WM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074" y="4572008"/>
            <a:ext cx="2413004" cy="2105138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hlinkClick r:id="rId2"/>
          </p:cNvPr>
          <p:cNvSpPr/>
          <p:nvPr/>
        </p:nvSpPr>
        <p:spPr>
          <a:xfrm>
            <a:off x="3714744" y="214290"/>
            <a:ext cx="5143536" cy="6001643"/>
          </a:xfrm>
          <a:prstGeom prst="rect">
            <a:avLst/>
          </a:prstGeom>
          <a:gradFill>
            <a:gsLst>
              <a:gs pos="10000">
                <a:schemeClr val="accent6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2400000" scaled="0"/>
          </a:gradFill>
          <a:ln w="19050">
            <a:solidFill>
              <a:schemeClr val="tx1"/>
            </a:solidFill>
          </a:ln>
          <a:effectLst>
            <a:outerShdw dist="50800" dir="5400000" algn="ctr" rotWithShape="0">
              <a:srgbClr val="000000">
                <a:alpha val="43137"/>
              </a:srgb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Milan Kundera</a:t>
            </a:r>
          </a:p>
          <a:p>
            <a:pPr algn="ctr"/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Poslouchejte nahrávku a odpovězte na otázky.</a:t>
            </a:r>
          </a:p>
          <a:p>
            <a:pPr algn="ctr"/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http://prehravac.rozhlas.cz/audio/893105</a:t>
            </a:r>
            <a:endParaRPr lang="cs-CZ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marL="514350" indent="-514350">
              <a:buAutoNum type="alphaLcParenR"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Jaký problém  mající  </a:t>
            </a:r>
            <a:r>
              <a:rPr lang="cs-CZ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souvislost s udavačstvím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M. Kunderu trápí?</a:t>
            </a:r>
          </a:p>
          <a:p>
            <a:pPr marL="514350" indent="-514350">
              <a:buAutoNum type="alphaLcParenR"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Proč </a:t>
            </a:r>
            <a:r>
              <a:rPr lang="cs-CZ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nerad komunikuje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 českými novináři?</a:t>
            </a:r>
          </a:p>
          <a:p>
            <a:pPr marL="514350" indent="-514350">
              <a:buAutoNum type="alphaLcParenR"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Která </a:t>
            </a:r>
            <a:r>
              <a:rPr lang="cs-CZ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jeho díla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byla v nahrávce zmíněna? Jak jsou vnímána? Co  je pro ně typické?</a:t>
            </a:r>
          </a:p>
          <a:p>
            <a:pPr algn="ctr"/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7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hlinkClick r:id="rId3"/>
          </p:cNvPr>
          <p:cNvSpPr/>
          <p:nvPr/>
        </p:nvSpPr>
        <p:spPr>
          <a:xfrm>
            <a:off x="357158" y="428604"/>
            <a:ext cx="8501122" cy="6124754"/>
          </a:xfrm>
          <a:prstGeom prst="rect">
            <a:avLst/>
          </a:prstGeom>
          <a:gradFill>
            <a:gsLst>
              <a:gs pos="10000">
                <a:schemeClr val="accent6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2400000" scaled="0"/>
          </a:gradFill>
          <a:ln w="19050">
            <a:solidFill>
              <a:schemeClr val="tx1"/>
            </a:solidFill>
          </a:ln>
          <a:effectLst>
            <a:outerShdw dist="50800" dir="5400000" algn="ctr" rotWithShape="0">
              <a:srgbClr val="000000">
                <a:alpha val="43137"/>
              </a:srgbClr>
            </a:outerShdw>
          </a:effectLst>
        </p:spPr>
        <p:txBody>
          <a:bodyPr wrap="square">
            <a:spAutoFit/>
          </a:bodyPr>
          <a:lstStyle/>
          <a:p>
            <a:pPr algn="ctr"/>
            <a:endParaRPr lang="cs-CZ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just">
              <a:buAutoNum type="alphaLcParenR"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 roce 2008 se objevil v českých médiích text obviňující  M. Kunderu  </a:t>
            </a:r>
            <a:r>
              <a:rPr lang="cs-CZ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udavačství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(jednalo se o  západního agenta M. Dvořáčka, jehož prý  tehdy udal MK). Ten </a:t>
            </a:r>
            <a:r>
              <a:rPr lang="cs-CZ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obviněním nesouhlasí.</a:t>
            </a:r>
          </a:p>
          <a:p>
            <a:pPr algn="just">
              <a:buAutoNum type="alphaLcParenR"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Nerad komunikuje s českými médii z důvodu  aféry, nepochopení jeho exulantské minulosti, také polemiky s Václavem Havlem aj.</a:t>
            </a:r>
          </a:p>
          <a:p>
            <a:pPr algn="just">
              <a:buAutoNum type="alphaLcParenR"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Žert, Nesnesitelná lehkost bytí,  Směšné lásky, Valčík na rozloučenou, drama Jakub a jeho pán aj. Sebeironie, absurdita života, exulantský úděl aj.  </a:t>
            </a:r>
          </a:p>
          <a:p>
            <a:endPara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>
              <a:buAutoNum type="alphaLcParenR"/>
            </a:pPr>
            <a:endPara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>
              <a:buAutoNum type="alphaLcParenR"/>
            </a:pP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3" name="Obrázek 2" descr="MC900019306.WM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16" y="4857760"/>
            <a:ext cx="1928826" cy="1621160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7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85720" y="214290"/>
            <a:ext cx="8429684" cy="584775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bg1"/>
              </a:gs>
              <a:gs pos="100000">
                <a:schemeClr val="accent6">
                  <a:lumMod val="60000"/>
                  <a:lumOff val="4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31750">
            <a:solidFill>
              <a:schemeClr val="tx1"/>
            </a:solidFill>
          </a:ln>
          <a:effectLst>
            <a:outerShdw dir="7680000" sx="103000" sy="103000" algn="ctr" rotWithShape="0">
              <a:srgbClr val="000000">
                <a:alpha val="43137"/>
              </a:srgb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Žert</a:t>
            </a:r>
            <a:r>
              <a:rPr lang="cs-CZ" sz="32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(1967) – výchozí text 4 </a:t>
            </a:r>
            <a:endParaRPr lang="cs-CZ" sz="32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214282" y="928670"/>
            <a:ext cx="8501122" cy="5715040"/>
          </a:xfrm>
          <a:prstGeom prst="rect">
            <a:avLst/>
          </a:prstGeom>
          <a:gradFill flip="none" rotWithShape="1">
            <a:gsLst>
              <a:gs pos="1000">
                <a:schemeClr val="accent6">
                  <a:lumMod val="75000"/>
                </a:schemeClr>
              </a:gs>
              <a:gs pos="50000">
                <a:schemeClr val="bg1"/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7200000" scaled="0"/>
            <a:tileRect/>
          </a:gradFill>
          <a:ln w="28575">
            <a:solidFill>
              <a:schemeClr val="tx1"/>
            </a:solidFill>
          </a:ln>
          <a:effectLst>
            <a:outerShdw blurRad="50800" dist="50800" dir="1920000" algn="ctr" rotWithShape="0">
              <a:srgbClr val="000000">
                <a:alpha val="43137"/>
              </a:srgbClr>
            </a:outerShdw>
          </a:effectLst>
        </p:spPr>
        <p:txBody>
          <a:bodyPr vert="horz" lIns="91440" tIns="45720" rIns="91440" bIns="45720" rtlCol="0">
            <a:noAutofit/>
          </a:bodyPr>
          <a:lstStyle/>
          <a:p>
            <a:pPr algn="just"/>
            <a:r>
              <a:rPr lang="cs-CZ" sz="2400" dirty="0" smtClean="0"/>
              <a:t>     </a:t>
            </a:r>
            <a:r>
              <a:rPr lang="cs-CZ" sz="2800" dirty="0" smtClean="0"/>
              <a:t>Dusil jsem se ponížením a hanbou. Netoužil jsem po ničem jiném než  zmizet, osamět a smazat  Helenu i Zemánka, smazat předvčerejšek, včerejšek i dnešek, tento hloupý žert, smazat  to, smazat, aby  po tom všem nezůstala ani stopa … byl jsem naplněn jedinou touhou: být odtud pryč, pryč odtud a z celé té historie: udělat za vším tečku. Věděl jsem, že nesmím Helenu dále klamat: byla vůči mně nevinná a já jsem jednal nízce, protože jsme ji proměnil v pouhou věc, v kámen, který jsem chtěl (a neuměl)  vrhnout po někom jiném. </a:t>
            </a:r>
          </a:p>
          <a:p>
            <a:pPr algn="just"/>
            <a:r>
              <a:rPr lang="cs-CZ" sz="2800" dirty="0" smtClean="0"/>
              <a:t>     Dusil jsem se výsměšným nezdarem své msty a nízkostí vlastního jednání a byl jsem rozhodnut udělat  všemu konec , aspoň nyní, ale přece dřív, než bude pozdě.      </a:t>
            </a:r>
          </a:p>
          <a:p>
            <a:pPr algn="just"/>
            <a:endParaRPr lang="cs-CZ" sz="2800" dirty="0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85720" y="214290"/>
            <a:ext cx="8643998" cy="64633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bg1"/>
              </a:gs>
              <a:gs pos="100000">
                <a:schemeClr val="accent6">
                  <a:lumMod val="60000"/>
                  <a:lumOff val="4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31750">
            <a:solidFill>
              <a:schemeClr val="tx1"/>
            </a:solidFill>
          </a:ln>
          <a:effectLst>
            <a:outerShdw dist="127000" dir="7680000" sx="46000" sy="46000" algn="ctr" rotWithShape="0">
              <a:srgbClr val="000000">
                <a:alpha val="43137"/>
              </a:srgb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Určete správnost tvrzení, chybná opravte. </a:t>
            </a:r>
            <a:endParaRPr lang="cs-CZ" sz="36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285720" y="1142984"/>
            <a:ext cx="8643998" cy="1214446"/>
          </a:xfrm>
          <a:prstGeom prst="rect">
            <a:avLst/>
          </a:prstGeom>
          <a:gradFill flip="none" rotWithShape="1">
            <a:gsLst>
              <a:gs pos="0">
                <a:schemeClr val="accent6"/>
              </a:gs>
              <a:gs pos="50000">
                <a:schemeClr val="bg1"/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2700000" scaled="1"/>
            <a:tileRect/>
          </a:gradFill>
          <a:ln w="28575">
            <a:solidFill>
              <a:schemeClr val="tx1"/>
            </a:solidFill>
          </a:ln>
          <a:effectLst>
            <a:outerShdw blurRad="50800" dist="50800" dir="1920000" algn="ctr" rotWithShape="0">
              <a:srgbClr val="000000">
                <a:alpha val="43137"/>
              </a:srgbClr>
            </a:outerShdw>
          </a:effectLst>
        </p:spPr>
        <p:txBody>
          <a:bodyPr vert="horz" lIns="91440" tIns="45720" rIns="91440" bIns="45720" rtlCol="0">
            <a:noAutofit/>
          </a:bodyPr>
          <a:lstStyle/>
          <a:p>
            <a:pPr marL="0" lvl="3" indent="-514350">
              <a:spcBef>
                <a:spcPct val="20000"/>
              </a:spcBef>
              <a:buAutoNum type="arabicPeriod"/>
            </a:pPr>
            <a:r>
              <a:rPr kumimoji="0" lang="cs-CZ" sz="3200" i="0" u="none" strike="noStrike" kern="1200" cap="none" spc="0" normalizeH="0" noProof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Hlavní hrdina </a:t>
            </a:r>
            <a:r>
              <a:rPr kumimoji="0" lang="cs-CZ" sz="3200" i="0" u="sng" strike="noStrike" kern="1200" cap="none" spc="0" normalizeH="0" noProof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románu Žert </a:t>
            </a:r>
            <a:r>
              <a:rPr kumimoji="0" lang="cs-CZ" sz="3200" i="0" u="none" strike="noStrike" kern="1200" cap="none" spc="0" normalizeH="0" noProof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se jmenuje Jan Jahn.   </a:t>
            </a: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</a:p>
          <a:p>
            <a:pPr marL="0" lvl="3" indent="-514350">
              <a:spcBef>
                <a:spcPct val="20000"/>
              </a:spcBef>
            </a:pP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a</a:t>
            </a:r>
            <a:r>
              <a:rPr kumimoji="0" lang="cs-CZ" sz="3200" i="0" u="none" strike="noStrike" kern="1200" cap="none" spc="0" normalizeH="0" noProof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no – ne</a:t>
            </a:r>
            <a:endParaRPr kumimoji="0" lang="cs-CZ" sz="3200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285720" y="2714620"/>
            <a:ext cx="8643998" cy="1143008"/>
          </a:xfrm>
          <a:prstGeom prst="rect">
            <a:avLst/>
          </a:prstGeom>
          <a:gradFill flip="none" rotWithShape="1">
            <a:gsLst>
              <a:gs pos="0">
                <a:schemeClr val="accent6"/>
              </a:gs>
              <a:gs pos="50000">
                <a:schemeClr val="bg1"/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2700000" scaled="1"/>
            <a:tileRect/>
          </a:gradFill>
          <a:ln w="28575">
            <a:solidFill>
              <a:schemeClr val="tx1"/>
            </a:solidFill>
          </a:ln>
          <a:effectLst>
            <a:outerShdw blurRad="50800" dist="50800" dir="1920000" algn="ctr" rotWithShape="0">
              <a:srgbClr val="000000">
                <a:alpha val="43137"/>
              </a:srgbClr>
            </a:outerShdw>
          </a:effectLst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M. Kundera  sepsal </a:t>
            </a:r>
            <a:r>
              <a:rPr lang="cs-CZ" sz="32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divadelní hru </a:t>
            </a: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Petr a jeho pán.                ano - ne</a:t>
            </a:r>
            <a:endParaRPr kumimoji="0" lang="cs-CZ" sz="3200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>
          <a:xfrm>
            <a:off x="285720" y="4071942"/>
            <a:ext cx="8643998" cy="1143008"/>
          </a:xfrm>
          <a:prstGeom prst="rect">
            <a:avLst/>
          </a:prstGeom>
          <a:gradFill flip="none" rotWithShape="1">
            <a:gsLst>
              <a:gs pos="0">
                <a:schemeClr val="accent6"/>
              </a:gs>
              <a:gs pos="50000">
                <a:schemeClr val="bg1"/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2700000" scaled="1"/>
            <a:tileRect/>
          </a:gradFill>
          <a:ln w="28575">
            <a:solidFill>
              <a:schemeClr val="tx1"/>
            </a:solidFill>
          </a:ln>
          <a:effectLst>
            <a:outerShdw blurRad="50800" dist="50800" dir="1920000" algn="ctr" rotWithShape="0">
              <a:srgbClr val="000000">
                <a:alpha val="43137"/>
              </a:srgbClr>
            </a:outerShdw>
          </a:effectLst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r>
              <a:rPr kumimoji="0" lang="cs-CZ" sz="3200" i="0" u="none" strike="noStrike" kern="1200" cap="none" spc="0" normalizeH="0" baseline="0" noProof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3. V díle</a:t>
            </a:r>
            <a:r>
              <a:rPr kumimoji="0" lang="cs-CZ" sz="3200" i="0" u="none" strike="noStrike" kern="1200" cap="none" spc="0" normalizeH="0" noProof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 </a:t>
            </a: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</a:t>
            </a:r>
            <a:r>
              <a:rPr kumimoji="0" lang="cs-CZ" sz="3200" i="0" u="none" strike="noStrike" kern="1200" cap="none" spc="0" normalizeH="0" noProof="0" dirty="0" err="1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ert</a:t>
            </a:r>
            <a:r>
              <a:rPr kumimoji="0" lang="cs-CZ" sz="3200" i="0" u="none" strike="noStrike" kern="1200" cap="none" spc="0" normalizeH="0" noProof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 je </a:t>
            </a:r>
            <a:r>
              <a:rPr kumimoji="0" lang="cs-CZ" sz="3200" i="0" u="sng" strike="noStrike" kern="1200" cap="none" spc="0" normalizeH="0" noProof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hlavní hrdina </a:t>
            </a:r>
            <a:r>
              <a:rPr kumimoji="0" lang="cs-CZ" sz="3200" i="0" u="none" strike="noStrike" kern="1200" cap="none" spc="0" normalizeH="0" noProof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vyloučen ze strany i </a:t>
            </a: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vysoké školy a stráví několik let u PTP.   ano - ne</a:t>
            </a:r>
            <a:endParaRPr kumimoji="0" lang="cs-CZ" sz="3200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285720" y="5429264"/>
            <a:ext cx="8643998" cy="1143008"/>
          </a:xfrm>
          <a:prstGeom prst="rect">
            <a:avLst/>
          </a:prstGeom>
          <a:gradFill flip="none" rotWithShape="1">
            <a:gsLst>
              <a:gs pos="0">
                <a:schemeClr val="accent6"/>
              </a:gs>
              <a:gs pos="50000">
                <a:schemeClr val="bg1"/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2700000" scaled="1"/>
            <a:tileRect/>
          </a:gradFill>
          <a:ln w="28575">
            <a:solidFill>
              <a:schemeClr val="tx1"/>
            </a:solidFill>
          </a:ln>
          <a:effectLst>
            <a:outerShdw blurRad="50800" dist="50800" dir="1920000" algn="ctr" rotWithShape="0">
              <a:srgbClr val="000000">
                <a:alpha val="43137"/>
              </a:srgbClr>
            </a:outerShdw>
          </a:effectLst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kumimoji="0" lang="cs-CZ" sz="3200" i="0" u="none" strike="noStrike" kern="1200" cap="none" spc="0" normalizeH="0" baseline="0" noProof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. </a:t>
            </a:r>
            <a:r>
              <a:rPr kumimoji="0" lang="cs-CZ" sz="3200" i="0" u="sng" strike="noStrike" kern="1200" cap="none" spc="0" normalizeH="0" baseline="0" noProof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Kunderovi hrdinové </a:t>
            </a:r>
            <a:r>
              <a:rPr kumimoji="0" lang="cs-CZ" sz="3200" i="0" u="none" strike="noStrike" kern="1200" cap="none" spc="0" normalizeH="0" baseline="0" noProof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jsou konfrontováni s levicovými</a:t>
            </a:r>
            <a:r>
              <a:rPr kumimoji="0" lang="cs-CZ" sz="3200" i="0" u="none" strike="noStrike" kern="1200" cap="none" spc="0" normalizeH="0" noProof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 intelektuály z jiných zemí.    </a:t>
            </a: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kumimoji="0" lang="cs-CZ" sz="3200" i="0" u="none" strike="noStrike" kern="1200" cap="none" spc="0" normalizeH="0" noProof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no - ne</a:t>
            </a:r>
            <a:endParaRPr kumimoji="0" lang="cs-CZ" sz="3200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85720" y="214290"/>
            <a:ext cx="8643998" cy="64633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bg1"/>
              </a:gs>
              <a:gs pos="100000">
                <a:schemeClr val="accent6">
                  <a:lumMod val="60000"/>
                  <a:lumOff val="4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31750">
            <a:solidFill>
              <a:schemeClr val="tx1"/>
            </a:solidFill>
          </a:ln>
          <a:effectLst>
            <a:outerShdw dist="127000" dir="7680000" sx="46000" sy="46000" algn="ctr" rotWithShape="0">
              <a:srgbClr val="000000">
                <a:alpha val="43137"/>
              </a:srgb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Určete správnost tvrzení, chybná opravte. </a:t>
            </a:r>
            <a:endParaRPr lang="cs-CZ" sz="36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285720" y="1142984"/>
            <a:ext cx="8643998" cy="1214446"/>
          </a:xfrm>
          <a:prstGeom prst="rect">
            <a:avLst/>
          </a:prstGeom>
          <a:gradFill flip="none" rotWithShape="1">
            <a:gsLst>
              <a:gs pos="0">
                <a:schemeClr val="accent6"/>
              </a:gs>
              <a:gs pos="50000">
                <a:schemeClr val="bg1"/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2700000" scaled="1"/>
            <a:tileRect/>
          </a:gradFill>
          <a:ln w="28575">
            <a:solidFill>
              <a:schemeClr val="tx1"/>
            </a:solidFill>
          </a:ln>
          <a:effectLst>
            <a:outerShdw blurRad="50800" dist="50800" dir="1920000" algn="ctr" rotWithShape="0">
              <a:srgbClr val="000000">
                <a:alpha val="43137"/>
              </a:srgbClr>
            </a:outerShdw>
          </a:effectLst>
        </p:spPr>
        <p:txBody>
          <a:bodyPr vert="horz" lIns="91440" tIns="45720" rIns="91440" bIns="45720" rtlCol="0">
            <a:noAutofit/>
          </a:bodyPr>
          <a:lstStyle/>
          <a:p>
            <a:pPr marL="0" lvl="3" indent="-514350">
              <a:spcBef>
                <a:spcPct val="20000"/>
              </a:spcBef>
              <a:buAutoNum type="arabicPeriod"/>
            </a:pPr>
            <a:r>
              <a:rPr kumimoji="0" lang="cs-CZ" sz="3200" i="0" u="none" strike="noStrike" kern="1200" cap="none" spc="0" normalizeH="0" noProof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Hlavní hrdina </a:t>
            </a:r>
            <a:r>
              <a:rPr kumimoji="0" lang="cs-CZ" sz="3200" i="0" u="sng" strike="noStrike" kern="1200" cap="none" spc="0" normalizeH="0" noProof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románu Žert </a:t>
            </a:r>
            <a:r>
              <a:rPr kumimoji="0" lang="cs-CZ" sz="3200" i="0" u="none" strike="noStrike" kern="1200" cap="none" spc="0" normalizeH="0" noProof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se jmenuje </a:t>
            </a:r>
            <a:r>
              <a:rPr kumimoji="0" lang="cs-CZ" sz="3200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Ludvík </a:t>
            </a:r>
            <a:r>
              <a:rPr kumimoji="0" lang="cs-CZ" sz="3200" i="0" u="none" strike="noStrike" kern="1200" cap="none" spc="0" normalizeH="0" noProof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Jahn.   </a:t>
            </a: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a</a:t>
            </a:r>
            <a:r>
              <a:rPr kumimoji="0" lang="cs-CZ" sz="3200" i="0" u="none" strike="noStrike" kern="1200" cap="none" spc="0" normalizeH="0" noProof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no – </a:t>
            </a:r>
            <a:r>
              <a:rPr kumimoji="0" lang="cs-CZ" sz="3200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ne</a:t>
            </a:r>
            <a:endParaRPr kumimoji="0" lang="cs-CZ" sz="320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285720" y="2714620"/>
            <a:ext cx="8643998" cy="1143008"/>
          </a:xfrm>
          <a:prstGeom prst="rect">
            <a:avLst/>
          </a:prstGeom>
          <a:gradFill flip="none" rotWithShape="1">
            <a:gsLst>
              <a:gs pos="0">
                <a:schemeClr val="accent6"/>
              </a:gs>
              <a:gs pos="50000">
                <a:schemeClr val="bg1"/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2700000" scaled="1"/>
            <a:tileRect/>
          </a:gradFill>
          <a:ln w="28575">
            <a:solidFill>
              <a:schemeClr val="tx1"/>
            </a:solidFill>
          </a:ln>
          <a:effectLst>
            <a:outerShdw blurRad="50800" dist="50800" dir="1920000" algn="ctr" rotWithShape="0">
              <a:srgbClr val="000000">
                <a:alpha val="43137"/>
              </a:srgbClr>
            </a:outerShdw>
          </a:effectLst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M. Kundera  sepsal </a:t>
            </a:r>
            <a:r>
              <a:rPr lang="cs-CZ" sz="32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divadelní hru</a:t>
            </a: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cs-CZ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Jakub</a:t>
            </a: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jeho pán.                ano - </a:t>
            </a:r>
            <a:r>
              <a:rPr lang="cs-CZ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</a:t>
            </a:r>
            <a:endParaRPr kumimoji="0" lang="cs-CZ" sz="320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>
          <a:xfrm>
            <a:off x="285720" y="4071942"/>
            <a:ext cx="8643998" cy="1143008"/>
          </a:xfrm>
          <a:prstGeom prst="rect">
            <a:avLst/>
          </a:prstGeom>
          <a:gradFill flip="none" rotWithShape="1">
            <a:gsLst>
              <a:gs pos="0">
                <a:schemeClr val="accent6"/>
              </a:gs>
              <a:gs pos="50000">
                <a:schemeClr val="bg1"/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2700000" scaled="1"/>
            <a:tileRect/>
          </a:gradFill>
          <a:ln w="28575">
            <a:solidFill>
              <a:schemeClr val="tx1"/>
            </a:solidFill>
          </a:ln>
          <a:effectLst>
            <a:outerShdw blurRad="50800" dist="50800" dir="1920000" algn="ctr" rotWithShape="0">
              <a:srgbClr val="000000">
                <a:alpha val="43137"/>
              </a:srgbClr>
            </a:outerShdw>
          </a:effectLst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r>
              <a:rPr kumimoji="0" lang="cs-CZ" sz="3200" i="0" u="none" strike="noStrike" kern="1200" cap="none" spc="0" normalizeH="0" baseline="0" noProof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3. V díle</a:t>
            </a:r>
            <a:r>
              <a:rPr kumimoji="0" lang="cs-CZ" sz="3200" i="0" u="none" strike="noStrike" kern="1200" cap="none" spc="0" normalizeH="0" noProof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 </a:t>
            </a: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</a:t>
            </a:r>
            <a:r>
              <a:rPr kumimoji="0" lang="cs-CZ" sz="3200" i="0" u="none" strike="noStrike" kern="1200" cap="none" spc="0" normalizeH="0" noProof="0" dirty="0" err="1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ert</a:t>
            </a:r>
            <a:r>
              <a:rPr kumimoji="0" lang="cs-CZ" sz="3200" i="0" u="none" strike="noStrike" kern="1200" cap="none" spc="0" normalizeH="0" noProof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 je </a:t>
            </a:r>
            <a:r>
              <a:rPr kumimoji="0" lang="cs-CZ" sz="3200" i="0" u="sng" strike="noStrike" kern="1200" cap="none" spc="0" normalizeH="0" noProof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hlavní hrdina </a:t>
            </a:r>
            <a:r>
              <a:rPr kumimoji="0" lang="cs-CZ" sz="3200" i="0" u="none" strike="noStrike" kern="1200" cap="none" spc="0" normalizeH="0" noProof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vyloučen ze strany i </a:t>
            </a: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vysoké školy a stráví několik let u PTP.   </a:t>
            </a:r>
            <a:r>
              <a:rPr lang="cs-CZ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</a:t>
            </a: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ne</a:t>
            </a:r>
            <a:endParaRPr kumimoji="0" lang="cs-CZ" sz="3200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285720" y="5429264"/>
            <a:ext cx="8643998" cy="1143008"/>
          </a:xfrm>
          <a:prstGeom prst="rect">
            <a:avLst/>
          </a:prstGeom>
          <a:gradFill flip="none" rotWithShape="1">
            <a:gsLst>
              <a:gs pos="0">
                <a:schemeClr val="accent6"/>
              </a:gs>
              <a:gs pos="50000">
                <a:schemeClr val="bg1"/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2700000" scaled="1"/>
            <a:tileRect/>
          </a:gradFill>
          <a:ln w="28575">
            <a:solidFill>
              <a:schemeClr val="tx1"/>
            </a:solidFill>
          </a:ln>
          <a:effectLst>
            <a:outerShdw blurRad="50800" dist="50800" dir="1920000" algn="ctr" rotWithShape="0">
              <a:srgbClr val="000000">
                <a:alpha val="43137"/>
              </a:srgbClr>
            </a:outerShdw>
          </a:effectLst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kumimoji="0" lang="cs-CZ" sz="3200" i="0" u="none" strike="noStrike" kern="1200" cap="none" spc="0" normalizeH="0" baseline="0" noProof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. </a:t>
            </a:r>
            <a:r>
              <a:rPr kumimoji="0" lang="cs-CZ" sz="3200" i="0" u="sng" strike="noStrike" kern="1200" cap="none" spc="0" normalizeH="0" baseline="0" noProof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Kunderovi hrdinové </a:t>
            </a:r>
            <a:r>
              <a:rPr kumimoji="0" lang="cs-CZ" sz="3200" i="0" u="none" strike="noStrike" kern="1200" cap="none" spc="0" normalizeH="0" baseline="0" noProof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jsou konfrontováni s levicovými</a:t>
            </a:r>
            <a:r>
              <a:rPr kumimoji="0" lang="cs-CZ" sz="3200" i="0" u="none" strike="noStrike" kern="1200" cap="none" spc="0" normalizeH="0" noProof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 intelektuály z jiných zemí.    </a:t>
            </a:r>
            <a:r>
              <a:rPr lang="cs-CZ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kumimoji="0" lang="cs-CZ" sz="3200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no </a:t>
            </a:r>
            <a:r>
              <a:rPr kumimoji="0" lang="cs-CZ" sz="3200" i="0" u="none" strike="noStrike" kern="1200" cap="none" spc="0" normalizeH="0" noProof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- ne</a:t>
            </a:r>
            <a:endParaRPr kumimoji="0" lang="cs-CZ" sz="3200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>
            <a:hlinkClick r:id="rId2"/>
          </p:cNvPr>
          <p:cNvSpPr txBox="1">
            <a:spLocks/>
          </p:cNvSpPr>
          <p:nvPr/>
        </p:nvSpPr>
        <p:spPr>
          <a:xfrm>
            <a:off x="428596" y="1714488"/>
            <a:ext cx="8358246" cy="2214578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2700000" scaled="1"/>
          </a:gradFill>
          <a:ln w="28575">
            <a:solidFill>
              <a:schemeClr val="tx1"/>
            </a:solidFill>
          </a:ln>
          <a:effectLst>
            <a:outerShdw blurRad="50800" dist="50800" dir="1920000" algn="ctr" rotWithShape="0">
              <a:srgbClr val="000000">
                <a:alpha val="43137"/>
              </a:srgb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lvl="0" algn="ctr">
              <a:spcBef>
                <a:spcPct val="20000"/>
              </a:spcBef>
            </a:pPr>
            <a:endParaRPr lang="cs-CZ" sz="3200" b="1" dirty="0" smtClean="0">
              <a:solidFill>
                <a:srgbClr val="C00000"/>
              </a:solidFill>
              <a:latin typeface="Monotype Corsiva" pitchFamily="66" charset="0"/>
            </a:endParaRPr>
          </a:p>
          <a:p>
            <a:pPr lvl="0" algn="ctr">
              <a:spcBef>
                <a:spcPct val="20000"/>
              </a:spcBef>
            </a:pPr>
            <a:r>
              <a:rPr lang="cs-CZ" sz="3600" b="1" dirty="0" smtClean="0">
                <a:solidFill>
                  <a:srgbClr val="C00000"/>
                </a:solidFill>
                <a:latin typeface="Monotype Corsiva" pitchFamily="66" charset="0"/>
              </a:rPr>
              <a:t>Žert </a:t>
            </a:r>
            <a:r>
              <a:rPr lang="cs-CZ" sz="3600" b="1" dirty="0" smtClean="0">
                <a:latin typeface="Monotype Corsiva" pitchFamily="66" charset="0"/>
              </a:rPr>
              <a:t>– film režiséra </a:t>
            </a:r>
            <a:r>
              <a:rPr lang="cs-CZ" sz="3600" b="1" dirty="0" err="1" smtClean="0">
                <a:latin typeface="Monotype Corsiva" pitchFamily="66" charset="0"/>
              </a:rPr>
              <a:t>Jaromila</a:t>
            </a:r>
            <a:r>
              <a:rPr lang="cs-CZ" sz="3600" b="1" dirty="0" smtClean="0">
                <a:latin typeface="Monotype Corsiva" pitchFamily="66" charset="0"/>
              </a:rPr>
              <a:t> </a:t>
            </a:r>
            <a:r>
              <a:rPr lang="cs-CZ" sz="3600" b="1" dirty="0" err="1" smtClean="0">
                <a:latin typeface="Monotype Corsiva" pitchFamily="66" charset="0"/>
              </a:rPr>
              <a:t>Jireše</a:t>
            </a:r>
            <a:r>
              <a:rPr lang="cs-CZ" sz="3600" b="1" dirty="0" smtClean="0">
                <a:latin typeface="Monotype Corsiva" pitchFamily="66" charset="0"/>
              </a:rPr>
              <a:t> (1968) </a:t>
            </a:r>
          </a:p>
          <a:p>
            <a:pPr lvl="0" algn="ctr">
              <a:spcBef>
                <a:spcPct val="20000"/>
              </a:spcBef>
            </a:pPr>
            <a:r>
              <a:rPr lang="cs-CZ" sz="3200" b="1" dirty="0" smtClean="0">
                <a:latin typeface="Monotype Corsiva" pitchFamily="66" charset="0"/>
                <a:hlinkClick r:id="rId3"/>
              </a:rPr>
              <a:t>http://www.</a:t>
            </a:r>
            <a:r>
              <a:rPr lang="cs-CZ" sz="3200" b="1" dirty="0" err="1" smtClean="0">
                <a:latin typeface="Monotype Corsiva" pitchFamily="66" charset="0"/>
                <a:hlinkClick r:id="rId3"/>
              </a:rPr>
              <a:t>youtube.com</a:t>
            </a:r>
            <a:r>
              <a:rPr lang="cs-CZ" sz="3200" b="1" dirty="0" smtClean="0">
                <a:latin typeface="Monotype Corsiva" pitchFamily="66" charset="0"/>
                <a:hlinkClick r:id="rId3"/>
              </a:rPr>
              <a:t>/</a:t>
            </a:r>
            <a:r>
              <a:rPr lang="cs-CZ" sz="3200" b="1" dirty="0" err="1" smtClean="0">
                <a:latin typeface="Monotype Corsiva" pitchFamily="66" charset="0"/>
                <a:hlinkClick r:id="rId3"/>
              </a:rPr>
              <a:t>watch</a:t>
            </a:r>
            <a:r>
              <a:rPr lang="cs-CZ" sz="3200" b="1" dirty="0" smtClean="0">
                <a:latin typeface="Monotype Corsiva" pitchFamily="66" charset="0"/>
                <a:hlinkClick r:id="rId3"/>
              </a:rPr>
              <a:t>?v=EVJLx8QgjkY</a:t>
            </a:r>
            <a:endParaRPr lang="cs-CZ" sz="3200" b="1" dirty="0" smtClean="0">
              <a:latin typeface="Monotype Corsiva" pitchFamily="66" charset="0"/>
            </a:endParaRPr>
          </a:p>
          <a:p>
            <a:pPr lvl="0" algn="ctr">
              <a:spcBef>
                <a:spcPct val="20000"/>
              </a:spcBef>
            </a:pPr>
            <a:endParaRPr lang="cs-CZ" sz="3200" b="1" dirty="0" smtClean="0">
              <a:latin typeface="Monotype Corsiva" pitchFamily="66" charset="0"/>
            </a:endParaRPr>
          </a:p>
          <a:p>
            <a:pPr lvl="0" algn="ctr">
              <a:spcBef>
                <a:spcPct val="20000"/>
              </a:spcBef>
            </a:pPr>
            <a:endParaRPr lang="cs-CZ" sz="3200" b="1" dirty="0" smtClean="0">
              <a:latin typeface="Monotype Corsiva" pitchFamily="66" charset="0"/>
            </a:endParaRP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200" b="1" i="0" u="none" strike="noStrike" kern="1200" cap="none" spc="0" normalizeH="0" noProof="0" dirty="0" smtClean="0">
              <a:ln>
                <a:noFill/>
              </a:ln>
              <a:uLnTx/>
              <a:uFillTx/>
              <a:latin typeface="Monotype Corsiva" pitchFamily="66" charset="0"/>
              <a:ea typeface="+mn-ea"/>
              <a:cs typeface="+mn-cs"/>
            </a:endParaRP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200" b="1" i="0" u="none" strike="noStrike" kern="1200" cap="none" spc="0" normalizeH="0" noProof="0" dirty="0" smtClean="0">
              <a:ln>
                <a:noFill/>
              </a:ln>
              <a:uLnTx/>
              <a:uFillTx/>
              <a:latin typeface="Monotype Corsiva" pitchFamily="66" charset="0"/>
              <a:ea typeface="+mn-ea"/>
              <a:cs typeface="+mn-cs"/>
            </a:endParaRP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200" b="1" i="0" u="none" strike="noStrike" kern="1200" cap="none" spc="0" normalizeH="0" baseline="0" noProof="0" dirty="0">
              <a:ln>
                <a:noFill/>
              </a:ln>
              <a:uLnTx/>
              <a:uFillTx/>
              <a:latin typeface="Monotype Corsiva" pitchFamily="66" charset="0"/>
              <a:ea typeface="+mn-ea"/>
              <a:cs typeface="+mn-cs"/>
            </a:endParaRPr>
          </a:p>
        </p:txBody>
      </p:sp>
      <p:sp>
        <p:nvSpPr>
          <p:cNvPr id="5" name="Zástupný symbol pro obsah 2">
            <a:hlinkClick r:id="rId4"/>
          </p:cNvPr>
          <p:cNvSpPr txBox="1">
            <a:spLocks/>
          </p:cNvSpPr>
          <p:nvPr/>
        </p:nvSpPr>
        <p:spPr>
          <a:xfrm>
            <a:off x="357158" y="4214818"/>
            <a:ext cx="8572560" cy="2286016"/>
          </a:xfrm>
          <a:prstGeom prst="rect">
            <a:avLst/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6">
                  <a:lumMod val="75000"/>
                </a:schemeClr>
              </a:gs>
            </a:gsLst>
            <a:lin ang="2700000" scaled="1"/>
          </a:gradFill>
          <a:ln w="28575">
            <a:solidFill>
              <a:schemeClr val="tx1"/>
            </a:solidFill>
          </a:ln>
          <a:effectLst>
            <a:outerShdw blurRad="50800" dist="50800" dir="1920000" algn="ctr" rotWithShape="0">
              <a:srgbClr val="000000">
                <a:alpha val="43137"/>
              </a:srgb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marL="514350" lvl="0" indent="-514350">
              <a:spcBef>
                <a:spcPct val="20000"/>
              </a:spcBef>
              <a:buAutoNum type="arabicPeriod"/>
            </a:pPr>
            <a:r>
              <a:rPr lang="cs-CZ" sz="3200" b="1" dirty="0" smtClean="0">
                <a:latin typeface="+mj-lt"/>
              </a:rPr>
              <a:t>Jak ovlivnila </a:t>
            </a:r>
            <a:r>
              <a:rPr lang="cs-CZ" sz="3200" b="1" dirty="0" smtClean="0">
                <a:solidFill>
                  <a:srgbClr val="C00000"/>
                </a:solidFill>
                <a:latin typeface="+mj-lt"/>
              </a:rPr>
              <a:t>dobová ideologie </a:t>
            </a:r>
            <a:r>
              <a:rPr lang="cs-CZ" sz="3200" b="1" dirty="0" smtClean="0">
                <a:latin typeface="+mj-lt"/>
              </a:rPr>
              <a:t>éry komunistické totality osud hlavního hrdiny?</a:t>
            </a:r>
          </a:p>
          <a:p>
            <a:pPr marL="514350" lvl="0" indent="-514350">
              <a:spcBef>
                <a:spcPct val="20000"/>
              </a:spcBef>
              <a:buAutoNum type="arabicPeriod"/>
            </a:pPr>
            <a:r>
              <a:rPr lang="cs-CZ" sz="3200" b="1" dirty="0" smtClean="0">
                <a:latin typeface="+mj-lt"/>
              </a:rPr>
              <a:t>Kdo byl </a:t>
            </a:r>
            <a:r>
              <a:rPr lang="cs-CZ" sz="3200" b="1" dirty="0" err="1" smtClean="0">
                <a:solidFill>
                  <a:srgbClr val="C00000"/>
                </a:solidFill>
                <a:latin typeface="+mj-lt"/>
              </a:rPr>
              <a:t>Trockij</a:t>
            </a:r>
            <a:r>
              <a:rPr lang="cs-CZ" sz="3200" b="1" dirty="0" smtClean="0">
                <a:solidFill>
                  <a:srgbClr val="C00000"/>
                </a:solidFill>
                <a:latin typeface="+mj-lt"/>
              </a:rPr>
              <a:t>? </a:t>
            </a:r>
            <a:r>
              <a:rPr lang="cs-CZ" sz="3200" b="1" dirty="0" smtClean="0">
                <a:latin typeface="+mj-lt"/>
              </a:rPr>
              <a:t>Jaké měl spory se Stalinem?</a:t>
            </a:r>
          </a:p>
          <a:p>
            <a:pPr marL="514350" lvl="0" indent="-514350">
              <a:spcBef>
                <a:spcPct val="20000"/>
              </a:spcBef>
              <a:buAutoNum type="arabicPeriod"/>
            </a:pPr>
            <a:r>
              <a:rPr lang="cs-CZ" sz="3200" b="1" dirty="0" smtClean="0">
                <a:solidFill>
                  <a:srgbClr val="C00000"/>
                </a:solidFill>
                <a:latin typeface="+mj-lt"/>
              </a:rPr>
              <a:t>Srovnejte film s knihou </a:t>
            </a:r>
            <a:r>
              <a:rPr lang="cs-CZ" sz="3200" b="1" dirty="0" smtClean="0">
                <a:latin typeface="+mj-lt"/>
              </a:rPr>
              <a:t>Milana Kundery.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200" b="1" i="0" u="none" strike="noStrike" kern="1200" cap="none" spc="0" normalizeH="0" noProof="0" dirty="0" smtClean="0">
              <a:ln>
                <a:noFill/>
              </a:ln>
              <a:uLnTx/>
              <a:uFillTx/>
              <a:latin typeface="Monotype Corsiva" pitchFamily="66" charset="0"/>
              <a:ea typeface="+mn-ea"/>
              <a:cs typeface="+mn-cs"/>
            </a:endParaRP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200" b="1" i="0" u="none" strike="noStrike" kern="1200" cap="none" spc="0" normalizeH="0" noProof="0" dirty="0" smtClean="0">
              <a:ln>
                <a:noFill/>
              </a:ln>
              <a:uLnTx/>
              <a:uFillTx/>
              <a:latin typeface="Monotype Corsiva" pitchFamily="66" charset="0"/>
              <a:ea typeface="+mn-ea"/>
              <a:cs typeface="+mn-cs"/>
            </a:endParaRP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200" b="1" i="0" u="none" strike="noStrike" kern="1200" cap="none" spc="0" normalizeH="0" baseline="0" noProof="0" dirty="0">
              <a:ln>
                <a:noFill/>
              </a:ln>
              <a:uLnTx/>
              <a:uFillTx/>
              <a:latin typeface="Monotype Corsiva" pitchFamily="66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7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285984" y="285728"/>
            <a:ext cx="4857785" cy="1200329"/>
          </a:xfrm>
          <a:prstGeom prst="rect">
            <a:avLst/>
          </a:prstGeom>
          <a:gradFill>
            <a:gsLst>
              <a:gs pos="10000">
                <a:schemeClr val="accent6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2400000" scaled="0"/>
          </a:gradFill>
          <a:ln w="19050">
            <a:solidFill>
              <a:schemeClr val="tx1"/>
            </a:solidFill>
          </a:ln>
          <a:effectLst>
            <a:outerShdw dist="50800" dir="5400000" algn="ctr" rotWithShape="0">
              <a:srgbClr val="000000">
                <a:alpha val="43137"/>
              </a:srgb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Opravte  </a:t>
            </a:r>
            <a:r>
              <a:rPr lang="cs-CZ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chybné  názvy</a:t>
            </a:r>
          </a:p>
          <a:p>
            <a:pPr algn="ctr"/>
            <a:r>
              <a:rPr lang="cs-CZ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děl  Milana Kundery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Slunce 4"/>
          <p:cNvSpPr/>
          <p:nvPr/>
        </p:nvSpPr>
        <p:spPr>
          <a:xfrm>
            <a:off x="3857620" y="2857496"/>
            <a:ext cx="1643074" cy="1500198"/>
          </a:xfrm>
          <a:prstGeom prst="sun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solidFill>
              <a:schemeClr val="tx1"/>
            </a:solidFill>
          </a:ln>
          <a:effectLst>
            <a:outerShdw blurRad="50800" dist="50800" dir="5400000" algn="ctr" rotWithShape="0">
              <a:srgbClr val="000000">
                <a:alpha val="97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C00000"/>
                </a:solidFill>
                <a:cs typeface="Aharoni" pitchFamily="2" charset="-79"/>
              </a:rPr>
              <a:t>?</a:t>
            </a:r>
            <a:endParaRPr lang="cs-CZ" sz="4000" b="1" dirty="0">
              <a:solidFill>
                <a:srgbClr val="C00000"/>
              </a:solidFill>
              <a:cs typeface="Aharoni" pitchFamily="2" charset="-79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428596" y="4286256"/>
            <a:ext cx="3500462" cy="785818"/>
          </a:xfrm>
          <a:prstGeom prst="roundRect">
            <a:avLst/>
          </a:prstGeom>
          <a:gradFill>
            <a:gsLst>
              <a:gs pos="10000">
                <a:schemeClr val="accent6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bg1"/>
              </a:gs>
            </a:gsLst>
            <a:lin ang="2400000" scaled="0"/>
          </a:gradFill>
          <a:ln w="44450">
            <a:solidFill>
              <a:schemeClr val="tx1"/>
            </a:solidFill>
          </a:ln>
          <a:effectLst>
            <a:outerShdw blurRad="50800" dist="50800" dir="5400000" sx="19000" sy="19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Život je tady</a:t>
            </a:r>
            <a:endParaRPr lang="cs-CZ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500694" y="1928802"/>
            <a:ext cx="3000396" cy="1285884"/>
          </a:xfrm>
          <a:prstGeom prst="roundRect">
            <a:avLst/>
          </a:prstGeom>
          <a:gradFill>
            <a:gsLst>
              <a:gs pos="10000">
                <a:schemeClr val="accent6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bg1"/>
              </a:gs>
            </a:gsLst>
            <a:lin ang="2400000" scaled="0"/>
          </a:gradFill>
          <a:ln w="44450">
            <a:solidFill>
              <a:schemeClr val="tx1"/>
            </a:solidFill>
          </a:ln>
          <a:effectLst>
            <a:outerShdw blurRad="50800" dist="50800" dir="5400000" sx="19000" sy="19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cs-CZ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Polibek na rozloučenou </a:t>
            </a:r>
          </a:p>
          <a:p>
            <a:pPr algn="ctr"/>
            <a:endParaRPr lang="cs-CZ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2857488" y="5500702"/>
            <a:ext cx="3429024" cy="785818"/>
          </a:xfrm>
          <a:prstGeom prst="roundRect">
            <a:avLst/>
          </a:prstGeom>
          <a:gradFill>
            <a:gsLst>
              <a:gs pos="10000">
                <a:schemeClr val="accent6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bg1"/>
              </a:gs>
            </a:gsLst>
            <a:lin ang="2400000" scaled="0"/>
          </a:gradFill>
          <a:ln w="44450">
            <a:solidFill>
              <a:schemeClr val="tx1"/>
            </a:solidFill>
          </a:ln>
          <a:effectLst>
            <a:outerShdw blurRad="50800" dist="50800" dir="5400000" sx="19000" sy="19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Upřímné lásky</a:t>
            </a:r>
            <a:endParaRPr lang="cs-CZ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357158" y="1928802"/>
            <a:ext cx="4286280" cy="785818"/>
          </a:xfrm>
          <a:prstGeom prst="roundRect">
            <a:avLst/>
          </a:prstGeom>
          <a:gradFill>
            <a:gsLst>
              <a:gs pos="10000">
                <a:schemeClr val="accent6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bg1"/>
              </a:gs>
            </a:gsLst>
            <a:lin ang="2400000" scaled="0"/>
          </a:gradFill>
          <a:ln w="44450">
            <a:solidFill>
              <a:schemeClr val="tx1"/>
            </a:solidFill>
          </a:ln>
          <a:effectLst>
            <a:outerShdw blurRad="50800" dist="50800" dir="5400000" sx="19000" sy="19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Snadná lehkost bytí</a:t>
            </a:r>
            <a:endParaRPr lang="cs-CZ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5500694" y="4286256"/>
            <a:ext cx="3429024" cy="785818"/>
          </a:xfrm>
          <a:prstGeom prst="roundRect">
            <a:avLst/>
          </a:prstGeom>
          <a:gradFill>
            <a:gsLst>
              <a:gs pos="10000">
                <a:schemeClr val="accent6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bg1"/>
              </a:gs>
            </a:gsLst>
            <a:lin ang="2400000" scaled="0"/>
          </a:gradFill>
          <a:ln w="44450">
            <a:solidFill>
              <a:schemeClr val="tx1"/>
            </a:solidFill>
          </a:ln>
          <a:effectLst>
            <a:outerShdw blurRad="50800" dist="50800" dir="5400000" sx="19000" sy="19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Majitelé zámků</a:t>
            </a:r>
            <a:endParaRPr lang="cs-CZ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7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285984" y="285728"/>
            <a:ext cx="4857785" cy="1200329"/>
          </a:xfrm>
          <a:prstGeom prst="rect">
            <a:avLst/>
          </a:prstGeom>
          <a:gradFill>
            <a:gsLst>
              <a:gs pos="10000">
                <a:schemeClr val="accent6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2400000" scaled="0"/>
          </a:gradFill>
          <a:ln w="19050">
            <a:solidFill>
              <a:schemeClr val="tx1"/>
            </a:solidFill>
          </a:ln>
          <a:effectLst>
            <a:outerShdw dist="50800" dir="5400000" algn="ctr" rotWithShape="0">
              <a:srgbClr val="000000">
                <a:alpha val="43137"/>
              </a:srgb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Opravte  </a:t>
            </a:r>
            <a:r>
              <a:rPr lang="cs-CZ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chybné  názvy</a:t>
            </a:r>
          </a:p>
          <a:p>
            <a:pPr algn="ctr"/>
            <a:r>
              <a:rPr lang="cs-CZ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děl  Milana Kundery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Slunce 4"/>
          <p:cNvSpPr/>
          <p:nvPr/>
        </p:nvSpPr>
        <p:spPr>
          <a:xfrm>
            <a:off x="3929058" y="3071810"/>
            <a:ext cx="1643074" cy="1500198"/>
          </a:xfrm>
          <a:prstGeom prst="sun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solidFill>
              <a:schemeClr val="tx1"/>
            </a:solidFill>
          </a:ln>
          <a:effectLst>
            <a:outerShdw blurRad="50800" dist="50800" dir="5400000" algn="ctr" rotWithShape="0">
              <a:srgbClr val="000000">
                <a:alpha val="97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C00000"/>
                </a:solidFill>
                <a:cs typeface="Aharoni" pitchFamily="2" charset="-79"/>
              </a:rPr>
              <a:t>?</a:t>
            </a:r>
            <a:endParaRPr lang="cs-CZ" sz="4000" b="1" dirty="0">
              <a:solidFill>
                <a:srgbClr val="C00000"/>
              </a:solidFill>
              <a:cs typeface="Aharoni" pitchFamily="2" charset="-79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428596" y="4286256"/>
            <a:ext cx="3500462" cy="785818"/>
          </a:xfrm>
          <a:prstGeom prst="roundRect">
            <a:avLst/>
          </a:prstGeom>
          <a:gradFill>
            <a:gsLst>
              <a:gs pos="10000">
                <a:schemeClr val="accent6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bg1"/>
              </a:gs>
            </a:gsLst>
            <a:lin ang="2400000" scaled="0"/>
          </a:gradFill>
          <a:ln w="44450">
            <a:solidFill>
              <a:schemeClr val="tx1"/>
            </a:solidFill>
          </a:ln>
          <a:effectLst>
            <a:outerShdw blurRad="50800" dist="50800" dir="5400000" sx="19000" sy="19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Život je jinde</a:t>
            </a:r>
            <a:endParaRPr lang="cs-CZ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500694" y="1928802"/>
            <a:ext cx="3000396" cy="1285884"/>
          </a:xfrm>
          <a:prstGeom prst="roundRect">
            <a:avLst/>
          </a:prstGeom>
          <a:gradFill>
            <a:gsLst>
              <a:gs pos="10000">
                <a:schemeClr val="accent6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bg1"/>
              </a:gs>
            </a:gsLst>
            <a:lin ang="2400000" scaled="0"/>
          </a:gradFill>
          <a:ln w="44450">
            <a:solidFill>
              <a:schemeClr val="tx1"/>
            </a:solidFill>
          </a:ln>
          <a:effectLst>
            <a:outerShdw blurRad="50800" dist="50800" dir="5400000" sx="19000" sy="19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cs-CZ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Valčík na rozloučenou </a:t>
            </a:r>
          </a:p>
          <a:p>
            <a:pPr algn="ctr"/>
            <a:endParaRPr lang="cs-CZ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2857488" y="5500702"/>
            <a:ext cx="3429024" cy="785818"/>
          </a:xfrm>
          <a:prstGeom prst="roundRect">
            <a:avLst/>
          </a:prstGeom>
          <a:gradFill>
            <a:gsLst>
              <a:gs pos="10000">
                <a:schemeClr val="accent6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bg1"/>
              </a:gs>
            </a:gsLst>
            <a:lin ang="2400000" scaled="0"/>
          </a:gradFill>
          <a:ln w="44450">
            <a:solidFill>
              <a:schemeClr val="tx1"/>
            </a:solidFill>
          </a:ln>
          <a:effectLst>
            <a:outerShdw blurRad="50800" dist="50800" dir="5400000" sx="19000" sy="19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Směšné lásky</a:t>
            </a:r>
            <a:endParaRPr lang="cs-CZ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285720" y="1857364"/>
            <a:ext cx="4286280" cy="1214446"/>
          </a:xfrm>
          <a:prstGeom prst="roundRect">
            <a:avLst/>
          </a:prstGeom>
          <a:gradFill>
            <a:gsLst>
              <a:gs pos="10000">
                <a:schemeClr val="accent6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bg1"/>
              </a:gs>
            </a:gsLst>
            <a:lin ang="2400000" scaled="0"/>
          </a:gradFill>
          <a:ln w="44450">
            <a:solidFill>
              <a:schemeClr val="tx1"/>
            </a:solidFill>
          </a:ln>
          <a:effectLst>
            <a:outerShdw blurRad="50800" dist="50800" dir="5400000" sx="19000" sy="19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Nesnesitelná lehkost bytí</a:t>
            </a:r>
            <a:endParaRPr lang="cs-CZ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5500694" y="4286256"/>
            <a:ext cx="3429024" cy="785818"/>
          </a:xfrm>
          <a:prstGeom prst="roundRect">
            <a:avLst/>
          </a:prstGeom>
          <a:gradFill>
            <a:gsLst>
              <a:gs pos="10000">
                <a:schemeClr val="accent6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bg1"/>
              </a:gs>
            </a:gsLst>
            <a:lin ang="2400000" scaled="0"/>
          </a:gradFill>
          <a:ln w="44450">
            <a:solidFill>
              <a:schemeClr val="tx1"/>
            </a:solidFill>
          </a:ln>
          <a:effectLst>
            <a:outerShdw blurRad="50800" dist="50800" dir="5400000" sx="19000" sy="19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Majitelé klíčů</a:t>
            </a:r>
            <a:endParaRPr lang="cs-CZ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143108" y="357166"/>
            <a:ext cx="6643734" cy="1865126"/>
          </a:xfrm>
          <a:prstGeom prst="rect">
            <a:avLst/>
          </a:prstGeom>
          <a:ln w="539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cs-CZ" sz="3600" b="1" dirty="0" smtClean="0">
                <a:solidFill>
                  <a:srgbClr val="C00000"/>
                </a:solidFill>
                <a:latin typeface="Monotype Corsiva" pitchFamily="66" charset="0"/>
              </a:rPr>
              <a:t>Poslechněte si  zvukovou nahrávku a  odpovězte na otázky.</a:t>
            </a:r>
          </a:p>
          <a:p>
            <a:pPr marL="342900" lvl="0" indent="-342900" algn="ctr">
              <a:spcBef>
                <a:spcPct val="20000"/>
              </a:spcBef>
              <a:defRPr/>
            </a:pP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Poznáte Kunderovo dílo?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2071670" y="2643182"/>
            <a:ext cx="6572296" cy="1214446"/>
          </a:xfrm>
          <a:prstGeom prst="roundRect">
            <a:avLst/>
          </a:prstGeom>
          <a:gradFill>
            <a:gsLst>
              <a:gs pos="10000">
                <a:schemeClr val="accent6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bg1"/>
              </a:gs>
            </a:gsLst>
            <a:lin ang="2400000" scaled="0"/>
          </a:gradFill>
          <a:ln w="44450">
            <a:solidFill>
              <a:schemeClr val="tx1"/>
            </a:solidFill>
          </a:ln>
          <a:effectLst>
            <a:outerShdw blurRad="50800" dist="50800" dir="5400000" sx="19000" sy="19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600" b="1" i="1" dirty="0" smtClean="0">
                <a:solidFill>
                  <a:schemeClr val="tx1"/>
                </a:solidFill>
              </a:rPr>
              <a:t>1. Napište čtyři věty, ve kterých shrnete obsah nahrávky.</a:t>
            </a:r>
            <a:endParaRPr lang="cs-CZ" sz="3600" b="1" i="1" dirty="0">
              <a:solidFill>
                <a:schemeClr val="tx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857356" y="4143380"/>
            <a:ext cx="7072362" cy="1214446"/>
          </a:xfrm>
          <a:prstGeom prst="roundRect">
            <a:avLst/>
          </a:prstGeom>
          <a:gradFill>
            <a:gsLst>
              <a:gs pos="10000">
                <a:schemeClr val="accent6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bg1"/>
              </a:gs>
            </a:gsLst>
            <a:lin ang="2400000" scaled="0"/>
          </a:gradFill>
          <a:ln w="44450">
            <a:solidFill>
              <a:schemeClr val="tx1"/>
            </a:solidFill>
          </a:ln>
          <a:effectLst>
            <a:outerShdw blurRad="50800" dist="50800" dir="5400000" sx="19000" sy="19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600" b="1" i="1" dirty="0" smtClean="0">
                <a:solidFill>
                  <a:schemeClr val="tx1"/>
                </a:solidFill>
              </a:rPr>
              <a:t>2. Jak byste v příběhu pokračovali? Napište další vývoj příběhu. </a:t>
            </a:r>
            <a:endParaRPr lang="cs-CZ" sz="3600" b="1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cut/>
    <p:sndAc>
      <p:stSnd>
        <p:snd r:embed="rId2" name="nahrávka 3.wav"/>
      </p:stSnd>
    </p:sndAc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7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28596" y="357166"/>
            <a:ext cx="8429684" cy="584775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bg1"/>
              </a:gs>
              <a:gs pos="100000">
                <a:schemeClr val="accent6">
                  <a:lumMod val="60000"/>
                  <a:lumOff val="4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31750">
            <a:solidFill>
              <a:schemeClr val="tx1"/>
            </a:solidFill>
          </a:ln>
          <a:effectLst>
            <a:outerShdw dir="7680000" sx="103000" sy="103000" algn="ctr" rotWithShape="0">
              <a:srgbClr val="000000">
                <a:alpha val="43137"/>
              </a:srgb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2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Nesmrtelnost – výchozí text 5 </a:t>
            </a:r>
            <a:endParaRPr lang="cs-CZ" sz="32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357158" y="1214422"/>
            <a:ext cx="8501122" cy="4786346"/>
          </a:xfrm>
          <a:prstGeom prst="rect">
            <a:avLst/>
          </a:prstGeom>
          <a:gradFill flip="none" rotWithShape="1">
            <a:gsLst>
              <a:gs pos="1000">
                <a:schemeClr val="accent6">
                  <a:lumMod val="75000"/>
                </a:schemeClr>
              </a:gs>
              <a:gs pos="50000">
                <a:schemeClr val="bg1"/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7200000" scaled="0"/>
            <a:tileRect/>
          </a:gradFill>
          <a:ln w="28575">
            <a:solidFill>
              <a:schemeClr val="tx1"/>
            </a:solidFill>
          </a:ln>
          <a:effectLst>
            <a:outerShdw blurRad="50800" dist="50800" dir="1920000" algn="ctr" rotWithShape="0">
              <a:srgbClr val="000000">
                <a:alpha val="43137"/>
              </a:srgbClr>
            </a:outerShdw>
          </a:effectLst>
        </p:spPr>
        <p:txBody>
          <a:bodyPr vert="horz" lIns="91440" tIns="45720" rIns="91440" bIns="45720" rtlCol="0">
            <a:noAutofit/>
          </a:bodyPr>
          <a:lstStyle/>
          <a:p>
            <a:pPr algn="just"/>
            <a:r>
              <a:rPr lang="cs-CZ" sz="2400" dirty="0" smtClean="0"/>
              <a:t>     </a:t>
            </a:r>
          </a:p>
          <a:p>
            <a:pPr algn="just"/>
            <a:r>
              <a:rPr lang="cs-CZ" sz="2400" dirty="0" smtClean="0"/>
              <a:t>     Člověk si může vzít život. Ale člověk si nemůže vzít nesmrtelnost. Jakmile vás nesmrtelnost nalodí na palubu, už nemůžete vystoupit, a i když se zastřelíte, zůstanete na palubě i se svou sebevraždou,a  to je hrůza. Ležel jsme na palubě mrtvý a kolem sebe jsem viděl své čtyři ženy, seděly na bobku a všechny psaly všechno, co o mně věděly, a za nimi byl i můj syn a ten také psal a </a:t>
            </a:r>
            <a:r>
              <a:rPr lang="cs-CZ" sz="2400" dirty="0" err="1" smtClean="0"/>
              <a:t>babice</a:t>
            </a:r>
            <a:r>
              <a:rPr lang="cs-CZ" sz="2400" dirty="0" smtClean="0"/>
              <a:t> Gertruda Steinová tam byla a všichni moji přátelé tam byli a psali a vyprávěli nahlas všechny indiskrece a pomluvy, které o mně kdy slyšeli, a stovka žurnalistů se za nimi tlačila s mikrofony a armáda univerzitních profesorů po celé Americe to všechno třídila, analyzovala a sestavovala do článků a knih.</a:t>
            </a:r>
            <a:endParaRPr lang="cs-CZ" sz="2800" dirty="0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7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85720" y="214290"/>
            <a:ext cx="8429684" cy="70788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bg1"/>
              </a:gs>
              <a:gs pos="100000">
                <a:schemeClr val="accent6">
                  <a:lumMod val="60000"/>
                  <a:lumOff val="4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31750">
            <a:solidFill>
              <a:schemeClr val="tx1"/>
            </a:solidFill>
          </a:ln>
          <a:effectLst>
            <a:outerShdw dir="7680000" sx="103000" sy="103000" algn="ctr" rotWithShape="0">
              <a:srgbClr val="000000">
                <a:alpha val="43137"/>
              </a:srgb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40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Otázky – výchozí text 5 </a:t>
            </a:r>
            <a:endParaRPr lang="cs-CZ" sz="40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285720" y="1643050"/>
            <a:ext cx="8501122" cy="2857520"/>
          </a:xfrm>
          <a:prstGeom prst="rect">
            <a:avLst/>
          </a:prstGeom>
          <a:gradFill flip="none" rotWithShape="1">
            <a:gsLst>
              <a:gs pos="1000">
                <a:schemeClr val="accent6">
                  <a:lumMod val="75000"/>
                </a:schemeClr>
              </a:gs>
              <a:gs pos="50000">
                <a:schemeClr val="bg1"/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7200000" scaled="0"/>
            <a:tileRect/>
          </a:gradFill>
          <a:ln w="28575">
            <a:solidFill>
              <a:schemeClr val="tx1"/>
            </a:solidFill>
          </a:ln>
          <a:effectLst>
            <a:outerShdw blurRad="50800" dist="50800" dir="1920000" algn="ctr" rotWithShape="0">
              <a:srgbClr val="000000">
                <a:alpha val="43137"/>
              </a:srgbClr>
            </a:outerShdw>
          </a:effectLst>
        </p:spPr>
        <p:txBody>
          <a:bodyPr vert="horz" lIns="91440" tIns="45720" rIns="91440" bIns="45720" rtlCol="0">
            <a:noAutofit/>
          </a:bodyPr>
          <a:lstStyle/>
          <a:p>
            <a:pPr algn="just"/>
            <a:r>
              <a:rPr lang="cs-CZ" sz="2400" dirty="0" smtClean="0"/>
              <a:t> </a:t>
            </a:r>
            <a:r>
              <a:rPr lang="cs-CZ" sz="3200" dirty="0" smtClean="0"/>
              <a:t>a) </a:t>
            </a:r>
            <a:r>
              <a:rPr lang="cs-CZ" sz="3200" b="1" dirty="0" smtClean="0"/>
              <a:t>Shrňte ve dvou větách</a:t>
            </a:r>
            <a:r>
              <a:rPr lang="cs-CZ" sz="3200" dirty="0" smtClean="0"/>
              <a:t>, jak se hrdina cítí. Poznáte o jakého </a:t>
            </a: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literáta</a:t>
            </a:r>
            <a:r>
              <a:rPr lang="cs-CZ" sz="3200" dirty="0" smtClean="0"/>
              <a:t> jde? Kdo byla </a:t>
            </a: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Gertruda Steinová?</a:t>
            </a:r>
          </a:p>
          <a:p>
            <a:pPr algn="just"/>
            <a:r>
              <a:rPr lang="cs-CZ" sz="3200" dirty="0" smtClean="0"/>
              <a:t>b) Vysvětlete vlastními slovy </a:t>
            </a: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název díla.</a:t>
            </a:r>
          </a:p>
          <a:p>
            <a:pPr algn="just"/>
            <a:r>
              <a:rPr lang="cs-CZ" sz="3200" dirty="0" smtClean="0"/>
              <a:t>c)  Posuďte </a:t>
            </a: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jazykovou stránku </a:t>
            </a:r>
            <a:r>
              <a:rPr lang="cs-CZ" sz="3200" dirty="0" smtClean="0"/>
              <a:t>výňatku.</a:t>
            </a:r>
          </a:p>
        </p:txBody>
      </p:sp>
      <p:pic>
        <p:nvPicPr>
          <p:cNvPr id="4" name="Obrázek 3" descr="MC900360658.WM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6072198" y="5000636"/>
            <a:ext cx="2643206" cy="1503685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7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85720" y="214290"/>
            <a:ext cx="8429684" cy="70788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bg1"/>
              </a:gs>
              <a:gs pos="100000">
                <a:schemeClr val="accent6">
                  <a:lumMod val="60000"/>
                  <a:lumOff val="4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31750">
            <a:solidFill>
              <a:schemeClr val="tx1"/>
            </a:solidFill>
          </a:ln>
          <a:effectLst>
            <a:outerShdw dir="7680000" sx="103000" sy="103000" algn="ctr" rotWithShape="0">
              <a:srgbClr val="000000">
                <a:alpha val="43137"/>
              </a:srgb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40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Odpovědi – výchozí text 5 </a:t>
            </a:r>
            <a:endParaRPr lang="cs-CZ" sz="40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214282" y="1428736"/>
            <a:ext cx="8643998" cy="5214974"/>
          </a:xfrm>
          <a:prstGeom prst="rect">
            <a:avLst/>
          </a:prstGeom>
          <a:gradFill flip="none" rotWithShape="1">
            <a:gsLst>
              <a:gs pos="1000">
                <a:schemeClr val="accent6">
                  <a:lumMod val="75000"/>
                </a:schemeClr>
              </a:gs>
              <a:gs pos="50000">
                <a:schemeClr val="bg1"/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7200000" scaled="0"/>
            <a:tileRect/>
          </a:gradFill>
          <a:ln w="28575">
            <a:solidFill>
              <a:schemeClr val="tx1"/>
            </a:solidFill>
          </a:ln>
          <a:effectLst>
            <a:outerShdw blurRad="50800" dist="50800" dir="1920000" algn="ctr" rotWithShape="0">
              <a:srgbClr val="000000">
                <a:alpha val="43137"/>
              </a:srgbClr>
            </a:outerShdw>
          </a:effectLst>
        </p:spPr>
        <p:txBody>
          <a:bodyPr vert="horz" lIns="91440" tIns="45720" rIns="91440" bIns="45720" rtlCol="0">
            <a:noAutofit/>
          </a:bodyPr>
          <a:lstStyle/>
          <a:p>
            <a:pPr algn="just"/>
            <a:r>
              <a:rPr lang="cs-CZ" sz="2400" dirty="0" smtClean="0"/>
              <a:t> </a:t>
            </a:r>
            <a:r>
              <a:rPr lang="cs-CZ" sz="3200" dirty="0" smtClean="0"/>
              <a:t>a) Individuální řešení. Fiktivním vypravěčem je </a:t>
            </a: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Ernest </a:t>
            </a:r>
            <a:r>
              <a:rPr lang="cs-CZ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Hemingway</a:t>
            </a: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cs-CZ" sz="3200" dirty="0" smtClean="0"/>
              <a:t>Gertruda Steinová poprvé použila ve svých textech  název pro americké literáty píšící o první  světové válce z </a:t>
            </a: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tzv. ztracené generace,</a:t>
            </a:r>
            <a:r>
              <a:rPr lang="cs-CZ" sz="3200" dirty="0" smtClean="0"/>
              <a:t> kam patřil rovněž její známý E. </a:t>
            </a:r>
            <a:r>
              <a:rPr lang="cs-CZ" sz="3200" dirty="0" err="1" smtClean="0"/>
              <a:t>Hemingway</a:t>
            </a:r>
            <a:r>
              <a:rPr lang="cs-CZ" sz="3200" dirty="0" smtClean="0"/>
              <a:t>. Je naštvaný  z posmrtné reality …</a:t>
            </a:r>
          </a:p>
          <a:p>
            <a:pPr algn="just"/>
            <a:r>
              <a:rPr lang="cs-CZ" sz="3200" dirty="0" smtClean="0"/>
              <a:t>b) </a:t>
            </a: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Název díla - nesmrtelnost</a:t>
            </a:r>
            <a:r>
              <a:rPr lang="cs-CZ" sz="3200" dirty="0" smtClean="0"/>
              <a:t> slavných osobností  J. W. </a:t>
            </a:r>
            <a:r>
              <a:rPr lang="cs-CZ" sz="3200" dirty="0" err="1" smtClean="0"/>
              <a:t>Goetha</a:t>
            </a:r>
            <a:r>
              <a:rPr lang="cs-CZ" sz="3200" dirty="0" smtClean="0"/>
              <a:t> a E. </a:t>
            </a:r>
            <a:r>
              <a:rPr lang="cs-CZ" sz="3200" dirty="0" err="1" smtClean="0"/>
              <a:t>Hemingwaye</a:t>
            </a:r>
            <a:r>
              <a:rPr lang="cs-CZ" sz="3200" dirty="0" smtClean="0"/>
              <a:t>. Oba spisovatelé mohou díky autorovi fikci sledovat posmrtné zdiskreditování svých skutečných  osudů.</a:t>
            </a:r>
          </a:p>
          <a:p>
            <a:pPr algn="just"/>
            <a:endParaRPr lang="cs-CZ" sz="3200" dirty="0" smtClean="0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>
            <a:hlinkClick r:id="rId2"/>
          </p:cNvPr>
          <p:cNvSpPr txBox="1">
            <a:spLocks/>
          </p:cNvSpPr>
          <p:nvPr/>
        </p:nvSpPr>
        <p:spPr>
          <a:xfrm>
            <a:off x="428596" y="357166"/>
            <a:ext cx="8358246" cy="3357586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2700000" scaled="1"/>
          </a:gradFill>
          <a:ln w="28575">
            <a:solidFill>
              <a:schemeClr val="tx1"/>
            </a:solidFill>
          </a:ln>
          <a:effectLst>
            <a:outerShdw blurRad="50800" dist="50800" dir="1920000" algn="ctr" rotWithShape="0">
              <a:srgbClr val="000000">
                <a:alpha val="43137"/>
              </a:srgb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lvl="0" algn="ctr">
              <a:spcBef>
                <a:spcPct val="20000"/>
              </a:spcBef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uLnTx/>
                <a:uFillTx/>
                <a:latin typeface="Monotype Corsiva" pitchFamily="66" charset="0"/>
                <a:ea typeface="+mn-ea"/>
                <a:cs typeface="+mn-cs"/>
              </a:rPr>
              <a:t>Podívejte</a:t>
            </a:r>
            <a:r>
              <a:rPr kumimoji="0" lang="cs-CZ" sz="3200" b="1" i="0" u="none" strike="noStrike" kern="1200" cap="none" spc="0" normalizeH="0" noProof="0" dirty="0" smtClean="0">
                <a:ln>
                  <a:noFill/>
                </a:ln>
                <a:uLnTx/>
                <a:uFillTx/>
                <a:latin typeface="Monotype Corsiva" pitchFamily="66" charset="0"/>
                <a:ea typeface="+mn-ea"/>
                <a:cs typeface="+mn-cs"/>
              </a:rPr>
              <a:t> se na  video a vypracujte odpovědi na </a:t>
            </a:r>
            <a:r>
              <a:rPr lang="cs-CZ" sz="3200" b="1" dirty="0" smtClean="0">
                <a:latin typeface="Monotype Corsiva" pitchFamily="66" charset="0"/>
              </a:rPr>
              <a:t>otázky. </a:t>
            </a:r>
          </a:p>
          <a:p>
            <a:pPr lvl="0" algn="ctr">
              <a:spcBef>
                <a:spcPct val="20000"/>
              </a:spcBef>
            </a:pPr>
            <a:r>
              <a:rPr lang="cs-CZ" sz="3600" b="1" dirty="0" smtClean="0">
                <a:solidFill>
                  <a:srgbClr val="C00000"/>
                </a:solidFill>
                <a:latin typeface="Monotype Corsiva" pitchFamily="66" charset="0"/>
              </a:rPr>
              <a:t>Já, truchlivý Bůh  </a:t>
            </a:r>
            <a:r>
              <a:rPr lang="cs-CZ" sz="3600" b="1" dirty="0" smtClean="0">
                <a:latin typeface="Monotype Corsiva" pitchFamily="66" charset="0"/>
              </a:rPr>
              <a:t>(1969) </a:t>
            </a:r>
            <a:r>
              <a:rPr lang="cs-CZ" sz="3600" b="1" dirty="0" smtClean="0">
                <a:solidFill>
                  <a:srgbClr val="C00000"/>
                </a:solidFill>
                <a:latin typeface="Monotype Corsiva" pitchFamily="66" charset="0"/>
                <a:hlinkClick r:id="rId3"/>
              </a:rPr>
              <a:t>http://www.</a:t>
            </a:r>
            <a:r>
              <a:rPr lang="cs-CZ" sz="3600" b="1" dirty="0" err="1" smtClean="0">
                <a:solidFill>
                  <a:srgbClr val="C00000"/>
                </a:solidFill>
                <a:latin typeface="Monotype Corsiva" pitchFamily="66" charset="0"/>
                <a:hlinkClick r:id="rId3"/>
              </a:rPr>
              <a:t>youtube.com</a:t>
            </a:r>
            <a:r>
              <a:rPr lang="cs-CZ" sz="3600" b="1" dirty="0" smtClean="0">
                <a:solidFill>
                  <a:srgbClr val="C00000"/>
                </a:solidFill>
                <a:latin typeface="Monotype Corsiva" pitchFamily="66" charset="0"/>
                <a:hlinkClick r:id="rId3"/>
              </a:rPr>
              <a:t>/</a:t>
            </a:r>
            <a:r>
              <a:rPr lang="cs-CZ" sz="3600" b="1" dirty="0" err="1" smtClean="0">
                <a:solidFill>
                  <a:srgbClr val="C00000"/>
                </a:solidFill>
                <a:latin typeface="Monotype Corsiva" pitchFamily="66" charset="0"/>
                <a:hlinkClick r:id="rId3"/>
              </a:rPr>
              <a:t>watch</a:t>
            </a:r>
            <a:r>
              <a:rPr lang="cs-CZ" sz="3600" b="1" dirty="0" smtClean="0">
                <a:solidFill>
                  <a:srgbClr val="C00000"/>
                </a:solidFill>
                <a:latin typeface="Monotype Corsiva" pitchFamily="66" charset="0"/>
                <a:hlinkClick r:id="rId3"/>
              </a:rPr>
              <a:t>?v=2-Hunkp3Xq4</a:t>
            </a:r>
            <a:endParaRPr lang="cs-CZ" sz="3600" b="1" dirty="0" smtClean="0">
              <a:solidFill>
                <a:srgbClr val="C00000"/>
              </a:solidFill>
              <a:latin typeface="Monotype Corsiva" pitchFamily="66" charset="0"/>
            </a:endParaRPr>
          </a:p>
          <a:p>
            <a:pPr lvl="0" algn="ctr">
              <a:spcBef>
                <a:spcPct val="20000"/>
              </a:spcBef>
            </a:pPr>
            <a:r>
              <a:rPr lang="cs-CZ" sz="3600" b="1" dirty="0" smtClean="0">
                <a:solidFill>
                  <a:srgbClr val="C00000"/>
                </a:solidFill>
                <a:latin typeface="Monotype Corsiva" pitchFamily="66" charset="0"/>
                <a:hlinkClick r:id="rId4"/>
              </a:rPr>
              <a:t>http://www.</a:t>
            </a:r>
            <a:r>
              <a:rPr lang="cs-CZ" sz="3600" b="1" dirty="0" err="1" smtClean="0">
                <a:solidFill>
                  <a:srgbClr val="C00000"/>
                </a:solidFill>
                <a:latin typeface="Monotype Corsiva" pitchFamily="66" charset="0"/>
                <a:hlinkClick r:id="rId4"/>
              </a:rPr>
              <a:t>csfd.cz</a:t>
            </a:r>
            <a:r>
              <a:rPr lang="cs-CZ" sz="3600" b="1" dirty="0" smtClean="0">
                <a:solidFill>
                  <a:srgbClr val="C00000"/>
                </a:solidFill>
                <a:latin typeface="Monotype Corsiva" pitchFamily="66" charset="0"/>
                <a:hlinkClick r:id="rId4"/>
              </a:rPr>
              <a:t>/film/4923-</a:t>
            </a:r>
            <a:r>
              <a:rPr lang="cs-CZ" sz="3600" b="1" dirty="0" err="1" smtClean="0">
                <a:solidFill>
                  <a:srgbClr val="C00000"/>
                </a:solidFill>
                <a:latin typeface="Monotype Corsiva" pitchFamily="66" charset="0"/>
                <a:hlinkClick r:id="rId4"/>
              </a:rPr>
              <a:t>ja</a:t>
            </a:r>
            <a:r>
              <a:rPr lang="cs-CZ" sz="3600" b="1" dirty="0" smtClean="0">
                <a:solidFill>
                  <a:srgbClr val="C00000"/>
                </a:solidFill>
                <a:latin typeface="Monotype Corsiva" pitchFamily="66" charset="0"/>
                <a:hlinkClick r:id="rId4"/>
              </a:rPr>
              <a:t>-</a:t>
            </a:r>
            <a:r>
              <a:rPr lang="cs-CZ" sz="3600" b="1" dirty="0" err="1" smtClean="0">
                <a:solidFill>
                  <a:srgbClr val="C00000"/>
                </a:solidFill>
                <a:latin typeface="Monotype Corsiva" pitchFamily="66" charset="0"/>
                <a:hlinkClick r:id="rId4"/>
              </a:rPr>
              <a:t>truchlivy</a:t>
            </a:r>
            <a:r>
              <a:rPr lang="cs-CZ" sz="3600" b="1" dirty="0" smtClean="0">
                <a:solidFill>
                  <a:srgbClr val="C00000"/>
                </a:solidFill>
                <a:latin typeface="Monotype Corsiva" pitchFamily="66" charset="0"/>
                <a:hlinkClick r:id="rId4"/>
              </a:rPr>
              <a:t>-</a:t>
            </a:r>
            <a:r>
              <a:rPr lang="cs-CZ" sz="3600" b="1" dirty="0" err="1" smtClean="0">
                <a:solidFill>
                  <a:srgbClr val="C00000"/>
                </a:solidFill>
                <a:latin typeface="Monotype Corsiva" pitchFamily="66" charset="0"/>
                <a:hlinkClick r:id="rId4"/>
              </a:rPr>
              <a:t>buh</a:t>
            </a:r>
            <a:r>
              <a:rPr lang="cs-CZ" sz="3600" b="1" dirty="0" smtClean="0">
                <a:solidFill>
                  <a:srgbClr val="C00000"/>
                </a:solidFill>
                <a:latin typeface="Monotype Corsiva" pitchFamily="66" charset="0"/>
                <a:hlinkClick r:id="rId4"/>
              </a:rPr>
              <a:t>/</a:t>
            </a:r>
            <a:endParaRPr lang="cs-CZ" sz="3600" b="1" dirty="0" smtClean="0">
              <a:solidFill>
                <a:srgbClr val="C00000"/>
              </a:solidFill>
              <a:latin typeface="Monotype Corsiva" pitchFamily="66" charset="0"/>
            </a:endParaRPr>
          </a:p>
          <a:p>
            <a:pPr lvl="0" algn="ctr">
              <a:spcBef>
                <a:spcPct val="20000"/>
              </a:spcBef>
            </a:pPr>
            <a:endParaRPr lang="cs-CZ" sz="3200" b="1" dirty="0" smtClean="0">
              <a:latin typeface="Monotype Corsiva" pitchFamily="66" charset="0"/>
            </a:endParaRPr>
          </a:p>
          <a:p>
            <a:pPr lvl="0" algn="ctr">
              <a:spcBef>
                <a:spcPct val="20000"/>
              </a:spcBef>
            </a:pPr>
            <a:endParaRPr lang="cs-CZ" sz="3200" b="1" dirty="0" smtClean="0">
              <a:latin typeface="Monotype Corsiva" pitchFamily="66" charset="0"/>
            </a:endParaRPr>
          </a:p>
          <a:p>
            <a:pPr lvl="0" algn="ctr">
              <a:spcBef>
                <a:spcPct val="20000"/>
              </a:spcBef>
            </a:pPr>
            <a:endParaRPr lang="cs-CZ" sz="3200" b="1" dirty="0" smtClean="0">
              <a:latin typeface="Monotype Corsiva" pitchFamily="66" charset="0"/>
            </a:endParaRP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200" b="1" i="0" u="none" strike="noStrike" kern="1200" cap="none" spc="0" normalizeH="0" noProof="0" dirty="0" smtClean="0">
              <a:ln>
                <a:noFill/>
              </a:ln>
              <a:uLnTx/>
              <a:uFillTx/>
              <a:latin typeface="Monotype Corsiva" pitchFamily="66" charset="0"/>
              <a:ea typeface="+mn-ea"/>
              <a:cs typeface="+mn-cs"/>
            </a:endParaRP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200" b="1" i="0" u="none" strike="noStrike" kern="1200" cap="none" spc="0" normalizeH="0" noProof="0" dirty="0" smtClean="0">
              <a:ln>
                <a:noFill/>
              </a:ln>
              <a:uLnTx/>
              <a:uFillTx/>
              <a:latin typeface="Monotype Corsiva" pitchFamily="66" charset="0"/>
              <a:ea typeface="+mn-ea"/>
              <a:cs typeface="+mn-cs"/>
            </a:endParaRP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200" b="1" i="0" u="none" strike="noStrike" kern="1200" cap="none" spc="0" normalizeH="0" baseline="0" noProof="0" dirty="0">
              <a:ln>
                <a:noFill/>
              </a:ln>
              <a:uLnTx/>
              <a:uFillTx/>
              <a:latin typeface="Monotype Corsiva" pitchFamily="66" charset="0"/>
              <a:ea typeface="+mn-ea"/>
              <a:cs typeface="+mn-cs"/>
            </a:endParaRPr>
          </a:p>
        </p:txBody>
      </p:sp>
      <p:sp>
        <p:nvSpPr>
          <p:cNvPr id="5" name="Zástupný symbol pro obsah 2">
            <a:hlinkClick r:id="rId5"/>
          </p:cNvPr>
          <p:cNvSpPr txBox="1">
            <a:spLocks/>
          </p:cNvSpPr>
          <p:nvPr/>
        </p:nvSpPr>
        <p:spPr>
          <a:xfrm>
            <a:off x="357158" y="4214818"/>
            <a:ext cx="8572560" cy="2286016"/>
          </a:xfrm>
          <a:prstGeom prst="rect">
            <a:avLst/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6">
                  <a:lumMod val="75000"/>
                </a:schemeClr>
              </a:gs>
            </a:gsLst>
            <a:lin ang="2700000" scaled="1"/>
          </a:gradFill>
          <a:ln w="28575">
            <a:solidFill>
              <a:schemeClr val="tx1"/>
            </a:solidFill>
          </a:ln>
          <a:effectLst>
            <a:outerShdw blurRad="50800" dist="50800" dir="1920000" algn="ctr" rotWithShape="0">
              <a:srgbClr val="000000">
                <a:alpha val="43137"/>
              </a:srgb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marL="514350" lvl="0" indent="-514350">
              <a:spcBef>
                <a:spcPct val="20000"/>
              </a:spcBef>
              <a:buAutoNum type="arabicPeriod"/>
            </a:pPr>
            <a:r>
              <a:rPr lang="cs-CZ" sz="3200" b="1" dirty="0" smtClean="0">
                <a:latin typeface="+mj-lt"/>
              </a:rPr>
              <a:t>Jak se vám </a:t>
            </a:r>
            <a:r>
              <a:rPr lang="cs-CZ" sz="3200" b="1" u="sng" dirty="0" smtClean="0">
                <a:latin typeface="+mj-lt"/>
              </a:rPr>
              <a:t>filmové zpracování</a:t>
            </a:r>
            <a:r>
              <a:rPr lang="cs-CZ" sz="3200" b="1" dirty="0" smtClean="0">
                <a:latin typeface="+mj-lt"/>
              </a:rPr>
              <a:t> Kunderovy povídky líbí? Srovnejte s knihou.</a:t>
            </a:r>
          </a:p>
          <a:p>
            <a:pPr marL="514350" lvl="0" indent="-514350">
              <a:spcBef>
                <a:spcPct val="20000"/>
              </a:spcBef>
              <a:buAutoNum type="arabicPeriod"/>
            </a:pPr>
            <a:r>
              <a:rPr lang="cs-CZ" sz="3200" b="1" dirty="0" smtClean="0">
                <a:latin typeface="+mj-lt"/>
              </a:rPr>
              <a:t>Kteří </a:t>
            </a:r>
            <a:r>
              <a:rPr lang="cs-CZ" sz="3200" b="1" u="sng" dirty="0" smtClean="0">
                <a:latin typeface="+mj-lt"/>
              </a:rPr>
              <a:t>slavní herci </a:t>
            </a:r>
            <a:r>
              <a:rPr lang="cs-CZ" sz="3200" b="1" dirty="0" smtClean="0">
                <a:latin typeface="+mj-lt"/>
              </a:rPr>
              <a:t>hrají ve snímku? 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200" b="1" i="0" u="none" strike="noStrike" kern="1200" cap="none" spc="0" normalizeH="0" noProof="0" dirty="0" smtClean="0">
              <a:ln>
                <a:noFill/>
              </a:ln>
              <a:uLnTx/>
              <a:uFillTx/>
              <a:latin typeface="Monotype Corsiva" pitchFamily="66" charset="0"/>
              <a:ea typeface="+mn-ea"/>
              <a:cs typeface="+mn-cs"/>
            </a:endParaRP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200" b="1" i="0" u="none" strike="noStrike" kern="1200" cap="none" spc="0" normalizeH="0" noProof="0" dirty="0" smtClean="0">
              <a:ln>
                <a:noFill/>
              </a:ln>
              <a:uLnTx/>
              <a:uFillTx/>
              <a:latin typeface="Monotype Corsiva" pitchFamily="66" charset="0"/>
              <a:ea typeface="+mn-ea"/>
              <a:cs typeface="+mn-cs"/>
            </a:endParaRP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200" b="1" i="0" u="none" strike="noStrike" kern="1200" cap="none" spc="0" normalizeH="0" baseline="0" noProof="0" dirty="0">
              <a:ln>
                <a:noFill/>
              </a:ln>
              <a:uLnTx/>
              <a:uFillTx/>
              <a:latin typeface="Monotype Corsiva" pitchFamily="66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cut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7000"/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214282" y="0"/>
            <a:ext cx="4214810" cy="714380"/>
          </a:xfrm>
          <a:ln w="0">
            <a:noFill/>
          </a:ln>
        </p:spPr>
        <p:txBody>
          <a:bodyPr>
            <a:normAutofit fontScale="90000"/>
          </a:bodyPr>
          <a:lstStyle/>
          <a:p>
            <a:pPr algn="l"/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Použitá literatura a zdroje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14282" y="928670"/>
            <a:ext cx="8786874" cy="5643602"/>
          </a:xfrm>
          <a:ln w="25400">
            <a:solidFill>
              <a:schemeClr val="tx1"/>
            </a:solidFill>
          </a:ln>
        </p:spPr>
        <p:txBody>
          <a:bodyPr>
            <a:normAutofit/>
          </a:bodyPr>
          <a:lstStyle/>
          <a:p>
            <a:endParaRPr lang="cs-CZ" sz="2400" dirty="0" smtClean="0"/>
          </a:p>
          <a:p>
            <a:r>
              <a:rPr lang="cs-CZ" sz="2000" dirty="0" smtClean="0"/>
              <a:t>CHVATÍK, Květoslav: </a:t>
            </a:r>
            <a:r>
              <a:rPr lang="cs-CZ" sz="2000" i="1" dirty="0" smtClean="0"/>
              <a:t>Svět románů Milana Kundery</a:t>
            </a:r>
            <a:r>
              <a:rPr lang="cs-CZ" sz="2000" dirty="0" smtClean="0"/>
              <a:t>. Brno: Atlantis 1994, ISBN 80-7108-080-2.</a:t>
            </a:r>
          </a:p>
          <a:p>
            <a:pPr>
              <a:buFont typeface="Wingdings" pitchFamily="2" charset="2"/>
              <a:buChar char="§"/>
            </a:pPr>
            <a:r>
              <a:rPr lang="sv-SE" sz="2000" dirty="0" smtClean="0"/>
              <a:t>KUNDERA, Milan. </a:t>
            </a:r>
            <a:r>
              <a:rPr lang="sv-SE" sz="2000" i="1" dirty="0" smtClean="0"/>
              <a:t>Nesmrtelnost</a:t>
            </a:r>
            <a:r>
              <a:rPr lang="sv-SE" sz="2000" dirty="0" smtClean="0"/>
              <a:t>. Brno: Atlantis, 1993, ISBN 80-7108-066-7.</a:t>
            </a:r>
            <a:endParaRPr lang="cs-CZ" sz="2000" dirty="0" smtClean="0"/>
          </a:p>
          <a:p>
            <a:pPr>
              <a:buFont typeface="Wingdings" pitchFamily="2" charset="2"/>
              <a:buChar char="§"/>
            </a:pPr>
            <a:r>
              <a:rPr lang="sv-SE" sz="2000" dirty="0" smtClean="0"/>
              <a:t>KUNDERA, Milan. </a:t>
            </a:r>
            <a:r>
              <a:rPr lang="sv-SE" sz="2000" i="1" dirty="0" smtClean="0"/>
              <a:t>Směšné lásky.</a:t>
            </a:r>
            <a:r>
              <a:rPr lang="cs-CZ" sz="2000" i="1" dirty="0" smtClean="0"/>
              <a:t>Tři melancholické anekdoty.</a:t>
            </a:r>
            <a:r>
              <a:rPr lang="sv-SE" sz="2000" i="1" dirty="0" smtClean="0"/>
              <a:t> </a:t>
            </a:r>
            <a:r>
              <a:rPr lang="cs-CZ" sz="2000" dirty="0" smtClean="0"/>
              <a:t>Brno</a:t>
            </a:r>
            <a:r>
              <a:rPr lang="sv-SE" sz="2000" dirty="0" smtClean="0"/>
              <a:t>: Atlantis, 1991, ISBN 80-7108-027-6. </a:t>
            </a:r>
            <a:endParaRPr lang="cs-CZ" sz="2000" dirty="0" smtClean="0"/>
          </a:p>
          <a:p>
            <a:pPr marL="0" lvl="0" indent="0">
              <a:spcBef>
                <a:spcPts val="0"/>
              </a:spcBef>
              <a:buFont typeface="Wingdings" pitchFamily="2" charset="2"/>
              <a:buChar char="§"/>
            </a:pPr>
            <a:r>
              <a:rPr lang="cs-CZ" sz="2000" dirty="0" smtClean="0">
                <a:solidFill>
                  <a:prstClr val="black"/>
                </a:solidFill>
              </a:rPr>
              <a:t>    SOCHROVÁ, Marie. </a:t>
            </a:r>
            <a:r>
              <a:rPr lang="cs-CZ" sz="2000" i="1" dirty="0" smtClean="0">
                <a:solidFill>
                  <a:prstClr val="black"/>
                </a:solidFill>
              </a:rPr>
              <a:t>Literatura v kostce pro střední školy.  </a:t>
            </a:r>
            <a:r>
              <a:rPr lang="cs-CZ" sz="2000" dirty="0" smtClean="0">
                <a:solidFill>
                  <a:prstClr val="black"/>
                </a:solidFill>
              </a:rPr>
              <a:t>Havlíčkův  Brod:    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cs-CZ" sz="2000" dirty="0" smtClean="0">
                <a:solidFill>
                  <a:prstClr val="black"/>
                </a:solidFill>
              </a:rPr>
              <a:t>      Fragment, 1999, ISBN 80-7200-332-1.</a:t>
            </a:r>
          </a:p>
          <a:p>
            <a:pPr marL="0" lvl="0" indent="0">
              <a:spcBef>
                <a:spcPts val="0"/>
              </a:spcBef>
              <a:buFont typeface="Wingdings" pitchFamily="2" charset="2"/>
              <a:buChar char="§"/>
            </a:pPr>
            <a:r>
              <a:rPr lang="cs-CZ" sz="2000" dirty="0" smtClean="0">
                <a:solidFill>
                  <a:prstClr val="black"/>
                </a:solidFill>
              </a:rPr>
              <a:t>    </a:t>
            </a:r>
            <a:r>
              <a:rPr lang="cs-CZ" sz="2000" dirty="0" smtClean="0"/>
              <a:t>SOUKAL, Josef a kol. </a:t>
            </a:r>
            <a:r>
              <a:rPr lang="cs-CZ" sz="2000" i="1" dirty="0" smtClean="0"/>
              <a:t>Literatura pro IV. ročník gymnázií</a:t>
            </a:r>
            <a:r>
              <a:rPr lang="cs-CZ" sz="2000" dirty="0" smtClean="0"/>
              <a:t>. Praha: SPN, 2005, ISBN 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cs-CZ" sz="2000" dirty="0" smtClean="0"/>
              <a:t>      80-7235-311.</a:t>
            </a:r>
          </a:p>
          <a:p>
            <a:pPr marL="0" lvl="0" indent="0">
              <a:spcBef>
                <a:spcPts val="0"/>
              </a:spcBef>
              <a:buFont typeface="Wingdings" pitchFamily="2" charset="2"/>
              <a:buChar char="§"/>
            </a:pPr>
            <a:r>
              <a:rPr lang="cs-CZ" sz="2000" dirty="0" smtClean="0"/>
              <a:t>    </a:t>
            </a:r>
            <a:r>
              <a:rPr lang="cs-CZ" sz="2000" dirty="0" smtClean="0">
                <a:hlinkClick r:id="rId3"/>
              </a:rPr>
              <a:t>http://is.muni.cz/th/108911/ff_b/DIPLOMOVA_PRACE.pdf</a:t>
            </a:r>
            <a:endParaRPr lang="cs-CZ" sz="2000" dirty="0" smtClean="0"/>
          </a:p>
          <a:p>
            <a:pPr marL="0" lvl="0" indent="0">
              <a:spcBef>
                <a:spcPts val="0"/>
              </a:spcBef>
              <a:buFont typeface="Wingdings" pitchFamily="2" charset="2"/>
              <a:buChar char="§"/>
            </a:pPr>
            <a:r>
              <a:rPr lang="cs-CZ" sz="2000" dirty="0" smtClean="0"/>
              <a:t>    </a:t>
            </a:r>
            <a:r>
              <a:rPr lang="cs-CZ" sz="2000" dirty="0" smtClean="0">
                <a:hlinkClick r:id="rId4"/>
              </a:rPr>
              <a:t>http://cs.wikipedia.org/wiki/Ztracen%C3%A1_generace</a:t>
            </a:r>
            <a:endParaRPr lang="cs-CZ" sz="2000" dirty="0" smtClean="0"/>
          </a:p>
          <a:p>
            <a:pPr marL="0" lvl="0" indent="0">
              <a:spcBef>
                <a:spcPts val="0"/>
              </a:spcBef>
              <a:buFont typeface="Wingdings" pitchFamily="2" charset="2"/>
              <a:buChar char="§"/>
            </a:pPr>
            <a:r>
              <a:rPr lang="cs-CZ" sz="2000" dirty="0" smtClean="0"/>
              <a:t>    </a:t>
            </a:r>
            <a:r>
              <a:rPr lang="cs-CZ" sz="2000" dirty="0" smtClean="0">
                <a:hlinkClick r:id="rId5"/>
              </a:rPr>
              <a:t>http://cs.wikipedia.org/wiki/Milan_Kundera</a:t>
            </a:r>
            <a:endParaRPr lang="cs-CZ" sz="2000" dirty="0" smtClean="0"/>
          </a:p>
          <a:p>
            <a:pPr marL="0" lvl="0" indent="0">
              <a:spcBef>
                <a:spcPts val="0"/>
              </a:spcBef>
              <a:buFont typeface="Wingdings" pitchFamily="2" charset="2"/>
              <a:buChar char="§"/>
            </a:pPr>
            <a:r>
              <a:rPr lang="cs-CZ" sz="2000" dirty="0" smtClean="0"/>
              <a:t>    </a:t>
            </a:r>
            <a:r>
              <a:rPr lang="cs-CZ" sz="2000" dirty="0" smtClean="0">
                <a:hlinkClick r:id="rId6"/>
              </a:rPr>
              <a:t>http://www.</a:t>
            </a:r>
            <a:r>
              <a:rPr lang="cs-CZ" sz="2000" dirty="0" err="1" smtClean="0">
                <a:hlinkClick r:id="rId6"/>
              </a:rPr>
              <a:t>csfd.cz</a:t>
            </a:r>
            <a:r>
              <a:rPr lang="cs-CZ" sz="2000" dirty="0" smtClean="0">
                <a:hlinkClick r:id="rId6"/>
              </a:rPr>
              <a:t>/film/4923-</a:t>
            </a:r>
            <a:r>
              <a:rPr lang="cs-CZ" sz="2000" dirty="0" err="1" smtClean="0">
                <a:hlinkClick r:id="rId6"/>
              </a:rPr>
              <a:t>ja</a:t>
            </a:r>
            <a:r>
              <a:rPr lang="cs-CZ" sz="2000" dirty="0" smtClean="0">
                <a:hlinkClick r:id="rId6"/>
              </a:rPr>
              <a:t>-</a:t>
            </a:r>
            <a:r>
              <a:rPr lang="cs-CZ" sz="2000" dirty="0" err="1" smtClean="0">
                <a:hlinkClick r:id="rId6"/>
              </a:rPr>
              <a:t>truchlivy</a:t>
            </a:r>
            <a:r>
              <a:rPr lang="cs-CZ" sz="2000" dirty="0" smtClean="0">
                <a:hlinkClick r:id="rId6"/>
              </a:rPr>
              <a:t>-</a:t>
            </a:r>
            <a:r>
              <a:rPr lang="cs-CZ" sz="2000" dirty="0" err="1" smtClean="0">
                <a:hlinkClick r:id="rId6"/>
              </a:rPr>
              <a:t>buh</a:t>
            </a:r>
            <a:r>
              <a:rPr lang="cs-CZ" sz="2000" dirty="0" smtClean="0">
                <a:hlinkClick r:id="rId6"/>
              </a:rPr>
              <a:t>/</a:t>
            </a:r>
            <a:endParaRPr lang="cs-CZ" sz="2000" dirty="0" smtClean="0"/>
          </a:p>
          <a:p>
            <a:pPr marL="0" lvl="0" indent="0">
              <a:spcBef>
                <a:spcPts val="0"/>
              </a:spcBef>
              <a:buFont typeface="Wingdings" pitchFamily="2" charset="2"/>
              <a:buChar char="§"/>
            </a:pPr>
            <a:r>
              <a:rPr lang="cs-CZ" sz="2000" dirty="0" smtClean="0"/>
              <a:t>     </a:t>
            </a:r>
            <a:r>
              <a:rPr lang="cs-CZ" sz="2000" dirty="0" smtClean="0">
                <a:hlinkClick r:id="rId7"/>
              </a:rPr>
              <a:t>http://cs.wikipedia.org/wiki/%C5%BDert_(rom%C3%A1n)</a:t>
            </a:r>
            <a:endParaRPr lang="cs-CZ" sz="2000" dirty="0" smtClean="0"/>
          </a:p>
          <a:p>
            <a:pPr marL="0" lvl="0" indent="0">
              <a:spcBef>
                <a:spcPts val="0"/>
              </a:spcBef>
              <a:buFont typeface="Wingdings" pitchFamily="2" charset="2"/>
              <a:buChar char="§"/>
            </a:pPr>
            <a:r>
              <a:rPr lang="cs-CZ" sz="2000" dirty="0" smtClean="0"/>
              <a:t>     Archiv autorky (nahrávku namluvili studenti lovosického gymnázia A. Kubíček, J. 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cs-CZ" sz="2000" dirty="0" smtClean="0"/>
              <a:t>       Beneš a M. </a:t>
            </a:r>
            <a:r>
              <a:rPr lang="cs-CZ" sz="2000" dirty="0" err="1" smtClean="0"/>
              <a:t>Gebhartová</a:t>
            </a:r>
            <a:r>
              <a:rPr lang="cs-CZ" sz="2000" dirty="0" smtClean="0"/>
              <a:t>).</a:t>
            </a:r>
          </a:p>
          <a:p>
            <a:pPr marL="0" lvl="0" indent="0">
              <a:spcBef>
                <a:spcPts val="0"/>
              </a:spcBef>
              <a:buFont typeface="Wingdings" pitchFamily="2" charset="2"/>
              <a:buChar char="§"/>
            </a:pPr>
            <a:endParaRPr lang="cs-CZ" sz="2000" dirty="0" smtClean="0"/>
          </a:p>
          <a:p>
            <a:pPr marL="0" lvl="0" indent="0">
              <a:spcBef>
                <a:spcPts val="0"/>
              </a:spcBef>
              <a:buFont typeface="Wingdings" pitchFamily="2" charset="2"/>
              <a:buChar char="§"/>
            </a:pPr>
            <a:endParaRPr lang="cs-CZ" sz="2000" dirty="0" smtClean="0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7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357158" y="142852"/>
            <a:ext cx="3357586" cy="714380"/>
          </a:xfrm>
          <a:ln w="0">
            <a:noFill/>
          </a:ln>
        </p:spPr>
        <p:txBody>
          <a:bodyPr>
            <a:normAutofit/>
          </a:bodyPr>
          <a:lstStyle/>
          <a:p>
            <a:pPr algn="l"/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Obrazový materiál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285720" y="857208"/>
            <a:ext cx="8643998" cy="1857412"/>
          </a:xfrm>
          <a:ln w="254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000" dirty="0" smtClean="0">
                <a:hlinkClick r:id="rId3"/>
              </a:rPr>
              <a:t>http://commons.wikimedia.org/wiki/File:Milan_Kundera_redux.jpg</a:t>
            </a:r>
            <a:r>
              <a:rPr lang="cs-CZ" sz="2000" dirty="0" smtClean="0"/>
              <a:t> (pozadí)</a:t>
            </a:r>
          </a:p>
          <a:p>
            <a:pPr>
              <a:buFont typeface="Wingdings" pitchFamily="2" charset="2"/>
              <a:buChar char="§"/>
            </a:pPr>
            <a:r>
              <a:rPr lang="cs-CZ" sz="2000" dirty="0" smtClean="0"/>
              <a:t>Klipart (obrázky jsou součástí volně dostupné galerie Microsoft Office dostupné na adrese </a:t>
            </a:r>
            <a:r>
              <a:rPr lang="cs-CZ" sz="2000" u="sng" dirty="0" smtClean="0">
                <a:hlinkClick r:id="rId4"/>
              </a:rPr>
              <a:t>www.office.</a:t>
            </a:r>
            <a:r>
              <a:rPr lang="cs-CZ" sz="2000" u="sng" dirty="0" err="1" smtClean="0">
                <a:hlinkClick r:id="rId4"/>
              </a:rPr>
              <a:t>microsoft.com</a:t>
            </a:r>
            <a:r>
              <a:rPr lang="cs-CZ" sz="2000" dirty="0" smtClean="0"/>
              <a:t>).</a:t>
            </a:r>
          </a:p>
          <a:p>
            <a:pPr>
              <a:buFont typeface="Wingdings" pitchFamily="2" charset="2"/>
              <a:buChar char="§"/>
            </a:pPr>
            <a:r>
              <a:rPr lang="cs-CZ" sz="2000" dirty="0" smtClean="0"/>
              <a:t>Archiv autorky (pozadí).</a:t>
            </a:r>
          </a:p>
          <a:p>
            <a:pPr>
              <a:buFont typeface="Wingdings" pitchFamily="2" charset="2"/>
              <a:buChar char="v"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Font typeface="Courier New" pitchFamily="49" charset="0"/>
              <a:buChar char="o"/>
            </a:pPr>
            <a:endParaRPr lang="cs-CZ" sz="2000" dirty="0" smtClean="0"/>
          </a:p>
          <a:p>
            <a:pPr>
              <a:buFont typeface="Courier New" pitchFamily="49" charset="0"/>
              <a:buChar char="o"/>
            </a:pPr>
            <a:endParaRPr lang="cs-CZ" sz="2000" dirty="0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1550</TotalTime>
  <Words>1901</Words>
  <Application>Microsoft Office PowerPoint</Application>
  <PresentationFormat>Předvádění na obrazovce (4:3)</PresentationFormat>
  <Paragraphs>181</Paragraphs>
  <Slides>27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28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  <vt:lpstr>Použitá literatura a zdroje</vt:lpstr>
      <vt:lpstr>Obrazový materiál</vt:lpstr>
    </vt:vector>
  </TitlesOfParts>
  <Company>Acer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Milan Kundera</dc:title>
  <dc:subject>DUM 26</dc:subject>
  <dc:creator>LN</dc:creator>
  <cp:lastModifiedBy>Alice</cp:lastModifiedBy>
  <cp:revision>124</cp:revision>
  <dcterms:created xsi:type="dcterms:W3CDTF">2014-01-19T07:36:07Z</dcterms:created>
  <dcterms:modified xsi:type="dcterms:W3CDTF">2014-03-29T19:21:49Z</dcterms:modified>
</cp:coreProperties>
</file>