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57" r:id="rId3"/>
    <p:sldId id="267" r:id="rId4"/>
    <p:sldId id="268" r:id="rId5"/>
    <p:sldId id="272" r:id="rId6"/>
    <p:sldId id="27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70" d="100"/>
          <a:sy n="70" d="100"/>
        </p:scale>
        <p:origin x="-528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F84995-1377-458E-886C-EF125D8BA7C3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5E32A2-D8E8-48A5-B3EB-3660EAEFA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21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32A2-D8E8-48A5-B3EB-3660EAEFAC1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32A2-D8E8-48A5-B3EB-3660EAEFAC1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32A2-D8E8-48A5-B3EB-3660EAEFAC1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32A2-D8E8-48A5-B3EB-3660EAEFAC1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32A2-D8E8-48A5-B3EB-3660EAEFAC1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32A2-D8E8-48A5-B3EB-3660EAEFAC1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5E32A2-D8E8-48A5-B3EB-3660EAEFAC1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Základní pojmy-Interní písemnosti–ZŽ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02. 02. 2013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7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INTERNÍ PÍSEMNOSTI-ZÁKLADNÍ  POJMY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Pracovní porada, pozvánka, dopisní předtisk, 			list bez předtisku, evidence přítomných, 				zápisy z porad, vedoucí pracovní, asistent/</a:t>
            </a:r>
            <a:r>
              <a:rPr lang="cs-CZ" dirty="0" err="1" smtClean="0"/>
              <a:t>ka</a:t>
            </a:r>
            <a:r>
              <a:rPr lang="cs-CZ" dirty="0" smtClean="0"/>
              <a:t>, 			místo konání, regionální pobočky.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interních písemností. Materiál je 				připraven 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904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INTERNÍ PÍSEMNOSTI-ZÁKLADNÍ 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POZVÁNKA  NA  PORADU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EVIDENCE  PŘÍTOMNÝCH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ZÁPIS  Z  PORADY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722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INTERNÍ PÍSEMNOSTI-ZÁKLADNÍ 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/>
          </a:bodyPr>
          <a:lstStyle/>
          <a:p>
            <a:pPr marL="45720" indent="0" algn="ctr">
              <a:lnSpc>
                <a:spcPct val="80000"/>
              </a:lnSpc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PRACOVNÍ  PORADA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4000" dirty="0">
                <a:solidFill>
                  <a:schemeClr val="hlink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Na pracovních poradách se řeší </a:t>
            </a:r>
            <a:r>
              <a:rPr lang="cs-CZ" sz="2400" dirty="0"/>
              <a:t>problémy, které vyžadují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       odborné posouzení všemi pozvanými účastníky = </a:t>
            </a:r>
            <a:r>
              <a:rPr lang="cs-CZ" sz="2400" dirty="0">
                <a:solidFill>
                  <a:srgbClr val="FFC000"/>
                </a:solidFill>
              </a:rPr>
              <a:t>týmová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solidFill>
                  <a:srgbClr val="FFC000"/>
                </a:solidFill>
              </a:rPr>
              <a:t>       práce </a:t>
            </a:r>
            <a:r>
              <a:rPr lang="cs-CZ" sz="2400" dirty="0"/>
              <a:t>= </a:t>
            </a:r>
            <a:r>
              <a:rPr lang="cs-CZ" sz="2400" dirty="0" smtClean="0"/>
              <a:t>porady musí být dobře </a:t>
            </a:r>
            <a:r>
              <a:rPr lang="cs-CZ" sz="2400" dirty="0"/>
              <a:t>připraveny a </a:t>
            </a:r>
            <a:r>
              <a:rPr lang="cs-CZ" sz="2400" dirty="0">
                <a:solidFill>
                  <a:srgbClr val="FFC000"/>
                </a:solidFill>
              </a:rPr>
              <a:t>pořizuje </a:t>
            </a:r>
            <a:r>
              <a:rPr lang="cs-CZ" sz="2400" dirty="0" smtClean="0">
                <a:solidFill>
                  <a:srgbClr val="FFC000"/>
                </a:solidFill>
              </a:rPr>
              <a:t>se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solidFill>
                  <a:srgbClr val="FFC000"/>
                </a:solidFill>
              </a:rPr>
              <a:t>	 </a:t>
            </a:r>
            <a:r>
              <a:rPr lang="cs-CZ" sz="2400" dirty="0" smtClean="0">
                <a:solidFill>
                  <a:srgbClr val="FFC000"/>
                </a:solidFill>
              </a:rPr>
              <a:t>    z nich písemný </a:t>
            </a:r>
            <a:r>
              <a:rPr lang="cs-CZ" sz="2400" dirty="0">
                <a:solidFill>
                  <a:srgbClr val="FFC000"/>
                </a:solidFill>
              </a:rPr>
              <a:t>záznam</a:t>
            </a:r>
            <a:r>
              <a:rPr lang="cs-CZ" sz="2400" dirty="0" smtClean="0">
                <a:solidFill>
                  <a:srgbClr val="FFC000"/>
                </a:solidFill>
              </a:rPr>
              <a:t>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Konání </a:t>
            </a:r>
            <a:r>
              <a:rPr lang="cs-CZ" sz="2400" dirty="0">
                <a:solidFill>
                  <a:srgbClr val="FF0000"/>
                </a:solidFill>
              </a:rPr>
              <a:t>pracovních porad: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chemeClr val="folHlink"/>
                </a:solidFill>
              </a:rPr>
              <a:t>  </a:t>
            </a:r>
            <a:r>
              <a:rPr lang="cs-CZ" sz="2400" dirty="0" smtClean="0"/>
              <a:t>předem </a:t>
            </a:r>
            <a:r>
              <a:rPr lang="cs-CZ" sz="2400" dirty="0"/>
              <a:t>známé = </a:t>
            </a:r>
            <a:r>
              <a:rPr lang="cs-CZ" sz="2400" dirty="0">
                <a:solidFill>
                  <a:srgbClr val="FFC000"/>
                </a:solidFill>
              </a:rPr>
              <a:t>plánovaná porada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chemeClr val="folHlink"/>
                </a:solidFill>
              </a:rPr>
              <a:t>  </a:t>
            </a:r>
            <a:r>
              <a:rPr lang="cs-CZ" sz="2400" dirty="0" smtClean="0"/>
              <a:t>svolávají </a:t>
            </a:r>
            <a:r>
              <a:rPr lang="cs-CZ" sz="2400" dirty="0"/>
              <a:t>se pro okamžité vyřešení vzniklého problému = </a:t>
            </a:r>
            <a:r>
              <a:rPr lang="cs-CZ" sz="2400" dirty="0">
                <a:solidFill>
                  <a:srgbClr val="FFC000"/>
                </a:solidFill>
              </a:rPr>
              <a:t>operativní porada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452" y="2996952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42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INTERNÍ PÍSEMNOSTI-ZÁKLADNÍ 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08720"/>
            <a:ext cx="8067121" cy="4896544"/>
          </a:xfrm>
          <a:ln>
            <a:noFill/>
          </a:ln>
        </p:spPr>
        <p:txBody>
          <a:bodyPr>
            <a:normAutofit/>
          </a:bodyPr>
          <a:lstStyle/>
          <a:p>
            <a:pPr marL="45720" indent="0" algn="ctr">
              <a:lnSpc>
                <a:spcPct val="80000"/>
              </a:lnSpc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PRACOVNÍ  PORADA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4000" dirty="0">
                <a:solidFill>
                  <a:schemeClr val="hlink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Konají se na různých úrovních: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chemeClr val="folHlink"/>
                </a:solidFill>
              </a:rPr>
              <a:t>   </a:t>
            </a:r>
            <a:r>
              <a:rPr lang="cs-CZ" sz="2400" dirty="0" smtClean="0"/>
              <a:t>porady </a:t>
            </a:r>
            <a:r>
              <a:rPr lang="cs-CZ" sz="2400" dirty="0"/>
              <a:t>vedení firmy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   provozní </a:t>
            </a:r>
            <a:r>
              <a:rPr lang="cs-CZ" sz="2400" dirty="0"/>
              <a:t>porady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   porady </a:t>
            </a:r>
            <a:r>
              <a:rPr lang="cs-CZ" sz="2400" dirty="0"/>
              <a:t>mistrů apod</a:t>
            </a:r>
            <a:r>
              <a:rPr lang="cs-CZ" sz="2400" dirty="0" smtClean="0"/>
              <a:t>.</a:t>
            </a:r>
          </a:p>
          <a:p>
            <a:pPr marL="45720" indent="0">
              <a:lnSpc>
                <a:spcPct val="90000"/>
              </a:lnSpc>
              <a:buNone/>
            </a:pPr>
            <a:endParaRPr lang="cs-CZ" sz="2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Na přípravě spolupracuje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chemeClr val="folHlink"/>
                </a:solidFill>
              </a:rPr>
              <a:t>   </a:t>
            </a:r>
            <a:r>
              <a:rPr lang="cs-CZ" sz="2400" dirty="0" smtClean="0"/>
              <a:t>vedoucí </a:t>
            </a:r>
            <a:r>
              <a:rPr lang="cs-CZ" sz="2400" dirty="0"/>
              <a:t>porady (ředitel, náměstek</a:t>
            </a:r>
            <a:r>
              <a:rPr lang="cs-CZ" sz="2400" dirty="0" smtClean="0"/>
              <a:t>)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   sekretářka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48880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591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INTERNÍ PÍSEMNOSTI-ZÁKLADNÍ 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08720"/>
            <a:ext cx="8067121" cy="4896544"/>
          </a:xfrm>
          <a:ln>
            <a:noFill/>
          </a:ln>
        </p:spPr>
        <p:txBody>
          <a:bodyPr>
            <a:normAutofit fontScale="70000" lnSpcReduction="20000"/>
          </a:bodyPr>
          <a:lstStyle/>
          <a:p>
            <a:pPr marL="45720" indent="0" algn="ctr">
              <a:lnSpc>
                <a:spcPct val="80000"/>
              </a:lnSpc>
              <a:buNone/>
            </a:pPr>
            <a:endParaRPr lang="cs-CZ" sz="4100" b="1" dirty="0" smtClean="0">
              <a:solidFill>
                <a:srgbClr val="FFC000"/>
              </a:solidFill>
            </a:endParaRPr>
          </a:p>
          <a:p>
            <a:pPr marL="45720" indent="0" algn="ctr">
              <a:lnSpc>
                <a:spcPct val="80000"/>
              </a:lnSpc>
              <a:buNone/>
            </a:pPr>
            <a:r>
              <a:rPr lang="cs-CZ" sz="4100" b="1" dirty="0" smtClean="0">
                <a:solidFill>
                  <a:srgbClr val="FFC000"/>
                </a:solidFill>
              </a:rPr>
              <a:t>PRACOVNÍ  PORADA</a:t>
            </a:r>
          </a:p>
          <a:p>
            <a:pPr>
              <a:buFont typeface="Wingdings" pitchFamily="2" charset="2"/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Vedoucí </a:t>
            </a:r>
            <a:r>
              <a:rPr lang="cs-CZ" sz="3400" dirty="0">
                <a:solidFill>
                  <a:srgbClr val="FF0000"/>
                </a:solidFill>
              </a:rPr>
              <a:t>porady určuje:</a:t>
            </a:r>
          </a:p>
          <a:p>
            <a:r>
              <a:rPr lang="cs-CZ" sz="3400" dirty="0" smtClean="0"/>
              <a:t>   předmět </a:t>
            </a:r>
            <a:r>
              <a:rPr lang="cs-CZ" sz="3400" dirty="0"/>
              <a:t>jednání (program</a:t>
            </a:r>
            <a:r>
              <a:rPr lang="cs-CZ" sz="3400" dirty="0" smtClean="0"/>
              <a:t>)</a:t>
            </a:r>
            <a:endParaRPr lang="cs-CZ" sz="3400" dirty="0"/>
          </a:p>
          <a:p>
            <a:r>
              <a:rPr lang="cs-CZ" sz="3400" dirty="0" smtClean="0"/>
              <a:t>   okruh účastníků</a:t>
            </a:r>
            <a:endParaRPr lang="cs-CZ" sz="3400" dirty="0"/>
          </a:p>
          <a:p>
            <a:r>
              <a:rPr lang="cs-CZ" sz="3400" dirty="0" smtClean="0"/>
              <a:t>   termín </a:t>
            </a:r>
            <a:r>
              <a:rPr lang="cs-CZ" sz="3400" dirty="0"/>
              <a:t>porady (den, hodinu zahájení, délku trvání</a:t>
            </a:r>
            <a:r>
              <a:rPr lang="cs-CZ" sz="3400" dirty="0" smtClean="0"/>
              <a:t>)</a:t>
            </a:r>
          </a:p>
          <a:p>
            <a:pPr marL="45720" indent="0">
              <a:buNone/>
            </a:pPr>
            <a:endParaRPr lang="cs-CZ" sz="3400" dirty="0"/>
          </a:p>
          <a:p>
            <a:pPr>
              <a:buFont typeface="Wingdings" pitchFamily="2" charset="2"/>
              <a:buNone/>
            </a:pPr>
            <a:r>
              <a:rPr lang="cs-CZ" sz="3400" dirty="0">
                <a:solidFill>
                  <a:srgbClr val="FF0000"/>
                </a:solidFill>
              </a:rPr>
              <a:t>Sekretářka zajišťuje:</a:t>
            </a:r>
          </a:p>
          <a:p>
            <a:r>
              <a:rPr lang="cs-CZ" sz="3400" dirty="0" smtClean="0"/>
              <a:t>   pozvání účastníků</a:t>
            </a:r>
            <a:endParaRPr lang="cs-CZ" sz="3400" dirty="0"/>
          </a:p>
          <a:p>
            <a:r>
              <a:rPr lang="cs-CZ" sz="3400" dirty="0" smtClean="0"/>
              <a:t>   přípravu </a:t>
            </a:r>
            <a:r>
              <a:rPr lang="cs-CZ" sz="3400" dirty="0"/>
              <a:t>místnosti na </a:t>
            </a:r>
            <a:r>
              <a:rPr lang="cs-CZ" sz="3400" dirty="0" smtClean="0"/>
              <a:t>poradu</a:t>
            </a:r>
            <a:endParaRPr lang="cs-CZ" sz="3400" dirty="0"/>
          </a:p>
          <a:p>
            <a:r>
              <a:rPr lang="cs-CZ" sz="3400" dirty="0" smtClean="0"/>
              <a:t>   přípravu </a:t>
            </a:r>
            <a:r>
              <a:rPr lang="cs-CZ" sz="3400" dirty="0"/>
              <a:t>materiálů pro </a:t>
            </a:r>
            <a:r>
              <a:rPr lang="cs-CZ" sz="3400" dirty="0" smtClean="0"/>
              <a:t>poradu</a:t>
            </a:r>
            <a:endParaRPr lang="cs-CZ" sz="3400" dirty="0"/>
          </a:p>
          <a:p>
            <a:r>
              <a:rPr lang="cs-CZ" sz="3400" dirty="0" smtClean="0"/>
              <a:t>   občerstvení</a:t>
            </a:r>
            <a:endParaRPr lang="cs-CZ" sz="3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268" y="385541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22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751</TotalTime>
  <Words>412</Words>
  <Application>Microsoft Office PowerPoint</Application>
  <PresentationFormat>Předvádění na obrazovce (4:3)</PresentationFormat>
  <Paragraphs>76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INTERNÍ PÍSEMNOSTI-ZÁKLADNÍ  POJMY</vt:lpstr>
      <vt:lpstr>INTERNÍ PÍSEMNOSTI-ZÁKLADNÍ  POJMY</vt:lpstr>
      <vt:lpstr>INTERNÍ PÍSEMNOSTI-ZÁKLADNÍ  POJMY</vt:lpstr>
      <vt:lpstr>INTERNÍ PÍSEMNOSTI-ZÁKLADNÍ  POJMY</vt:lpstr>
      <vt:lpstr>INTERNÍ PÍSEMNOSTI-ZÁKLADNÍ  POJMY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72</cp:revision>
  <dcterms:created xsi:type="dcterms:W3CDTF">2012-08-06T07:07:34Z</dcterms:created>
  <dcterms:modified xsi:type="dcterms:W3CDTF">2014-04-05T13:22:58Z</dcterms:modified>
</cp:coreProperties>
</file>