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4" r:id="rId6"/>
    <p:sldId id="265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2" autoAdjust="0"/>
    <p:restoredTop sz="94660"/>
  </p:normalViewPr>
  <p:slideViewPr>
    <p:cSldViewPr>
      <p:cViewPr>
        <p:scale>
          <a:sx n="63" d="100"/>
          <a:sy n="63" d="100"/>
        </p:scale>
        <p:origin x="-720" y="28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455D5C-817F-4523-B280-A17CCFAB53EA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0CD602-EE54-4378-B389-82A031754B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6063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0CD602-EE54-4378-B389-82A031754B97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0CD602-EE54-4378-B389-82A031754B97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0CD602-EE54-4378-B389-82A031754B97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0CD602-EE54-4378-B389-82A031754B97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0CD602-EE54-4378-B389-82A031754B97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0CD602-EE54-4378-B389-82A031754B97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0CD602-EE54-4378-B389-82A031754B97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568952" cy="4509120"/>
          </a:xfrm>
        </p:spPr>
        <p:txBody>
          <a:bodyPr>
            <a:normAutofit/>
          </a:bodyPr>
          <a:lstStyle/>
          <a:p>
            <a:r>
              <a:rPr lang="cs-CZ" b="1" dirty="0" smtClean="0"/>
              <a:t>Šablona: </a:t>
            </a:r>
            <a:r>
              <a:rPr lang="cs-CZ" dirty="0" smtClean="0"/>
              <a:t>III/2 Inovace a zkvalitnění výuky prostřednictvím ICT</a:t>
            </a:r>
          </a:p>
          <a:p>
            <a:r>
              <a:rPr lang="cs-CZ" b="1" dirty="0" smtClean="0"/>
              <a:t>Vzdělávací materiál: </a:t>
            </a:r>
            <a:r>
              <a:rPr lang="cs-CZ" dirty="0" smtClean="0"/>
              <a:t>Prezentace – zápis pro žáky</a:t>
            </a:r>
          </a:p>
          <a:p>
            <a:r>
              <a:rPr lang="cs-CZ" b="1" dirty="0" smtClean="0"/>
              <a:t>Určen pro: </a:t>
            </a:r>
            <a:r>
              <a:rPr lang="cs-CZ" dirty="0" smtClean="0"/>
              <a:t>2. ročník oboru Ekonomika a podnikání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Obchodní korespondence – Interní písemnosti a Písemnosti managementu</a:t>
            </a:r>
          </a:p>
          <a:p>
            <a:r>
              <a:rPr lang="cs-CZ" b="1" dirty="0" smtClean="0"/>
              <a:t>Název učebního materiálu: </a:t>
            </a:r>
            <a:r>
              <a:rPr lang="cs-CZ" dirty="0" smtClean="0"/>
              <a:t>Pracovní porada-pozvánka-úprava–ZŽ</a:t>
            </a:r>
          </a:p>
          <a:p>
            <a:endParaRPr lang="cs-CZ" dirty="0" smtClean="0"/>
          </a:p>
          <a:p>
            <a:pPr algn="r"/>
            <a:r>
              <a:rPr lang="cs-CZ" b="1" dirty="0" smtClean="0"/>
              <a:t>Jméno autora: </a:t>
            </a:r>
            <a:r>
              <a:rPr lang="cs-CZ" dirty="0" smtClean="0"/>
              <a:t>Ing. Šárka </a:t>
            </a:r>
            <a:r>
              <a:rPr lang="cs-CZ" dirty="0" err="1" smtClean="0"/>
              <a:t>Schuplerová</a:t>
            </a:r>
            <a:endParaRPr lang="cs-CZ" dirty="0" smtClean="0"/>
          </a:p>
          <a:p>
            <a:pPr algn="r"/>
            <a:r>
              <a:rPr lang="cs-CZ" b="1" smtClean="0"/>
              <a:t>Datum vytvoření: </a:t>
            </a:r>
            <a:r>
              <a:rPr lang="cs-CZ" smtClean="0"/>
              <a:t>02. </a:t>
            </a:r>
            <a:r>
              <a:rPr lang="cs-CZ" dirty="0" smtClean="0"/>
              <a:t>02. 2013</a:t>
            </a:r>
          </a:p>
          <a:p>
            <a:pPr algn="r"/>
            <a:r>
              <a:rPr lang="cs-CZ" b="1" dirty="0" err="1" smtClean="0"/>
              <a:t>Reg.č</a:t>
            </a:r>
            <a:r>
              <a:rPr lang="cs-CZ" b="1" dirty="0" smtClean="0"/>
              <a:t>. projektu: CZ.1.07/1.5.00/34.0627</a:t>
            </a:r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980729"/>
            <a:ext cx="8424935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cap="all" dirty="0" smtClean="0"/>
              <a:t>průvodní list</a:t>
            </a:r>
            <a:endParaRPr lang="cs-CZ" sz="3200" cap="all" dirty="0"/>
          </a:p>
        </p:txBody>
      </p:sp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448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77272"/>
            <a:ext cx="9144000" cy="973870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 smtClean="0"/>
              <a:t>POZVÁNKA - ÚPRAVA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1124744"/>
            <a:ext cx="8784976" cy="46805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b="1" dirty="0"/>
          </a:p>
          <a:p>
            <a:pPr marL="45720" indent="0">
              <a:buNone/>
            </a:pPr>
            <a:r>
              <a:rPr lang="cs-CZ" b="1" dirty="0" smtClean="0"/>
              <a:t>Klíčová slova:	</a:t>
            </a:r>
            <a:r>
              <a:rPr lang="cs-CZ" dirty="0" smtClean="0"/>
              <a:t>Pracovní porada, pozvánka, adresní pole, 				odvolací údaje, stylizace, úprava předtisku.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Anotace: 		</a:t>
            </a:r>
            <a:r>
              <a:rPr lang="cs-CZ" dirty="0" smtClean="0"/>
              <a:t>Vzdělávací materiál obsahuje pozvánku na 				pracovní poradu. Materiál je 	připraven formou 			prezentace – zápis do sešitu.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Metodické pokyny: 	</a:t>
            </a:r>
            <a:r>
              <a:rPr lang="cs-CZ" dirty="0" smtClean="0"/>
              <a:t>Snímky prezentace najíždějí po kliknutí myši   			a žáci přes projekci provedou zápis do sešitu.</a:t>
            </a:r>
            <a:endParaRPr lang="cs-CZ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821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 smtClean="0"/>
              <a:t>POZVÁNKA - ÚPRAVA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908720"/>
            <a:ext cx="7488832" cy="4896544"/>
          </a:xfrm>
        </p:spPr>
        <p:txBody>
          <a:bodyPr>
            <a:normAutofit/>
          </a:bodyPr>
          <a:lstStyle/>
          <a:p>
            <a:pPr marL="45720" indent="0">
              <a:lnSpc>
                <a:spcPct val="80000"/>
              </a:lnSpc>
              <a:buNone/>
            </a:pPr>
            <a:endParaRPr lang="cs-CZ" sz="2400" b="1" dirty="0" smtClean="0">
              <a:solidFill>
                <a:srgbClr val="FFC000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cs-CZ" sz="4000" b="1" dirty="0" smtClean="0">
                <a:solidFill>
                  <a:srgbClr val="FFC000"/>
                </a:solidFill>
              </a:rPr>
              <a:t>Patří sem:</a:t>
            </a:r>
          </a:p>
          <a:p>
            <a:endParaRPr lang="cs-CZ" sz="2400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   POZVÁNKA  NA  PORADU</a:t>
            </a:r>
          </a:p>
          <a:p>
            <a:pPr marL="45720" indent="0">
              <a:buNone/>
            </a:pPr>
            <a:endParaRPr lang="cs-CZ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cs-CZ" sz="2400" dirty="0" smtClean="0"/>
              <a:t>   EVIDENCE  PŘÍTOMNÝCH</a:t>
            </a:r>
          </a:p>
          <a:p>
            <a:pPr marL="45720" indent="0">
              <a:buNone/>
            </a:pPr>
            <a:endParaRPr lang="cs-CZ" sz="2400" dirty="0"/>
          </a:p>
          <a:p>
            <a:r>
              <a:rPr lang="cs-CZ" sz="2400" dirty="0" smtClean="0"/>
              <a:t>   ZÁPIS  Z  PORADY</a:t>
            </a:r>
            <a:endParaRPr lang="cs-CZ" sz="2400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sarka.schuplerova\AppData\Local\Microsoft\Windows\Temporary Internet Files\Content.IE5\4TN3ZWE5\MC900397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42524"/>
            <a:ext cx="2291811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999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 smtClean="0"/>
              <a:t>POZVÁNKA - ÚPRAVA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908720"/>
            <a:ext cx="8640960" cy="4896544"/>
          </a:xfrm>
          <a:ln>
            <a:noFill/>
          </a:ln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cs-CZ" sz="3600" b="1" dirty="0">
                <a:solidFill>
                  <a:srgbClr val="FFC000"/>
                </a:solidFill>
              </a:rPr>
              <a:t>ÚPRAVA na list bez </a:t>
            </a:r>
            <a:r>
              <a:rPr lang="cs-CZ" sz="3600" b="1" dirty="0" smtClean="0">
                <a:solidFill>
                  <a:srgbClr val="FFC000"/>
                </a:solidFill>
              </a:rPr>
              <a:t>předtisku</a:t>
            </a:r>
            <a:endParaRPr lang="cs-CZ" sz="3600" dirty="0">
              <a:solidFill>
                <a:srgbClr val="FFC0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dirty="0" smtClean="0">
                <a:solidFill>
                  <a:srgbClr val="FF0000"/>
                </a:solidFill>
              </a:rPr>
              <a:t>Úprava:</a:t>
            </a:r>
            <a:r>
              <a:rPr lang="cs-CZ" dirty="0" smtClean="0">
                <a:solidFill>
                  <a:schemeClr val="accent1"/>
                </a:solidFill>
              </a:rPr>
              <a:t>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dirty="0" smtClean="0"/>
              <a:t>-  </a:t>
            </a:r>
            <a:r>
              <a:rPr lang="cs-CZ" dirty="0"/>
              <a:t>bloková = více se používá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dirty="0" smtClean="0"/>
              <a:t>-  </a:t>
            </a:r>
            <a:r>
              <a:rPr lang="cs-CZ" dirty="0"/>
              <a:t>odsazení odstavce</a:t>
            </a:r>
          </a:p>
          <a:p>
            <a:pPr>
              <a:lnSpc>
                <a:spcPct val="80000"/>
              </a:lnSpc>
            </a:pPr>
            <a:r>
              <a:rPr lang="cs-CZ" dirty="0" smtClean="0">
                <a:solidFill>
                  <a:srgbClr val="FF0000"/>
                </a:solidFill>
              </a:rPr>
              <a:t>  záhlaví</a:t>
            </a:r>
            <a:r>
              <a:rPr lang="cs-CZ" dirty="0" smtClean="0"/>
              <a:t> </a:t>
            </a:r>
            <a:r>
              <a:rPr lang="cs-CZ" dirty="0"/>
              <a:t>(2,5 cm od horního okraje papíru) = v jednom řádku  zarovnáno na střed, zvýrazněno </a:t>
            </a:r>
            <a:r>
              <a:rPr lang="cs-CZ" dirty="0">
                <a:solidFill>
                  <a:srgbClr val="FF0000"/>
                </a:solidFill>
              </a:rPr>
              <a:t>název a adresa firmy, která poradu svolává</a:t>
            </a:r>
          </a:p>
          <a:p>
            <a:pPr>
              <a:lnSpc>
                <a:spcPct val="80000"/>
              </a:lnSpc>
            </a:pPr>
            <a:r>
              <a:rPr lang="cs-CZ" dirty="0" smtClean="0">
                <a:solidFill>
                  <a:srgbClr val="FF0000"/>
                </a:solidFill>
              </a:rPr>
              <a:t>  slovo </a:t>
            </a:r>
            <a:r>
              <a:rPr lang="cs-CZ" dirty="0">
                <a:solidFill>
                  <a:srgbClr val="FF0000"/>
                </a:solidFill>
              </a:rPr>
              <a:t>Pozvánka</a:t>
            </a:r>
            <a:r>
              <a:rPr lang="cs-CZ" dirty="0">
                <a:solidFill>
                  <a:schemeClr val="folHlink"/>
                </a:solidFill>
              </a:rPr>
              <a:t> </a:t>
            </a:r>
            <a:r>
              <a:rPr lang="cs-CZ" dirty="0"/>
              <a:t>(při ř.1 = vynechat 3 ř.; při ř. 1,5 = 2 ř.; zarovnat na střed, zvýraznit)</a:t>
            </a:r>
          </a:p>
          <a:p>
            <a:pPr>
              <a:lnSpc>
                <a:spcPct val="80000"/>
              </a:lnSpc>
            </a:pPr>
            <a:r>
              <a:rPr lang="cs-CZ" dirty="0" smtClean="0">
                <a:solidFill>
                  <a:srgbClr val="FF0000"/>
                </a:solidFill>
              </a:rPr>
              <a:t>  text </a:t>
            </a:r>
            <a:r>
              <a:rPr lang="cs-CZ" dirty="0">
                <a:solidFill>
                  <a:srgbClr val="FF0000"/>
                </a:solidFill>
              </a:rPr>
              <a:t>pozvánky </a:t>
            </a:r>
            <a:r>
              <a:rPr lang="cs-CZ" dirty="0"/>
              <a:t>(při ř.1 = vynechat 2 ř.; při ř. 1,5 = 1 ř.; psát od levé svislice)</a:t>
            </a:r>
          </a:p>
          <a:p>
            <a:pPr>
              <a:lnSpc>
                <a:spcPct val="80000"/>
              </a:lnSpc>
            </a:pPr>
            <a:r>
              <a:rPr lang="cs-CZ" dirty="0" smtClean="0">
                <a:solidFill>
                  <a:srgbClr val="FF0000"/>
                </a:solidFill>
              </a:rPr>
              <a:t>  datum </a:t>
            </a:r>
            <a:r>
              <a:rPr lang="cs-CZ" dirty="0">
                <a:solidFill>
                  <a:srgbClr val="FF0000"/>
                </a:solidFill>
              </a:rPr>
              <a:t>porady a její začátek </a:t>
            </a:r>
            <a:r>
              <a:rPr lang="cs-CZ" dirty="0"/>
              <a:t>(zarovnat na </a:t>
            </a:r>
            <a:r>
              <a:rPr lang="cs-CZ" dirty="0" smtClean="0"/>
              <a:t>                          střed</a:t>
            </a:r>
            <a:r>
              <a:rPr lang="cs-CZ" dirty="0"/>
              <a:t>, zvýraznit; vynechat před a po 1 ř</a:t>
            </a:r>
            <a:r>
              <a:rPr lang="cs-CZ" dirty="0" smtClean="0"/>
              <a:t>.)</a:t>
            </a:r>
            <a:endParaRPr lang="cs-CZ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sarka.schuplerova\Desktop\MC900424178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75" y="4581128"/>
            <a:ext cx="16002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548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 smtClean="0"/>
              <a:t>POZVÁNKA - ÚPRAVA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908720"/>
            <a:ext cx="8640960" cy="4896544"/>
          </a:xfrm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cs-CZ" dirty="0" smtClean="0">
                <a:solidFill>
                  <a:srgbClr val="FF0000"/>
                </a:solidFill>
              </a:rPr>
              <a:t>program </a:t>
            </a:r>
            <a:r>
              <a:rPr lang="cs-CZ" dirty="0">
                <a:solidFill>
                  <a:srgbClr val="FF0000"/>
                </a:solidFill>
              </a:rPr>
              <a:t>porady </a:t>
            </a:r>
            <a:r>
              <a:rPr lang="cs-CZ" dirty="0"/>
              <a:t>(při ř.1 = vynechat 2ř.; při ř. 1,5 = 1ř.; slovo Program zvýraznit a zarovnat na střed a opět stejně vynechat a začít psát jednotlivé body programu</a:t>
            </a:r>
            <a:r>
              <a:rPr lang="cs-CZ" dirty="0" smtClean="0"/>
              <a:t>)</a:t>
            </a:r>
          </a:p>
          <a:p>
            <a:pPr marL="45720" indent="0">
              <a:lnSpc>
                <a:spcPct val="80000"/>
              </a:lnSpc>
              <a:buNone/>
            </a:pPr>
            <a:endParaRPr lang="cs-CZ" dirty="0"/>
          </a:p>
          <a:p>
            <a:pPr>
              <a:lnSpc>
                <a:spcPct val="80000"/>
              </a:lnSpc>
            </a:pPr>
            <a:r>
              <a:rPr lang="cs-CZ" dirty="0" smtClean="0">
                <a:solidFill>
                  <a:schemeClr val="folHlink"/>
                </a:solidFill>
              </a:rPr>
              <a:t>  </a:t>
            </a:r>
            <a:r>
              <a:rPr lang="cs-CZ" dirty="0" smtClean="0">
                <a:solidFill>
                  <a:srgbClr val="FF0000"/>
                </a:solidFill>
              </a:rPr>
              <a:t>důležité </a:t>
            </a:r>
            <a:r>
              <a:rPr lang="cs-CZ" dirty="0">
                <a:solidFill>
                  <a:srgbClr val="FF0000"/>
                </a:solidFill>
              </a:rPr>
              <a:t>poznámky pro účastníky </a:t>
            </a:r>
            <a:r>
              <a:rPr lang="cs-CZ" dirty="0"/>
              <a:t>(pod programem) (při ř.1 = vynechat 2ř.; při ř. 1,5 = 1 ř.; psát od levé svislice</a:t>
            </a:r>
            <a:r>
              <a:rPr lang="cs-CZ" dirty="0" smtClean="0"/>
              <a:t>)</a:t>
            </a:r>
          </a:p>
          <a:p>
            <a:pPr marL="45720" indent="0">
              <a:lnSpc>
                <a:spcPct val="80000"/>
              </a:lnSpc>
              <a:buNone/>
            </a:pPr>
            <a:endParaRPr lang="cs-CZ" dirty="0"/>
          </a:p>
          <a:p>
            <a:pPr>
              <a:lnSpc>
                <a:spcPct val="80000"/>
              </a:lnSpc>
            </a:pPr>
            <a:r>
              <a:rPr lang="cs-CZ" dirty="0" smtClean="0">
                <a:solidFill>
                  <a:schemeClr val="folHlink"/>
                </a:solidFill>
              </a:rPr>
              <a:t>  </a:t>
            </a:r>
            <a:r>
              <a:rPr lang="cs-CZ" dirty="0" smtClean="0">
                <a:solidFill>
                  <a:srgbClr val="FF0000"/>
                </a:solidFill>
              </a:rPr>
              <a:t>místo </a:t>
            </a:r>
            <a:r>
              <a:rPr lang="cs-CZ" dirty="0">
                <a:solidFill>
                  <a:srgbClr val="FF0000"/>
                </a:solidFill>
              </a:rPr>
              <a:t>a datum vyhotovení </a:t>
            </a:r>
            <a:r>
              <a:rPr lang="cs-CZ" dirty="0"/>
              <a:t>(při </a:t>
            </a:r>
            <a:r>
              <a:rPr lang="cs-CZ" dirty="0" smtClean="0"/>
              <a:t>ř.1=vynechat </a:t>
            </a:r>
            <a:r>
              <a:rPr lang="cs-CZ" dirty="0"/>
              <a:t>2 </a:t>
            </a:r>
            <a:r>
              <a:rPr lang="cs-CZ" dirty="0" err="1"/>
              <a:t>ř</a:t>
            </a:r>
            <a:r>
              <a:rPr lang="cs-CZ" dirty="0" err="1" smtClean="0"/>
              <a:t>.;při</a:t>
            </a:r>
            <a:r>
              <a:rPr lang="cs-CZ" dirty="0" smtClean="0"/>
              <a:t> ř.1,5 </a:t>
            </a:r>
            <a:r>
              <a:rPr lang="cs-CZ" dirty="0"/>
              <a:t>= </a:t>
            </a:r>
            <a:r>
              <a:rPr lang="cs-CZ" dirty="0" smtClean="0"/>
              <a:t>1ř</a:t>
            </a:r>
            <a:r>
              <a:rPr lang="cs-CZ" dirty="0"/>
              <a:t>.; psát od levé svislice</a:t>
            </a:r>
            <a:r>
              <a:rPr lang="cs-CZ" dirty="0" smtClean="0"/>
              <a:t>)</a:t>
            </a:r>
          </a:p>
          <a:p>
            <a:pPr marL="45720" indent="0">
              <a:lnSpc>
                <a:spcPct val="80000"/>
              </a:lnSpc>
              <a:buNone/>
            </a:pPr>
            <a:endParaRPr lang="cs-CZ" dirty="0"/>
          </a:p>
          <a:p>
            <a:pPr>
              <a:lnSpc>
                <a:spcPct val="80000"/>
              </a:lnSpc>
            </a:pPr>
            <a:r>
              <a:rPr lang="cs-CZ" dirty="0" smtClean="0">
                <a:solidFill>
                  <a:schemeClr val="folHlink"/>
                </a:solidFill>
              </a:rPr>
              <a:t>  </a:t>
            </a:r>
            <a:r>
              <a:rPr lang="cs-CZ" dirty="0" smtClean="0">
                <a:solidFill>
                  <a:srgbClr val="FF0000"/>
                </a:solidFill>
              </a:rPr>
              <a:t>jméno </a:t>
            </a:r>
            <a:r>
              <a:rPr lang="cs-CZ" dirty="0">
                <a:solidFill>
                  <a:srgbClr val="FF0000"/>
                </a:solidFill>
              </a:rPr>
              <a:t>a funkce </a:t>
            </a:r>
            <a:r>
              <a:rPr lang="cs-CZ" dirty="0"/>
              <a:t>(při ř.1 = vynechat 2 ř.; </a:t>
            </a:r>
            <a:r>
              <a:rPr lang="cs-CZ" dirty="0" smtClean="0"/>
              <a:t>                                 při </a:t>
            </a:r>
            <a:r>
              <a:rPr lang="cs-CZ" dirty="0"/>
              <a:t>ř. 1,5 = 1 ř.; psát od levé svislice)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sarka.schuplerova\Desktop\MC900424178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775" y="4077072"/>
            <a:ext cx="16002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506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949280"/>
            <a:ext cx="9144000" cy="908720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 smtClean="0"/>
              <a:t>POZVÁNKA - ÚPRAVA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908720"/>
            <a:ext cx="9036496" cy="5256584"/>
          </a:xfrm>
          <a:ln>
            <a:noFill/>
          </a:ln>
        </p:spPr>
        <p:txBody>
          <a:bodyPr>
            <a:normAutofit fontScale="77500" lnSpcReduction="20000"/>
          </a:bodyPr>
          <a:lstStyle/>
          <a:p>
            <a:pPr algn="ctr">
              <a:buFont typeface="Wingdings" pitchFamily="2" charset="2"/>
              <a:buNone/>
            </a:pPr>
            <a:r>
              <a:rPr lang="cs-CZ" sz="3900" dirty="0">
                <a:solidFill>
                  <a:srgbClr val="FFC000"/>
                </a:solidFill>
              </a:rPr>
              <a:t>ÚPRAVA na dopisním </a:t>
            </a:r>
            <a:r>
              <a:rPr lang="cs-CZ" sz="3900" dirty="0" smtClean="0">
                <a:solidFill>
                  <a:srgbClr val="FFC000"/>
                </a:solidFill>
              </a:rPr>
              <a:t>předtisku</a:t>
            </a:r>
            <a:endParaRPr lang="cs-CZ" sz="3900" dirty="0">
              <a:solidFill>
                <a:srgbClr val="FFC000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Úprava</a:t>
            </a:r>
            <a:r>
              <a:rPr lang="cs-CZ" sz="2800" b="1" dirty="0">
                <a:solidFill>
                  <a:srgbClr val="FF0000"/>
                </a:solidFill>
              </a:rPr>
              <a:t>:</a:t>
            </a:r>
            <a:r>
              <a:rPr lang="cs-CZ" sz="2800" dirty="0">
                <a:solidFill>
                  <a:schemeClr val="accent1"/>
                </a:solidFill>
              </a:rPr>
              <a:t> </a:t>
            </a:r>
            <a:endParaRPr lang="cs-CZ" sz="2800" dirty="0" smtClean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cs-CZ" sz="2600" dirty="0" smtClean="0"/>
              <a:t>-  bloková </a:t>
            </a:r>
            <a:r>
              <a:rPr lang="cs-CZ" sz="2600" dirty="0"/>
              <a:t>= více se </a:t>
            </a:r>
            <a:r>
              <a:rPr lang="cs-CZ" sz="2600" dirty="0" smtClean="0"/>
              <a:t>používá</a:t>
            </a:r>
          </a:p>
          <a:p>
            <a:pPr marL="45720" indent="0">
              <a:buNone/>
            </a:pPr>
            <a:r>
              <a:rPr lang="cs-CZ" sz="2600" dirty="0" smtClean="0"/>
              <a:t>-  odsazení odstavce</a:t>
            </a:r>
          </a:p>
          <a:p>
            <a:pPr marL="45720" indent="0">
              <a:buNone/>
            </a:pPr>
            <a:endParaRPr lang="cs-CZ" sz="2600" dirty="0"/>
          </a:p>
          <a:p>
            <a:r>
              <a:rPr lang="cs-CZ" sz="2600" dirty="0" smtClean="0"/>
              <a:t>  Tato </a:t>
            </a:r>
            <a:r>
              <a:rPr lang="cs-CZ" sz="2600" dirty="0"/>
              <a:t>pozvánka je více osobní, protože přímo oslovuje zvaného účastníka.</a:t>
            </a:r>
          </a:p>
          <a:p>
            <a:r>
              <a:rPr lang="cs-CZ" sz="2600" dirty="0" smtClean="0"/>
              <a:t>  Používá </a:t>
            </a:r>
            <a:r>
              <a:rPr lang="cs-CZ" sz="2600" dirty="0"/>
              <a:t>se, kdy program jednání není obsáhlý a zve se jen </a:t>
            </a:r>
            <a:r>
              <a:rPr lang="cs-CZ" sz="2600" dirty="0" smtClean="0"/>
              <a:t>málo </a:t>
            </a:r>
            <a:r>
              <a:rPr lang="cs-CZ" sz="2600" dirty="0"/>
              <a:t>osob</a:t>
            </a:r>
            <a:r>
              <a:rPr lang="cs-CZ" sz="2600" dirty="0" smtClean="0"/>
              <a:t>.</a:t>
            </a:r>
          </a:p>
          <a:p>
            <a:r>
              <a:rPr lang="cs-CZ" sz="2600" dirty="0" smtClean="0"/>
              <a:t>  Úprava </a:t>
            </a:r>
            <a:r>
              <a:rPr lang="cs-CZ" sz="2600" dirty="0"/>
              <a:t>je stejná jako v obchodním dopisu.</a:t>
            </a:r>
          </a:p>
          <a:p>
            <a:pPr lvl="1">
              <a:buClr>
                <a:srgbClr val="C00000"/>
              </a:buClr>
              <a:buFont typeface="Arial" pitchFamily="34" charset="0"/>
              <a:buChar char="•"/>
            </a:pPr>
            <a:r>
              <a:rPr lang="cs-CZ" sz="2600" dirty="0"/>
              <a:t> </a:t>
            </a:r>
            <a:r>
              <a:rPr lang="cs-CZ" sz="2600" dirty="0" smtClean="0"/>
              <a:t> adresu </a:t>
            </a:r>
            <a:r>
              <a:rPr lang="cs-CZ" sz="2600" dirty="0"/>
              <a:t>začínáme oslovením plným </a:t>
            </a:r>
            <a:r>
              <a:rPr lang="cs-CZ" sz="2600" dirty="0" smtClean="0"/>
              <a:t>jménem + titul</a:t>
            </a:r>
            <a:endParaRPr lang="cs-CZ" sz="2600" dirty="0"/>
          </a:p>
          <a:p>
            <a:pPr lvl="1">
              <a:buClr>
                <a:srgbClr val="C00000"/>
              </a:buClr>
              <a:buFont typeface="Arial" pitchFamily="34" charset="0"/>
              <a:buChar char="•"/>
            </a:pPr>
            <a:r>
              <a:rPr lang="cs-CZ" sz="2600" dirty="0" smtClean="0"/>
              <a:t>  v </a:t>
            </a:r>
            <a:r>
              <a:rPr lang="cs-CZ" sz="2600" dirty="0"/>
              <a:t>heslovitém vyjádření obsahu dopisu, o jaké jednání půjde</a:t>
            </a:r>
          </a:p>
          <a:p>
            <a:pPr lvl="1">
              <a:buClr>
                <a:srgbClr val="C00000"/>
              </a:buClr>
              <a:buFont typeface="Arial" pitchFamily="34" charset="0"/>
              <a:buChar char="•"/>
            </a:pPr>
            <a:r>
              <a:rPr lang="cs-CZ" sz="2600" dirty="0" smtClean="0"/>
              <a:t>  začínáme </a:t>
            </a:r>
            <a:r>
              <a:rPr lang="cs-CZ" sz="2600" dirty="0"/>
              <a:t>oslovením adresáta</a:t>
            </a:r>
          </a:p>
          <a:p>
            <a:pPr lvl="1">
              <a:buClr>
                <a:srgbClr val="C00000"/>
              </a:buClr>
              <a:buFont typeface="Arial" pitchFamily="34" charset="0"/>
              <a:buChar char="•"/>
            </a:pPr>
            <a:r>
              <a:rPr lang="cs-CZ" sz="2600" dirty="0" smtClean="0"/>
              <a:t>  datum </a:t>
            </a:r>
            <a:r>
              <a:rPr lang="cs-CZ" sz="2600" dirty="0"/>
              <a:t>a hodinu zahájení zvýraznit</a:t>
            </a:r>
          </a:p>
          <a:p>
            <a:pPr lvl="1">
              <a:buClr>
                <a:srgbClr val="C00000"/>
              </a:buClr>
              <a:buFont typeface="Arial" pitchFamily="34" charset="0"/>
              <a:buChar char="•"/>
            </a:pPr>
            <a:r>
              <a:rPr lang="cs-CZ" sz="2600" dirty="0" smtClean="0"/>
              <a:t>  v </a:t>
            </a:r>
            <a:r>
              <a:rPr lang="cs-CZ" sz="2600" dirty="0"/>
              <a:t>závěru pozvánky zdvořilostní fráze</a:t>
            </a:r>
          </a:p>
          <a:p>
            <a:pPr lvl="1">
              <a:buClr>
                <a:srgbClr val="C00000"/>
              </a:buClr>
              <a:buFont typeface="Arial" pitchFamily="34" charset="0"/>
              <a:buChar char="•"/>
            </a:pPr>
            <a:r>
              <a:rPr lang="cs-CZ" sz="2600" dirty="0" smtClean="0"/>
              <a:t>  pod </a:t>
            </a:r>
            <a:r>
              <a:rPr lang="cs-CZ" sz="2600" dirty="0"/>
              <a:t>pozdravem předepsat plné </a:t>
            </a:r>
            <a:r>
              <a:rPr lang="cs-CZ" sz="2600" dirty="0" smtClean="0"/>
              <a:t>jméno </a:t>
            </a:r>
            <a:r>
              <a:rPr lang="cs-CZ" sz="2600" dirty="0"/>
              <a:t>a funkci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sarka.schuplerova\Desktop\MC900424178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75" y="4581128"/>
            <a:ext cx="16002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315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807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POUŽITÉ 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974072"/>
            <a:ext cx="8928992" cy="5191232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Fleischmannová, E., Jonáš, I., Kuldová, O.: Písemná a elektronická  komunikace pro střední školy a veřejnost 2. Praha: Fortuna, 2005. 151 s. ISBN 80-7168-924-6</a:t>
            </a:r>
          </a:p>
          <a:p>
            <a:r>
              <a:rPr lang="cs-CZ" dirty="0" smtClean="0"/>
              <a:t>Fleischmannová, E., Kuldová, O., Šedý, R.: Obchodní korespondence pro střední školy. Praha: Fortuna, 2000. 119 s. ISBN 80-7168-718-9</a:t>
            </a:r>
          </a:p>
          <a:p>
            <a:r>
              <a:rPr lang="cs-CZ" dirty="0" smtClean="0"/>
              <a:t>Kuldová, O., Fleischmannová, E.: Metodická příručka k technice administrativy a obchodní korespondenci. Praha: Fortuna, 1998. 112 s. ISBN 80-7168-574-7</a:t>
            </a:r>
          </a:p>
          <a:p>
            <a:r>
              <a:rPr lang="cs-CZ" dirty="0" smtClean="0"/>
              <a:t>Slavíčková, M., Valešová, I.: Obchodní dopisy nejen u státní zkoušky. Praha, NÚOV – STÚ 2008. 26 s. + CD ROM</a:t>
            </a:r>
          </a:p>
          <a:p>
            <a:r>
              <a:rPr lang="cs-CZ" dirty="0" smtClean="0"/>
              <a:t>Štiková, S.: Obchodní korespondence I. a II., Plzeň 2001</a:t>
            </a:r>
          </a:p>
          <a:p>
            <a:r>
              <a:rPr lang="cs-CZ" dirty="0" smtClean="0"/>
              <a:t>Kolektiv autorů. Výklad k ČSN 01 6910. Praha, NÚOV – STÚ 2008 na CD ROM.</a:t>
            </a:r>
          </a:p>
          <a:p>
            <a:r>
              <a:rPr lang="cs-CZ" dirty="0" smtClean="0"/>
              <a:t>Kolektiv autorů. Pojmy z oblasti PEK. Praha, NÚOV – STÚ 2008 na CD ROM.</a:t>
            </a:r>
          </a:p>
          <a:p>
            <a:r>
              <a:rPr lang="cs-CZ" dirty="0" err="1" smtClean="0"/>
              <a:t>Gafronová</a:t>
            </a:r>
            <a:r>
              <a:rPr lang="cs-CZ" dirty="0" smtClean="0"/>
              <a:t>, J., Bečka J.V.: Stylizace obchodních dopisů, SPN, 1993. ISBN 80-04-26379-8</a:t>
            </a:r>
          </a:p>
          <a:p>
            <a:r>
              <a:rPr lang="cs-CZ" dirty="0" smtClean="0"/>
              <a:t>Rozhledy-časopis pro písemnou a elektronickou </a:t>
            </a:r>
            <a:r>
              <a:rPr lang="cs-CZ" dirty="0" smtClean="0"/>
              <a:t>komunikaci</a:t>
            </a: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dirty="0" smtClean="0"/>
              <a:t>www. </a:t>
            </a:r>
            <a:r>
              <a:rPr lang="cs-CZ" smtClean="0"/>
              <a:t>office.microsoft.com</a:t>
            </a:r>
            <a:endParaRPr lang="cs-CZ" dirty="0" smtClean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5407398"/>
            <a:ext cx="1728192" cy="127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609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716</TotalTime>
  <Words>619</Words>
  <Application>Microsoft Office PowerPoint</Application>
  <PresentationFormat>Předvádění na obrazovce (4:3)</PresentationFormat>
  <Paragraphs>78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průvodní list</vt:lpstr>
      <vt:lpstr>POZVÁNKA - ÚPRAVA</vt:lpstr>
      <vt:lpstr>POZVÁNKA - ÚPRAVA</vt:lpstr>
      <vt:lpstr>POZVÁNKA - ÚPRAVA</vt:lpstr>
      <vt:lpstr>POZVÁNKA - ÚPRAVA</vt:lpstr>
      <vt:lpstr>POZVÁNKA - ÚPRAVA</vt:lpstr>
      <vt:lpstr>POUŽITÉ 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Schuplerová</dc:creator>
  <cp:lastModifiedBy>jitka</cp:lastModifiedBy>
  <cp:revision>76</cp:revision>
  <dcterms:created xsi:type="dcterms:W3CDTF">2012-08-06T07:07:34Z</dcterms:created>
  <dcterms:modified xsi:type="dcterms:W3CDTF">2014-04-05T13:26:22Z</dcterms:modified>
</cp:coreProperties>
</file>