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58" r:id="rId4"/>
    <p:sldId id="270" r:id="rId5"/>
    <p:sldId id="259" r:id="rId6"/>
    <p:sldId id="269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>
        <p:scale>
          <a:sx n="70" d="100"/>
          <a:sy n="70" d="100"/>
        </p:scale>
        <p:origin x="-528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62EF-690B-4424-A1B4-7A3F231721DF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C53717-773B-4198-8FE3-790CA0E6EE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579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53717-773B-4198-8FE3-790CA0E6EEB2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Interní písemnosti a Písemnosti managementu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Pracovní porada-zápis-osnova–ZŽ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smtClean="0"/>
              <a:t>Datum vytvoření: </a:t>
            </a:r>
            <a:r>
              <a:rPr lang="cs-CZ" dirty="0" smtClean="0"/>
              <a:t>15. 02. 2013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4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ZÁPIS  Z  PORADY - OSNOVA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Pracovní porada, zápis, osnova, vedoucí 				pracovní, asistent/</a:t>
            </a:r>
            <a:r>
              <a:rPr lang="cs-CZ" dirty="0" err="1" smtClean="0"/>
              <a:t>ka</a:t>
            </a:r>
            <a:r>
              <a:rPr lang="cs-CZ" dirty="0" smtClean="0"/>
              <a:t>, místo konání, 				regionální pobočky.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zápis z pracovní 			poradu. Materiál je připraven formou 				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myši   			a žáci přes projekci provedou 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2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</a:t>
            </a:r>
            <a:r>
              <a:rPr lang="cs-CZ" sz="2400" dirty="0" smtClean="0"/>
              <a:t>POZVÁNKA  NA  PORADU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EVIDENCE  PŘÍTOMNÝCH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</a:t>
            </a:r>
            <a:r>
              <a:rPr lang="cs-CZ" sz="2400" b="1" dirty="0" smtClean="0">
                <a:solidFill>
                  <a:srgbClr val="FF0000"/>
                </a:solidFill>
              </a:rPr>
              <a:t>ZÁPIS  Z  PORADY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rka.schuplerova\AppData\Local\Microsoft\Windows\Temporary Internet Files\Content.IE5\4TN3ZWE5\MC900397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2524"/>
            <a:ext cx="229181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99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08720"/>
            <a:ext cx="8424936" cy="4896544"/>
          </a:xfrm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3200" b="1" dirty="0" smtClean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JAK  NA  VYHOTOVENÍ  ZÁPISU?      </a:t>
            </a:r>
            <a:r>
              <a:rPr lang="cs-CZ" sz="3200" dirty="0" smtClean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/>
              <a:t>Mají </a:t>
            </a:r>
            <a:r>
              <a:rPr lang="cs-CZ" sz="2400" dirty="0"/>
              <a:t>se </a:t>
            </a:r>
            <a:r>
              <a:rPr lang="cs-CZ" sz="2400" dirty="0">
                <a:solidFill>
                  <a:srgbClr val="FF0000"/>
                </a:solidFill>
              </a:rPr>
              <a:t>vyhotovovat ještě týž den</a:t>
            </a:r>
            <a:r>
              <a:rPr lang="cs-CZ" sz="2400" dirty="0"/>
              <a:t>, kdy se porada konala,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/>
              <a:t>         nejpozději druhý den po poradě.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>
                <a:solidFill>
                  <a:srgbClr val="FF0000"/>
                </a:solidFill>
              </a:rPr>
              <a:t>Píší se v počtu nezbytně nutném</a:t>
            </a:r>
            <a:r>
              <a:rPr lang="cs-CZ" sz="2400" dirty="0"/>
              <a:t>, číslují se podle druhu porady</a:t>
            </a:r>
            <a:r>
              <a:rPr lang="cs-CZ" sz="2400" dirty="0" smtClean="0"/>
              <a:t>, rozmnožují </a:t>
            </a:r>
            <a:r>
              <a:rPr lang="cs-CZ" sz="2400" dirty="0"/>
              <a:t>a posílají účastníkům porady. </a:t>
            </a:r>
            <a:endParaRPr lang="cs-CZ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Zápisy </a:t>
            </a:r>
            <a:r>
              <a:rPr lang="cs-CZ" sz="2400" dirty="0">
                <a:solidFill>
                  <a:srgbClr val="FF0000"/>
                </a:solidFill>
              </a:rPr>
              <a:t>se ukládají</a:t>
            </a:r>
            <a:r>
              <a:rPr lang="cs-CZ" sz="2400" dirty="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POZOR  MUSÍME  DODRŽET</a:t>
            </a:r>
            <a:endParaRPr lang="cs-CZ" sz="3200" b="1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Zápis </a:t>
            </a:r>
            <a:r>
              <a:rPr lang="cs-CZ" sz="2400" dirty="0" smtClean="0"/>
              <a:t>musí </a:t>
            </a:r>
            <a:r>
              <a:rPr lang="cs-CZ" sz="2400" dirty="0"/>
              <a:t>být </a:t>
            </a:r>
            <a:r>
              <a:rPr lang="cs-CZ" sz="2400" dirty="0">
                <a:solidFill>
                  <a:srgbClr val="FF0000"/>
                </a:solidFill>
              </a:rPr>
              <a:t>jasně </a:t>
            </a:r>
            <a:r>
              <a:rPr lang="cs-CZ" sz="2400" dirty="0" smtClean="0">
                <a:solidFill>
                  <a:srgbClr val="FF0000"/>
                </a:solidFill>
              </a:rPr>
              <a:t>formulován, pravdivý </a:t>
            </a:r>
            <a:r>
              <a:rPr lang="cs-CZ" sz="2400" dirty="0"/>
              <a:t>a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přehledný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sarka.schuplerova\AppData\Local\Microsoft\Windows\Temporary Internet Files\Content.IE5\4TN3ZWE5\MC900406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56992"/>
            <a:ext cx="18034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38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4600" b="1" dirty="0" smtClean="0">
                <a:solidFill>
                  <a:srgbClr val="FFC000"/>
                </a:solidFill>
              </a:rPr>
              <a:t>JAKÝ  ZNÁME  ZÁPIS ???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Stručný </a:t>
            </a:r>
            <a:r>
              <a:rPr lang="cs-CZ" sz="2400" b="1" dirty="0">
                <a:solidFill>
                  <a:srgbClr val="FF0000"/>
                </a:solidFill>
              </a:rPr>
              <a:t>zápis = </a:t>
            </a:r>
            <a:r>
              <a:rPr lang="cs-CZ" sz="2400" dirty="0"/>
              <a:t>většinou stylizuje vedoucí porady a pak </a:t>
            </a:r>
            <a:r>
              <a:rPr lang="cs-CZ" sz="2400" dirty="0" smtClean="0"/>
              <a:t>ho nadiktuje </a:t>
            </a:r>
            <a:r>
              <a:rPr lang="cs-CZ" sz="2400" dirty="0"/>
              <a:t>své sekretářce, která se postará o </a:t>
            </a:r>
            <a:r>
              <a:rPr lang="cs-CZ" sz="2400" dirty="0" smtClean="0"/>
              <a:t>doručení jednotlivým </a:t>
            </a:r>
            <a:r>
              <a:rPr lang="cs-CZ" sz="2400" dirty="0"/>
              <a:t>účastníkům porady</a:t>
            </a:r>
            <a:r>
              <a:rPr lang="cs-CZ" sz="2400" dirty="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Podrobnější </a:t>
            </a:r>
            <a:r>
              <a:rPr lang="cs-CZ" sz="2400" b="1" dirty="0">
                <a:solidFill>
                  <a:srgbClr val="FF0000"/>
                </a:solidFill>
              </a:rPr>
              <a:t>zápis = </a:t>
            </a:r>
            <a:r>
              <a:rPr lang="cs-CZ" sz="2400" dirty="0"/>
              <a:t>má stejný obsah jako stručný, ale navíc </a:t>
            </a:r>
            <a:r>
              <a:rPr lang="cs-CZ" sz="2400" dirty="0" smtClean="0"/>
              <a:t>se v </a:t>
            </a:r>
            <a:r>
              <a:rPr lang="cs-CZ" sz="2400" dirty="0"/>
              <a:t>něm uvádějí obsáhlejší záznamy jednotlivých bodů </a:t>
            </a:r>
            <a:r>
              <a:rPr lang="cs-CZ" sz="2400" dirty="0" smtClean="0"/>
              <a:t>programu či </a:t>
            </a:r>
            <a:r>
              <a:rPr lang="cs-CZ" sz="2400" dirty="0"/>
              <a:t>doslovná znění některých připomínek. Stylizuje </a:t>
            </a:r>
            <a:r>
              <a:rPr lang="cs-CZ" sz="2400" dirty="0" smtClean="0"/>
              <a:t>zapisovatel během </a:t>
            </a:r>
            <a:r>
              <a:rPr lang="cs-CZ" sz="2400" dirty="0"/>
              <a:t>porady (pomocníkem notebook</a:t>
            </a:r>
            <a:r>
              <a:rPr lang="cs-CZ" sz="2400" dirty="0" smtClean="0"/>
              <a:t>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Doslovný </a:t>
            </a:r>
            <a:r>
              <a:rPr lang="cs-CZ" sz="2400" b="1" dirty="0">
                <a:solidFill>
                  <a:srgbClr val="FF0000"/>
                </a:solidFill>
              </a:rPr>
              <a:t>zápis = </a:t>
            </a:r>
            <a:r>
              <a:rPr lang="cs-CZ" sz="2400" dirty="0"/>
              <a:t>při důležitých poradách a jednáních.  </a:t>
            </a:r>
            <a:r>
              <a:rPr lang="cs-CZ" sz="2400" dirty="0" smtClean="0"/>
              <a:t>Vyhotovuje </a:t>
            </a:r>
            <a:r>
              <a:rPr lang="cs-CZ" sz="2400" dirty="0"/>
              <a:t>jej komorní </a:t>
            </a:r>
            <a:r>
              <a:rPr lang="cs-CZ" sz="2400" dirty="0" smtClean="0"/>
              <a:t>stenografové</a:t>
            </a:r>
            <a:r>
              <a:rPr lang="cs-CZ" sz="2400" dirty="0"/>
              <a:t>. </a:t>
            </a:r>
            <a:r>
              <a:rPr lang="cs-CZ" sz="2400" dirty="0" smtClean="0"/>
              <a:t>                            Pomocníkem </a:t>
            </a:r>
            <a:r>
              <a:rPr lang="cs-CZ" sz="2400" dirty="0"/>
              <a:t>je magnetofon </a:t>
            </a:r>
            <a:r>
              <a:rPr lang="cs-CZ" sz="2400" dirty="0" smtClean="0"/>
              <a:t>nebo </a:t>
            </a:r>
            <a:r>
              <a:rPr lang="cs-CZ" sz="2400" dirty="0"/>
              <a:t>diktafon.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sarka.schuplerova\AppData\Local\Microsoft\Windows\Temporary Internet Files\Content.IE5\4TN3ZWE5\MC900406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4293096"/>
            <a:ext cx="18034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54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062588"/>
            <a:ext cx="9144000" cy="795412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OSNOVA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5153868"/>
          </a:xfrm>
          <a:ln>
            <a:noFill/>
          </a:ln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4600" b="1" dirty="0" smtClean="0">
                <a:solidFill>
                  <a:srgbClr val="FFC000"/>
                </a:solidFill>
              </a:rPr>
              <a:t>OSNOVA</a:t>
            </a:r>
            <a:endParaRPr lang="cs-CZ" sz="4600" b="1" dirty="0">
              <a:solidFill>
                <a:srgbClr val="FFC000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3200" dirty="0" smtClean="0"/>
              <a:t>  číslo </a:t>
            </a:r>
            <a:r>
              <a:rPr lang="cs-CZ" sz="3200" dirty="0"/>
              <a:t>zápisu,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druh </a:t>
            </a:r>
            <a:r>
              <a:rPr lang="cs-CZ" sz="3200" dirty="0"/>
              <a:t>porady,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datum </a:t>
            </a:r>
            <a:r>
              <a:rPr lang="cs-CZ" sz="3200" dirty="0"/>
              <a:t>jejího konání,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údaje </a:t>
            </a:r>
            <a:r>
              <a:rPr lang="cs-CZ" sz="3200" dirty="0"/>
              <a:t>o přítomných, omluvených a  hostech (vyjmenují se v pořadí podle pracovního postavení, nebo se k zápisu přiloží prezenční listina</a:t>
            </a:r>
            <a:r>
              <a:rPr lang="cs-CZ" sz="3200" dirty="0" smtClean="0"/>
              <a:t>),</a:t>
            </a:r>
            <a:endParaRPr lang="cs-CZ" sz="3200" dirty="0"/>
          </a:p>
          <a:p>
            <a:pPr>
              <a:lnSpc>
                <a:spcPct val="90000"/>
              </a:lnSpc>
            </a:pPr>
            <a:r>
              <a:rPr lang="cs-CZ" sz="3200" dirty="0" smtClean="0"/>
              <a:t>  program </a:t>
            </a:r>
            <a:r>
              <a:rPr lang="cs-CZ" sz="3200" dirty="0"/>
              <a:t>porady,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stručný </a:t>
            </a:r>
            <a:r>
              <a:rPr lang="cs-CZ" sz="3200" dirty="0"/>
              <a:t>obsah jednotlivých bodů jednání,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uložené </a:t>
            </a:r>
            <a:r>
              <a:rPr lang="cs-CZ" sz="3200" dirty="0"/>
              <a:t>úkoly, jména těch, kteří odpovídají za jejich splnění, a termín splnění uložených úkolů,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datum </a:t>
            </a:r>
            <a:r>
              <a:rPr lang="cs-CZ" sz="3200" dirty="0"/>
              <a:t>a místo vyhotovení zápisu,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jméno </a:t>
            </a:r>
            <a:r>
              <a:rPr lang="cs-CZ" sz="3200" dirty="0"/>
              <a:t>zapisovatele,</a:t>
            </a:r>
          </a:p>
          <a:p>
            <a:pPr>
              <a:lnSpc>
                <a:spcPct val="90000"/>
              </a:lnSpc>
            </a:pPr>
            <a:r>
              <a:rPr lang="cs-CZ" sz="3200" dirty="0" smtClean="0"/>
              <a:t>  jméno </a:t>
            </a:r>
            <a:r>
              <a:rPr lang="cs-CZ" sz="3200" dirty="0"/>
              <a:t>a funkci vedoucího porady.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32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32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sarka.schuplerova\AppData\Local\Microsoft\Windows\Temporary Internet Files\Content.IE5\4TN3ZWE5\MC900406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365104"/>
            <a:ext cx="18034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8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8928992" cy="519123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Rozhledy-časopis pro písemnou a elektronickou komunikaci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407398"/>
            <a:ext cx="1728192" cy="127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741</TotalTime>
  <Words>537</Words>
  <Application>Microsoft Office PowerPoint</Application>
  <PresentationFormat>Předvádění na obrazovce (4:3)</PresentationFormat>
  <Paragraphs>72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průvodní list</vt:lpstr>
      <vt:lpstr>ZÁPIS  Z  PORADY - OSNOVA</vt:lpstr>
      <vt:lpstr>ZÁPIS  Z  PORADY - OSNOVA</vt:lpstr>
      <vt:lpstr>ZÁPIS  Z  PORADY - OSNOVA</vt:lpstr>
      <vt:lpstr>ZÁPIS  Z  PORADY - OSNOVA</vt:lpstr>
      <vt:lpstr>ZÁPIS  Z  PORADY - OSNOVA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74</cp:revision>
  <dcterms:created xsi:type="dcterms:W3CDTF">2012-08-06T07:07:34Z</dcterms:created>
  <dcterms:modified xsi:type="dcterms:W3CDTF">2014-04-05T15:05:23Z</dcterms:modified>
</cp:coreProperties>
</file>